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8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39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3" r:id="rId13"/>
    <p:sldId id="276" r:id="rId14"/>
    <p:sldId id="278" r:id="rId15"/>
    <p:sldId id="282" r:id="rId16"/>
    <p:sldId id="286" r:id="rId17"/>
    <p:sldId id="289" r:id="rId18"/>
    <p:sldId id="291" r:id="rId19"/>
    <p:sldId id="297" r:id="rId20"/>
    <p:sldId id="298" r:id="rId21"/>
    <p:sldId id="299" r:id="rId22"/>
    <p:sldId id="300" r:id="rId23"/>
    <p:sldId id="301" r:id="rId24"/>
    <p:sldId id="312" r:id="rId25"/>
    <p:sldId id="400" r:id="rId26"/>
    <p:sldId id="316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30" r:id="rId38"/>
    <p:sldId id="331" r:id="rId39"/>
    <p:sldId id="332" r:id="rId40"/>
    <p:sldId id="335" r:id="rId41"/>
    <p:sldId id="338" r:id="rId42"/>
    <p:sldId id="339" r:id="rId43"/>
    <p:sldId id="342" r:id="rId44"/>
    <p:sldId id="343" r:id="rId45"/>
    <p:sldId id="344" r:id="rId46"/>
    <p:sldId id="346" r:id="rId47"/>
    <p:sldId id="347" r:id="rId48"/>
    <p:sldId id="348" r:id="rId49"/>
    <p:sldId id="349" r:id="rId50"/>
    <p:sldId id="350" r:id="rId51"/>
    <p:sldId id="351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5" r:id="rId63"/>
    <p:sldId id="366" r:id="rId64"/>
    <p:sldId id="367" r:id="rId65"/>
    <p:sldId id="369" r:id="rId66"/>
    <p:sldId id="370" r:id="rId67"/>
    <p:sldId id="376" r:id="rId68"/>
    <p:sldId id="39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and Hadoop" id="{DCB60529-F463-43BB-8713-732DFD09F9FB}">
          <p14:sldIdLst>
            <p14:sldId id="257"/>
            <p14:sldId id="39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70"/>
            <p14:sldId id="273"/>
            <p14:sldId id="276"/>
            <p14:sldId id="278"/>
            <p14:sldId id="282"/>
          </p14:sldIdLst>
        </p14:section>
        <p14:section name="HDInsight" id="{6E03CABA-2031-4342-97BD-47DA6DE092C1}">
          <p14:sldIdLst>
            <p14:sldId id="286"/>
            <p14:sldId id="289"/>
            <p14:sldId id="291"/>
            <p14:sldId id="297"/>
            <p14:sldId id="298"/>
            <p14:sldId id="299"/>
            <p14:sldId id="300"/>
            <p14:sldId id="301"/>
            <p14:sldId id="312"/>
            <p14:sldId id="400"/>
          </p14:sldIdLst>
        </p14:section>
        <p14:section name="Hive" id="{0806A6AE-46E7-4525-8492-CE827EF02B0A}">
          <p14:sldIdLst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32"/>
            <p14:sldId id="335"/>
            <p14:sldId id="338"/>
          </p14:sldIdLst>
        </p14:section>
        <p14:section name="Pig" id="{8D9F0A0B-73AC-4170-8BD1-6B250C962F85}">
          <p14:sldIdLst>
            <p14:sldId id="339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</p14:sldIdLst>
        </p14:section>
        <p14:section name="HBase" id="{825A395C-2B53-451D-8783-85F3A3C2629B}">
          <p14:sldIdLst>
            <p14:sldId id="351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9"/>
            <p14:sldId id="370"/>
            <p14:sldId id="376"/>
          </p14:sldIdLst>
        </p14:section>
        <p14:section name="Wrap Up" id="{4D932003-540F-4415-A44E-C76A72E6091E}">
          <p14:sldIdLst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8DCD6-5D73-42D0-ABDD-A270633F094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49A1F-6122-4B73-9779-5D2E2E89E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3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kern="0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7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2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4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kern="1200" dirty="0">
              <a:solidFill>
                <a:schemeClr val="tx1"/>
              </a:solidFill>
              <a:effectLst/>
              <a:latin typeface="Segoe UI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2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9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4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099" eaLnBrk="0" hangingPunct="0">
              <a:defRPr/>
            </a:pPr>
            <a:endParaRPr lang="en-US" sz="400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kern="0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60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80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738D-585F-44E8-BC09-82BBE838E7E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9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9A1F-6122-4B73-9779-5D2E2E89E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20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91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9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01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49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51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37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kern="0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41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18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68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1BB6A-F914-4B73-90ED-4E922066D54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34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33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3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0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1BB6A-F914-4B73-90ED-4E922066D54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3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1BB6A-F914-4B73-90ED-4E922066D54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33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8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22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3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0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52C3-7A97-4EA3-AD2E-37E267D3A3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6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42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z="1800" kern="0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89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6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40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44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58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73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09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9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Segoe UI Light" pitchFamily="34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84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06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kern="0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93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01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04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074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16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481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2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77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8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299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17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83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9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691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658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079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65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99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D37DD-B0D5-45AB-B7D5-15E7BE5DE23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00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45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738D-585F-44E8-BC09-82BBE838E7E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0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A99BA-0D0F-4D92-BFFF-53CCB3C5371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3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7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1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4"/>
            <a:ext cx="5378861" cy="899665"/>
          </a:xfrm>
        </p:spPr>
        <p:txBody>
          <a:bodyPr/>
          <a:lstStyle>
            <a:lvl1pPr>
              <a:defRPr sz="5881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81" y="6165103"/>
            <a:ext cx="1840181" cy="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5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38180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39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7382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81" y="6165102"/>
            <a:ext cx="1840181" cy="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111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897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5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2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9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4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EFCC6-3E38-4025-A444-6E018677807B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E4495-2936-4246-8658-8D9EB057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/apache.org/Hadoop/PoweredByYar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Bootcamp-Troy/AzureHDInsigh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png"/><Relationship Id="rId4" Type="http://schemas.openxmlformats.org/officeDocument/2006/relationships/image" Target="../media/image51.emf"/><Relationship Id="rId9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Hive/LanguageMan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9.png"/><Relationship Id="rId2" Type="http://schemas.openxmlformats.org/officeDocument/2006/relationships/tags" Target="../tags/tag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19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88.png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12910"/>
          <a:stretch/>
        </p:blipFill>
        <p:spPr>
          <a:xfrm>
            <a:off x="866" y="487"/>
            <a:ext cx="12615443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ltGray">
          <a:xfrm>
            <a:off x="270067" y="302492"/>
            <a:ext cx="5377786" cy="536725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8992" y="469529"/>
            <a:ext cx="5378861" cy="89966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Big data and Hadoop 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invGray">
          <a:xfrm>
            <a:off x="10140439" y="469529"/>
            <a:ext cx="1595539" cy="34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" y="5150459"/>
            <a:ext cx="1889809" cy="434734"/>
          </a:xfrm>
          <a:prstGeom prst="rect">
            <a:avLst/>
          </a:prstGeom>
        </p:spPr>
      </p:pic>
      <p:pic>
        <p:nvPicPr>
          <p:cNvPr id="8" name="Picture 7" descr="C:\Users\petern\AppData\Local\Temp\vmware-petern\VMwareDnD\9912bbd5\PPE_Logo_RGB_bootcamp_600x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17" y="6164326"/>
            <a:ext cx="1839920" cy="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51729" y="1262954"/>
            <a:ext cx="2782804" cy="2689274"/>
            <a:chOff x="3161476" y="1223009"/>
            <a:chExt cx="2838605" cy="2743200"/>
          </a:xfrm>
          <a:solidFill>
            <a:schemeClr val="accent2"/>
          </a:solidFill>
        </p:grpSpPr>
        <p:sp>
          <p:nvSpPr>
            <p:cNvPr id="93" name="Rectangle 92"/>
            <p:cNvSpPr/>
            <p:nvPr/>
          </p:nvSpPr>
          <p:spPr bwMode="auto">
            <a:xfrm>
              <a:off x="3165441" y="1223009"/>
              <a:ext cx="283464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Retail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161476" y="1668599"/>
              <a:ext cx="2834640" cy="1280351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360° view of customer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Analysis of brand sentiment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Localized, personalized promotions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Website optimization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Optimal store layout</a:t>
              </a:r>
            </a:p>
          </p:txBody>
        </p:sp>
        <p:sp>
          <p:nvSpPr>
            <p:cNvPr id="104" name="Freeform 5"/>
            <p:cNvSpPr>
              <a:spLocks noEditPoints="1"/>
            </p:cNvSpPr>
            <p:nvPr/>
          </p:nvSpPr>
          <p:spPr bwMode="auto">
            <a:xfrm flipH="1">
              <a:off x="4940135" y="3040063"/>
              <a:ext cx="906115" cy="823219"/>
            </a:xfrm>
            <a:custGeom>
              <a:avLst/>
              <a:gdLst>
                <a:gd name="T0" fmla="*/ 237 w 2135"/>
                <a:gd name="T1" fmla="*/ 1317 h 1939"/>
                <a:gd name="T2" fmla="*/ 1476 w 2135"/>
                <a:gd name="T3" fmla="*/ 1410 h 1939"/>
                <a:gd name="T4" fmla="*/ 1865 w 2135"/>
                <a:gd name="T5" fmla="*/ 211 h 1939"/>
                <a:gd name="T6" fmla="*/ 2064 w 2135"/>
                <a:gd name="T7" fmla="*/ 144 h 1939"/>
                <a:gd name="T8" fmla="*/ 2064 w 2135"/>
                <a:gd name="T9" fmla="*/ 1 h 1939"/>
                <a:gd name="T10" fmla="*/ 1738 w 2135"/>
                <a:gd name="T11" fmla="*/ 93 h 1939"/>
                <a:gd name="T12" fmla="*/ 1614 w 2135"/>
                <a:gd name="T13" fmla="*/ 305 h 1939"/>
                <a:gd name="T14" fmla="*/ 17 w 2135"/>
                <a:gd name="T15" fmla="*/ 331 h 1939"/>
                <a:gd name="T16" fmla="*/ 1497 w 2135"/>
                <a:gd name="T17" fmla="*/ 768 h 1939"/>
                <a:gd name="T18" fmla="*/ 1391 w 2135"/>
                <a:gd name="T19" fmla="*/ 745 h 1939"/>
                <a:gd name="T20" fmla="*/ 1401 w 2135"/>
                <a:gd name="T21" fmla="*/ 540 h 1939"/>
                <a:gd name="T22" fmla="*/ 1562 w 2135"/>
                <a:gd name="T23" fmla="*/ 470 h 1939"/>
                <a:gd name="T24" fmla="*/ 1623 w 2135"/>
                <a:gd name="T25" fmla="*/ 548 h 1939"/>
                <a:gd name="T26" fmla="*/ 1582 w 2135"/>
                <a:gd name="T27" fmla="*/ 703 h 1939"/>
                <a:gd name="T28" fmla="*/ 1300 w 2135"/>
                <a:gd name="T29" fmla="*/ 1169 h 1939"/>
                <a:gd name="T30" fmla="*/ 1409 w 2135"/>
                <a:gd name="T31" fmla="*/ 933 h 1939"/>
                <a:gd name="T32" fmla="*/ 1497 w 2135"/>
                <a:gd name="T33" fmla="*/ 957 h 1939"/>
                <a:gd name="T34" fmla="*/ 1469 w 2135"/>
                <a:gd name="T35" fmla="*/ 1157 h 1939"/>
                <a:gd name="T36" fmla="*/ 1377 w 2135"/>
                <a:gd name="T37" fmla="*/ 1245 h 1939"/>
                <a:gd name="T38" fmla="*/ 1314 w 2135"/>
                <a:gd name="T39" fmla="*/ 1221 h 1939"/>
                <a:gd name="T40" fmla="*/ 1001 w 2135"/>
                <a:gd name="T41" fmla="*/ 1006 h 1939"/>
                <a:gd name="T42" fmla="*/ 1100 w 2135"/>
                <a:gd name="T43" fmla="*/ 933 h 1939"/>
                <a:gd name="T44" fmla="*/ 1164 w 2135"/>
                <a:gd name="T45" fmla="*/ 1009 h 1939"/>
                <a:gd name="T46" fmla="*/ 1065 w 2135"/>
                <a:gd name="T47" fmla="*/ 1245 h 1939"/>
                <a:gd name="T48" fmla="*/ 1001 w 2135"/>
                <a:gd name="T49" fmla="*/ 1006 h 1939"/>
                <a:gd name="T50" fmla="*/ 1073 w 2135"/>
                <a:gd name="T51" fmla="*/ 470 h 1939"/>
                <a:gd name="T52" fmla="*/ 1223 w 2135"/>
                <a:gd name="T53" fmla="*/ 494 h 1939"/>
                <a:gd name="T54" fmla="*/ 1212 w 2135"/>
                <a:gd name="T55" fmla="*/ 698 h 1939"/>
                <a:gd name="T56" fmla="*/ 1074 w 2135"/>
                <a:gd name="T57" fmla="*/ 768 h 1939"/>
                <a:gd name="T58" fmla="*/ 1001 w 2135"/>
                <a:gd name="T59" fmla="*/ 544 h 1939"/>
                <a:gd name="T60" fmla="*/ 742 w 2135"/>
                <a:gd name="T61" fmla="*/ 933 h 1939"/>
                <a:gd name="T62" fmla="*/ 840 w 2135"/>
                <a:gd name="T63" fmla="*/ 1006 h 1939"/>
                <a:gd name="T64" fmla="*/ 777 w 2135"/>
                <a:gd name="T65" fmla="*/ 1245 h 1939"/>
                <a:gd name="T66" fmla="*/ 678 w 2135"/>
                <a:gd name="T67" fmla="*/ 1009 h 1939"/>
                <a:gd name="T68" fmla="*/ 618 w 2135"/>
                <a:gd name="T69" fmla="*/ 494 h 1939"/>
                <a:gd name="T70" fmla="*/ 768 w 2135"/>
                <a:gd name="T71" fmla="*/ 470 h 1939"/>
                <a:gd name="T72" fmla="*/ 840 w 2135"/>
                <a:gd name="T73" fmla="*/ 695 h 1939"/>
                <a:gd name="T74" fmla="*/ 711 w 2135"/>
                <a:gd name="T75" fmla="*/ 768 h 1939"/>
                <a:gd name="T76" fmla="*/ 604 w 2135"/>
                <a:gd name="T77" fmla="*/ 546 h 1939"/>
                <a:gd name="T78" fmla="*/ 336 w 2135"/>
                <a:gd name="T79" fmla="*/ 957 h 1939"/>
                <a:gd name="T80" fmla="*/ 432 w 2135"/>
                <a:gd name="T81" fmla="*/ 933 h 1939"/>
                <a:gd name="T82" fmla="*/ 541 w 2135"/>
                <a:gd name="T83" fmla="*/ 1169 h 1939"/>
                <a:gd name="T84" fmla="*/ 480 w 2135"/>
                <a:gd name="T85" fmla="*/ 1245 h 1939"/>
                <a:gd name="T86" fmla="*/ 369 w 2135"/>
                <a:gd name="T87" fmla="*/ 1177 h 1939"/>
                <a:gd name="T88" fmla="*/ 325 w 2135"/>
                <a:gd name="T89" fmla="*/ 1009 h 1939"/>
                <a:gd name="T90" fmla="*/ 218 w 2135"/>
                <a:gd name="T91" fmla="*/ 495 h 1939"/>
                <a:gd name="T92" fmla="*/ 357 w 2135"/>
                <a:gd name="T93" fmla="*/ 470 h 1939"/>
                <a:gd name="T94" fmla="*/ 465 w 2135"/>
                <a:gd name="T95" fmla="*/ 692 h 1939"/>
                <a:gd name="T96" fmla="*/ 401 w 2135"/>
                <a:gd name="T97" fmla="*/ 768 h 1939"/>
                <a:gd name="T98" fmla="*/ 250 w 2135"/>
                <a:gd name="T99" fmla="*/ 700 h 1939"/>
                <a:gd name="T100" fmla="*/ 208 w 2135"/>
                <a:gd name="T101" fmla="*/ 545 h 1939"/>
                <a:gd name="T102" fmla="*/ 1204 w 2135"/>
                <a:gd name="T103" fmla="*/ 1729 h 1939"/>
                <a:gd name="T104" fmla="*/ 1614 w 2135"/>
                <a:gd name="T105" fmla="*/ 1729 h 1939"/>
                <a:gd name="T106" fmla="*/ 1204 w 2135"/>
                <a:gd name="T107" fmla="*/ 1729 h 1939"/>
                <a:gd name="T108" fmla="*/ 424 w 2135"/>
                <a:gd name="T109" fmla="*/ 1939 h 1939"/>
                <a:gd name="T110" fmla="*/ 424 w 2135"/>
                <a:gd name="T111" fmla="*/ 1519 h 1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5" h="1939">
                  <a:moveTo>
                    <a:pt x="5" y="389"/>
                  </a:moveTo>
                  <a:cubicBezTo>
                    <a:pt x="237" y="1317"/>
                    <a:pt x="237" y="1317"/>
                    <a:pt x="237" y="1317"/>
                  </a:cubicBezTo>
                  <a:cubicBezTo>
                    <a:pt x="251" y="1372"/>
                    <a:pt x="300" y="1410"/>
                    <a:pt x="356" y="1410"/>
                  </a:cubicBezTo>
                  <a:cubicBezTo>
                    <a:pt x="1476" y="1410"/>
                    <a:pt x="1476" y="1410"/>
                    <a:pt x="1476" y="1410"/>
                  </a:cubicBezTo>
                  <a:cubicBezTo>
                    <a:pt x="1532" y="1410"/>
                    <a:pt x="1581" y="1372"/>
                    <a:pt x="1595" y="1317"/>
                  </a:cubicBezTo>
                  <a:cubicBezTo>
                    <a:pt x="1865" y="211"/>
                    <a:pt x="1865" y="211"/>
                    <a:pt x="1865" y="211"/>
                  </a:cubicBezTo>
                  <a:cubicBezTo>
                    <a:pt x="1875" y="172"/>
                    <a:pt x="1910" y="144"/>
                    <a:pt x="1951" y="144"/>
                  </a:cubicBezTo>
                  <a:cubicBezTo>
                    <a:pt x="2064" y="144"/>
                    <a:pt x="2064" y="144"/>
                    <a:pt x="2064" y="144"/>
                  </a:cubicBezTo>
                  <a:cubicBezTo>
                    <a:pt x="2103" y="144"/>
                    <a:pt x="2135" y="112"/>
                    <a:pt x="2135" y="73"/>
                  </a:cubicBezTo>
                  <a:cubicBezTo>
                    <a:pt x="2135" y="33"/>
                    <a:pt x="2103" y="1"/>
                    <a:pt x="2064" y="1"/>
                  </a:cubicBezTo>
                  <a:cubicBezTo>
                    <a:pt x="1857" y="0"/>
                    <a:pt x="1857" y="0"/>
                    <a:pt x="1857" y="0"/>
                  </a:cubicBezTo>
                  <a:cubicBezTo>
                    <a:pt x="1801" y="0"/>
                    <a:pt x="1752" y="39"/>
                    <a:pt x="1738" y="93"/>
                  </a:cubicBezTo>
                  <a:cubicBezTo>
                    <a:pt x="1700" y="238"/>
                    <a:pt x="1700" y="238"/>
                    <a:pt x="1700" y="238"/>
                  </a:cubicBezTo>
                  <a:cubicBezTo>
                    <a:pt x="1690" y="278"/>
                    <a:pt x="1655" y="305"/>
                    <a:pt x="1614" y="305"/>
                  </a:cubicBezTo>
                  <a:cubicBezTo>
                    <a:pt x="71" y="305"/>
                    <a:pt x="71" y="305"/>
                    <a:pt x="71" y="305"/>
                  </a:cubicBezTo>
                  <a:cubicBezTo>
                    <a:pt x="50" y="305"/>
                    <a:pt x="30" y="315"/>
                    <a:pt x="17" y="331"/>
                  </a:cubicBezTo>
                  <a:cubicBezTo>
                    <a:pt x="5" y="348"/>
                    <a:pt x="0" y="369"/>
                    <a:pt x="5" y="389"/>
                  </a:cubicBezTo>
                  <a:close/>
                  <a:moveTo>
                    <a:pt x="1497" y="768"/>
                  </a:moveTo>
                  <a:cubicBezTo>
                    <a:pt x="1440" y="768"/>
                    <a:pt x="1440" y="768"/>
                    <a:pt x="1440" y="768"/>
                  </a:cubicBezTo>
                  <a:cubicBezTo>
                    <a:pt x="1421" y="768"/>
                    <a:pt x="1403" y="759"/>
                    <a:pt x="1391" y="745"/>
                  </a:cubicBezTo>
                  <a:cubicBezTo>
                    <a:pt x="1378" y="730"/>
                    <a:pt x="1373" y="711"/>
                    <a:pt x="1376" y="692"/>
                  </a:cubicBezTo>
                  <a:cubicBezTo>
                    <a:pt x="1401" y="540"/>
                    <a:pt x="1401" y="540"/>
                    <a:pt x="1401" y="540"/>
                  </a:cubicBezTo>
                  <a:cubicBezTo>
                    <a:pt x="1408" y="500"/>
                    <a:pt x="1442" y="470"/>
                    <a:pt x="1482" y="470"/>
                  </a:cubicBezTo>
                  <a:cubicBezTo>
                    <a:pt x="1562" y="470"/>
                    <a:pt x="1562" y="470"/>
                    <a:pt x="1562" y="470"/>
                  </a:cubicBezTo>
                  <a:cubicBezTo>
                    <a:pt x="1582" y="470"/>
                    <a:pt x="1601" y="479"/>
                    <a:pt x="1613" y="495"/>
                  </a:cubicBezTo>
                  <a:cubicBezTo>
                    <a:pt x="1624" y="510"/>
                    <a:pt x="1628" y="529"/>
                    <a:pt x="1623" y="548"/>
                  </a:cubicBezTo>
                  <a:cubicBezTo>
                    <a:pt x="1613" y="585"/>
                    <a:pt x="1613" y="585"/>
                    <a:pt x="1613" y="585"/>
                  </a:cubicBezTo>
                  <a:cubicBezTo>
                    <a:pt x="1604" y="620"/>
                    <a:pt x="1593" y="659"/>
                    <a:pt x="1582" y="703"/>
                  </a:cubicBezTo>
                  <a:cubicBezTo>
                    <a:pt x="1572" y="741"/>
                    <a:pt x="1537" y="768"/>
                    <a:pt x="1497" y="768"/>
                  </a:cubicBezTo>
                  <a:close/>
                  <a:moveTo>
                    <a:pt x="1300" y="1169"/>
                  </a:moveTo>
                  <a:cubicBezTo>
                    <a:pt x="1327" y="1003"/>
                    <a:pt x="1327" y="1003"/>
                    <a:pt x="1327" y="1003"/>
                  </a:cubicBezTo>
                  <a:cubicBezTo>
                    <a:pt x="1334" y="962"/>
                    <a:pt x="1368" y="933"/>
                    <a:pt x="1409" y="933"/>
                  </a:cubicBezTo>
                  <a:cubicBezTo>
                    <a:pt x="1448" y="933"/>
                    <a:pt x="1448" y="933"/>
                    <a:pt x="1448" y="933"/>
                  </a:cubicBezTo>
                  <a:cubicBezTo>
                    <a:pt x="1467" y="933"/>
                    <a:pt x="1486" y="942"/>
                    <a:pt x="1497" y="957"/>
                  </a:cubicBezTo>
                  <a:cubicBezTo>
                    <a:pt x="1509" y="971"/>
                    <a:pt x="1512" y="990"/>
                    <a:pt x="1508" y="1007"/>
                  </a:cubicBezTo>
                  <a:cubicBezTo>
                    <a:pt x="1493" y="1067"/>
                    <a:pt x="1480" y="1117"/>
                    <a:pt x="1469" y="1157"/>
                  </a:cubicBezTo>
                  <a:cubicBezTo>
                    <a:pt x="1463" y="1180"/>
                    <a:pt x="1463" y="1180"/>
                    <a:pt x="1463" y="1180"/>
                  </a:cubicBezTo>
                  <a:cubicBezTo>
                    <a:pt x="1452" y="1218"/>
                    <a:pt x="1417" y="1245"/>
                    <a:pt x="1377" y="1245"/>
                  </a:cubicBezTo>
                  <a:cubicBezTo>
                    <a:pt x="1366" y="1245"/>
                    <a:pt x="1366" y="1245"/>
                    <a:pt x="1366" y="1245"/>
                  </a:cubicBezTo>
                  <a:cubicBezTo>
                    <a:pt x="1346" y="1245"/>
                    <a:pt x="1327" y="1236"/>
                    <a:pt x="1314" y="1221"/>
                  </a:cubicBezTo>
                  <a:cubicBezTo>
                    <a:pt x="1302" y="1206"/>
                    <a:pt x="1297" y="1187"/>
                    <a:pt x="1300" y="1169"/>
                  </a:cubicBezTo>
                  <a:close/>
                  <a:moveTo>
                    <a:pt x="1001" y="1006"/>
                  </a:moveTo>
                  <a:cubicBezTo>
                    <a:pt x="1001" y="966"/>
                    <a:pt x="1034" y="933"/>
                    <a:pt x="1074" y="933"/>
                  </a:cubicBezTo>
                  <a:cubicBezTo>
                    <a:pt x="1100" y="933"/>
                    <a:pt x="1100" y="933"/>
                    <a:pt x="1100" y="933"/>
                  </a:cubicBezTo>
                  <a:cubicBezTo>
                    <a:pt x="1119" y="933"/>
                    <a:pt x="1137" y="942"/>
                    <a:pt x="1149" y="956"/>
                  </a:cubicBezTo>
                  <a:cubicBezTo>
                    <a:pt x="1161" y="971"/>
                    <a:pt x="1167" y="990"/>
                    <a:pt x="1164" y="1009"/>
                  </a:cubicBezTo>
                  <a:cubicBezTo>
                    <a:pt x="1134" y="1185"/>
                    <a:pt x="1134" y="1185"/>
                    <a:pt x="1134" y="1185"/>
                  </a:cubicBezTo>
                  <a:cubicBezTo>
                    <a:pt x="1129" y="1220"/>
                    <a:pt x="1099" y="1245"/>
                    <a:pt x="1065" y="1245"/>
                  </a:cubicBezTo>
                  <a:cubicBezTo>
                    <a:pt x="1030" y="1245"/>
                    <a:pt x="1001" y="1216"/>
                    <a:pt x="1001" y="1182"/>
                  </a:cubicBezTo>
                  <a:lnTo>
                    <a:pt x="1001" y="1006"/>
                  </a:lnTo>
                  <a:close/>
                  <a:moveTo>
                    <a:pt x="1001" y="544"/>
                  </a:moveTo>
                  <a:cubicBezTo>
                    <a:pt x="1001" y="503"/>
                    <a:pt x="1033" y="470"/>
                    <a:pt x="1073" y="470"/>
                  </a:cubicBezTo>
                  <a:cubicBezTo>
                    <a:pt x="1172" y="470"/>
                    <a:pt x="1172" y="470"/>
                    <a:pt x="1172" y="470"/>
                  </a:cubicBezTo>
                  <a:cubicBezTo>
                    <a:pt x="1192" y="470"/>
                    <a:pt x="1211" y="479"/>
                    <a:pt x="1223" y="494"/>
                  </a:cubicBezTo>
                  <a:cubicBezTo>
                    <a:pt x="1236" y="508"/>
                    <a:pt x="1241" y="527"/>
                    <a:pt x="1238" y="546"/>
                  </a:cubicBezTo>
                  <a:cubicBezTo>
                    <a:pt x="1212" y="698"/>
                    <a:pt x="1212" y="698"/>
                    <a:pt x="1212" y="698"/>
                  </a:cubicBezTo>
                  <a:cubicBezTo>
                    <a:pt x="1206" y="739"/>
                    <a:pt x="1171" y="768"/>
                    <a:pt x="1130" y="768"/>
                  </a:cubicBezTo>
                  <a:cubicBezTo>
                    <a:pt x="1074" y="768"/>
                    <a:pt x="1074" y="768"/>
                    <a:pt x="1074" y="768"/>
                  </a:cubicBezTo>
                  <a:cubicBezTo>
                    <a:pt x="1034" y="768"/>
                    <a:pt x="1001" y="735"/>
                    <a:pt x="1001" y="695"/>
                  </a:cubicBezTo>
                  <a:lnTo>
                    <a:pt x="1001" y="544"/>
                  </a:lnTo>
                  <a:close/>
                  <a:moveTo>
                    <a:pt x="692" y="956"/>
                  </a:moveTo>
                  <a:cubicBezTo>
                    <a:pt x="705" y="942"/>
                    <a:pt x="723" y="933"/>
                    <a:pt x="742" y="933"/>
                  </a:cubicBezTo>
                  <a:cubicBezTo>
                    <a:pt x="767" y="933"/>
                    <a:pt x="767" y="933"/>
                    <a:pt x="767" y="933"/>
                  </a:cubicBezTo>
                  <a:cubicBezTo>
                    <a:pt x="807" y="933"/>
                    <a:pt x="840" y="966"/>
                    <a:pt x="840" y="1006"/>
                  </a:cubicBezTo>
                  <a:cubicBezTo>
                    <a:pt x="840" y="1181"/>
                    <a:pt x="840" y="1181"/>
                    <a:pt x="840" y="1181"/>
                  </a:cubicBezTo>
                  <a:cubicBezTo>
                    <a:pt x="840" y="1216"/>
                    <a:pt x="812" y="1245"/>
                    <a:pt x="777" y="1245"/>
                  </a:cubicBezTo>
                  <a:cubicBezTo>
                    <a:pt x="742" y="1245"/>
                    <a:pt x="712" y="1220"/>
                    <a:pt x="707" y="1185"/>
                  </a:cubicBezTo>
                  <a:cubicBezTo>
                    <a:pt x="678" y="1009"/>
                    <a:pt x="678" y="1009"/>
                    <a:pt x="678" y="1009"/>
                  </a:cubicBezTo>
                  <a:cubicBezTo>
                    <a:pt x="675" y="990"/>
                    <a:pt x="680" y="971"/>
                    <a:pt x="692" y="956"/>
                  </a:cubicBezTo>
                  <a:close/>
                  <a:moveTo>
                    <a:pt x="618" y="494"/>
                  </a:moveTo>
                  <a:cubicBezTo>
                    <a:pt x="631" y="479"/>
                    <a:pt x="650" y="470"/>
                    <a:pt x="670" y="470"/>
                  </a:cubicBezTo>
                  <a:cubicBezTo>
                    <a:pt x="768" y="470"/>
                    <a:pt x="768" y="470"/>
                    <a:pt x="768" y="470"/>
                  </a:cubicBezTo>
                  <a:cubicBezTo>
                    <a:pt x="808" y="470"/>
                    <a:pt x="840" y="503"/>
                    <a:pt x="840" y="544"/>
                  </a:cubicBezTo>
                  <a:cubicBezTo>
                    <a:pt x="840" y="695"/>
                    <a:pt x="840" y="695"/>
                    <a:pt x="840" y="695"/>
                  </a:cubicBezTo>
                  <a:cubicBezTo>
                    <a:pt x="840" y="735"/>
                    <a:pt x="807" y="768"/>
                    <a:pt x="767" y="768"/>
                  </a:cubicBezTo>
                  <a:cubicBezTo>
                    <a:pt x="711" y="768"/>
                    <a:pt x="711" y="768"/>
                    <a:pt x="711" y="768"/>
                  </a:cubicBezTo>
                  <a:cubicBezTo>
                    <a:pt x="670" y="768"/>
                    <a:pt x="636" y="739"/>
                    <a:pt x="629" y="698"/>
                  </a:cubicBezTo>
                  <a:cubicBezTo>
                    <a:pt x="604" y="546"/>
                    <a:pt x="604" y="546"/>
                    <a:pt x="604" y="546"/>
                  </a:cubicBezTo>
                  <a:cubicBezTo>
                    <a:pt x="601" y="527"/>
                    <a:pt x="606" y="508"/>
                    <a:pt x="618" y="494"/>
                  </a:cubicBezTo>
                  <a:close/>
                  <a:moveTo>
                    <a:pt x="336" y="957"/>
                  </a:moveTo>
                  <a:cubicBezTo>
                    <a:pt x="348" y="942"/>
                    <a:pt x="365" y="933"/>
                    <a:pt x="384" y="933"/>
                  </a:cubicBezTo>
                  <a:cubicBezTo>
                    <a:pt x="432" y="933"/>
                    <a:pt x="432" y="933"/>
                    <a:pt x="432" y="933"/>
                  </a:cubicBezTo>
                  <a:cubicBezTo>
                    <a:pt x="473" y="933"/>
                    <a:pt x="507" y="962"/>
                    <a:pt x="514" y="1003"/>
                  </a:cubicBezTo>
                  <a:cubicBezTo>
                    <a:pt x="541" y="1169"/>
                    <a:pt x="541" y="1169"/>
                    <a:pt x="541" y="1169"/>
                  </a:cubicBezTo>
                  <a:cubicBezTo>
                    <a:pt x="545" y="1188"/>
                    <a:pt x="539" y="1208"/>
                    <a:pt x="527" y="1223"/>
                  </a:cubicBezTo>
                  <a:cubicBezTo>
                    <a:pt x="515" y="1237"/>
                    <a:pt x="498" y="1245"/>
                    <a:pt x="480" y="1245"/>
                  </a:cubicBezTo>
                  <a:cubicBezTo>
                    <a:pt x="452" y="1245"/>
                    <a:pt x="452" y="1245"/>
                    <a:pt x="452" y="1245"/>
                  </a:cubicBezTo>
                  <a:cubicBezTo>
                    <a:pt x="414" y="1245"/>
                    <a:pt x="380" y="1217"/>
                    <a:pt x="369" y="1177"/>
                  </a:cubicBezTo>
                  <a:cubicBezTo>
                    <a:pt x="364" y="1158"/>
                    <a:pt x="364" y="1158"/>
                    <a:pt x="364" y="1158"/>
                  </a:cubicBezTo>
                  <a:cubicBezTo>
                    <a:pt x="353" y="1119"/>
                    <a:pt x="340" y="1068"/>
                    <a:pt x="325" y="1009"/>
                  </a:cubicBezTo>
                  <a:cubicBezTo>
                    <a:pt x="320" y="991"/>
                    <a:pt x="324" y="972"/>
                    <a:pt x="336" y="957"/>
                  </a:cubicBezTo>
                  <a:close/>
                  <a:moveTo>
                    <a:pt x="218" y="495"/>
                  </a:moveTo>
                  <a:cubicBezTo>
                    <a:pt x="230" y="479"/>
                    <a:pt x="248" y="470"/>
                    <a:pt x="268" y="470"/>
                  </a:cubicBezTo>
                  <a:cubicBezTo>
                    <a:pt x="357" y="470"/>
                    <a:pt x="357" y="470"/>
                    <a:pt x="357" y="470"/>
                  </a:cubicBezTo>
                  <a:cubicBezTo>
                    <a:pt x="398" y="470"/>
                    <a:pt x="433" y="500"/>
                    <a:pt x="440" y="540"/>
                  </a:cubicBezTo>
                  <a:cubicBezTo>
                    <a:pt x="465" y="692"/>
                    <a:pt x="465" y="692"/>
                    <a:pt x="465" y="692"/>
                  </a:cubicBezTo>
                  <a:cubicBezTo>
                    <a:pt x="468" y="711"/>
                    <a:pt x="463" y="730"/>
                    <a:pt x="451" y="745"/>
                  </a:cubicBezTo>
                  <a:cubicBezTo>
                    <a:pt x="438" y="759"/>
                    <a:pt x="420" y="768"/>
                    <a:pt x="401" y="768"/>
                  </a:cubicBezTo>
                  <a:cubicBezTo>
                    <a:pt x="336" y="768"/>
                    <a:pt x="336" y="768"/>
                    <a:pt x="336" y="768"/>
                  </a:cubicBezTo>
                  <a:cubicBezTo>
                    <a:pt x="295" y="768"/>
                    <a:pt x="260" y="740"/>
                    <a:pt x="250" y="700"/>
                  </a:cubicBezTo>
                  <a:cubicBezTo>
                    <a:pt x="239" y="657"/>
                    <a:pt x="228" y="619"/>
                    <a:pt x="219" y="586"/>
                  </a:cubicBezTo>
                  <a:cubicBezTo>
                    <a:pt x="208" y="545"/>
                    <a:pt x="208" y="545"/>
                    <a:pt x="208" y="545"/>
                  </a:cubicBezTo>
                  <a:cubicBezTo>
                    <a:pt x="203" y="527"/>
                    <a:pt x="207" y="509"/>
                    <a:pt x="218" y="495"/>
                  </a:cubicBezTo>
                  <a:close/>
                  <a:moveTo>
                    <a:pt x="1204" y="1729"/>
                  </a:moveTo>
                  <a:cubicBezTo>
                    <a:pt x="1204" y="1845"/>
                    <a:pt x="1296" y="1939"/>
                    <a:pt x="1409" y="1939"/>
                  </a:cubicBezTo>
                  <a:cubicBezTo>
                    <a:pt x="1522" y="1939"/>
                    <a:pt x="1614" y="1845"/>
                    <a:pt x="1614" y="1729"/>
                  </a:cubicBezTo>
                  <a:cubicBezTo>
                    <a:pt x="1614" y="1613"/>
                    <a:pt x="1522" y="1519"/>
                    <a:pt x="1409" y="1519"/>
                  </a:cubicBezTo>
                  <a:cubicBezTo>
                    <a:pt x="1296" y="1519"/>
                    <a:pt x="1204" y="1613"/>
                    <a:pt x="1204" y="1729"/>
                  </a:cubicBezTo>
                  <a:close/>
                  <a:moveTo>
                    <a:pt x="219" y="1729"/>
                  </a:moveTo>
                  <a:cubicBezTo>
                    <a:pt x="219" y="1845"/>
                    <a:pt x="311" y="1939"/>
                    <a:pt x="424" y="1939"/>
                  </a:cubicBezTo>
                  <a:cubicBezTo>
                    <a:pt x="537" y="1939"/>
                    <a:pt x="629" y="1845"/>
                    <a:pt x="629" y="1729"/>
                  </a:cubicBezTo>
                  <a:cubicBezTo>
                    <a:pt x="629" y="1613"/>
                    <a:pt x="537" y="1519"/>
                    <a:pt x="424" y="1519"/>
                  </a:cubicBezTo>
                  <a:cubicBezTo>
                    <a:pt x="311" y="1519"/>
                    <a:pt x="219" y="1613"/>
                    <a:pt x="219" y="17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FF8C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1601" y="1262954"/>
            <a:ext cx="2778917" cy="2689274"/>
            <a:chOff x="284799" y="1223009"/>
            <a:chExt cx="2834640" cy="2743200"/>
          </a:xfrm>
          <a:solidFill>
            <a:schemeClr val="accent2"/>
          </a:solidFill>
        </p:grpSpPr>
        <p:sp>
          <p:nvSpPr>
            <p:cNvPr id="92" name="Rectangle 91"/>
            <p:cNvSpPr/>
            <p:nvPr/>
          </p:nvSpPr>
          <p:spPr bwMode="auto">
            <a:xfrm>
              <a:off x="284799" y="1223009"/>
              <a:ext cx="283464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Financial services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6637" y="1668599"/>
              <a:ext cx="2832802" cy="1485022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New account risk screens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Fraud prevention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Trading risk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Maximum deposit spread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Insurance underwriting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Accelerated loan processing</a:t>
              </a: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2209758" y="3040063"/>
              <a:ext cx="765287" cy="823219"/>
            </a:xfrm>
            <a:custGeom>
              <a:avLst/>
              <a:gdLst>
                <a:gd name="T0" fmla="*/ 30 w 2419"/>
                <a:gd name="T1" fmla="*/ 816 h 2602"/>
                <a:gd name="T2" fmla="*/ 0 w 2419"/>
                <a:gd name="T3" fmla="*/ 533 h 2602"/>
                <a:gd name="T4" fmla="*/ 2419 w 2419"/>
                <a:gd name="T5" fmla="*/ 785 h 2602"/>
                <a:gd name="T6" fmla="*/ 1179 w 2419"/>
                <a:gd name="T7" fmla="*/ 8 h 2602"/>
                <a:gd name="T8" fmla="*/ 0 w 2419"/>
                <a:gd name="T9" fmla="*/ 444 h 2602"/>
                <a:gd name="T10" fmla="*/ 1239 w 2419"/>
                <a:gd name="T11" fmla="*/ 8 h 2602"/>
                <a:gd name="T12" fmla="*/ 30 w 2419"/>
                <a:gd name="T13" fmla="*/ 2208 h 2602"/>
                <a:gd name="T14" fmla="*/ 0 w 2419"/>
                <a:gd name="T15" fmla="*/ 2573 h 2602"/>
                <a:gd name="T16" fmla="*/ 703 w 2419"/>
                <a:gd name="T17" fmla="*/ 2602 h 2602"/>
                <a:gd name="T18" fmla="*/ 733 w 2419"/>
                <a:gd name="T19" fmla="*/ 2498 h 2602"/>
                <a:gd name="T20" fmla="*/ 1625 w 2419"/>
                <a:gd name="T21" fmla="*/ 2439 h 2602"/>
                <a:gd name="T22" fmla="*/ 1685 w 2419"/>
                <a:gd name="T23" fmla="*/ 2573 h 2602"/>
                <a:gd name="T24" fmla="*/ 2388 w 2419"/>
                <a:gd name="T25" fmla="*/ 2602 h 2602"/>
                <a:gd name="T26" fmla="*/ 2419 w 2419"/>
                <a:gd name="T27" fmla="*/ 2238 h 2602"/>
                <a:gd name="T28" fmla="*/ 30 w 2419"/>
                <a:gd name="T29" fmla="*/ 2208 h 2602"/>
                <a:gd name="T30" fmla="*/ 126 w 2419"/>
                <a:gd name="T31" fmla="*/ 2086 h 2602"/>
                <a:gd name="T32" fmla="*/ 489 w 2419"/>
                <a:gd name="T33" fmla="*/ 1981 h 2602"/>
                <a:gd name="T34" fmla="*/ 549 w 2419"/>
                <a:gd name="T35" fmla="*/ 932 h 2602"/>
                <a:gd name="T36" fmla="*/ 232 w 2419"/>
                <a:gd name="T37" fmla="*/ 1076 h 2602"/>
                <a:gd name="T38" fmla="*/ 126 w 2419"/>
                <a:gd name="T39" fmla="*/ 2086 h 2602"/>
                <a:gd name="T40" fmla="*/ 1168 w 2419"/>
                <a:gd name="T41" fmla="*/ 2086 h 2602"/>
                <a:gd name="T42" fmla="*/ 1062 w 2419"/>
                <a:gd name="T43" fmla="*/ 1076 h 2602"/>
                <a:gd name="T44" fmla="*/ 736 w 2419"/>
                <a:gd name="T45" fmla="*/ 932 h 2602"/>
                <a:gd name="T46" fmla="*/ 796 w 2419"/>
                <a:gd name="T47" fmla="*/ 1981 h 2602"/>
                <a:gd name="T48" fmla="*/ 1263 w 2419"/>
                <a:gd name="T49" fmla="*/ 2086 h 2602"/>
                <a:gd name="T50" fmla="*/ 1623 w 2419"/>
                <a:gd name="T51" fmla="*/ 1981 h 2602"/>
                <a:gd name="T52" fmla="*/ 1683 w 2419"/>
                <a:gd name="T53" fmla="*/ 932 h 2602"/>
                <a:gd name="T54" fmla="*/ 1368 w 2419"/>
                <a:gd name="T55" fmla="*/ 1076 h 2602"/>
                <a:gd name="T56" fmla="*/ 1263 w 2419"/>
                <a:gd name="T57" fmla="*/ 2086 h 2602"/>
                <a:gd name="T58" fmla="*/ 2298 w 2419"/>
                <a:gd name="T59" fmla="*/ 2086 h 2602"/>
                <a:gd name="T60" fmla="*/ 2191 w 2419"/>
                <a:gd name="T61" fmla="*/ 1076 h 2602"/>
                <a:gd name="T62" fmla="*/ 1866 w 2419"/>
                <a:gd name="T63" fmla="*/ 932 h 2602"/>
                <a:gd name="T64" fmla="*/ 1934 w 2419"/>
                <a:gd name="T65" fmla="*/ 1076 h 2602"/>
                <a:gd name="T66" fmla="*/ 1828 w 2419"/>
                <a:gd name="T67" fmla="*/ 2086 h 2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19" h="2602">
                  <a:moveTo>
                    <a:pt x="2388" y="816"/>
                  </a:moveTo>
                  <a:cubicBezTo>
                    <a:pt x="30" y="816"/>
                    <a:pt x="30" y="816"/>
                    <a:pt x="30" y="816"/>
                  </a:cubicBezTo>
                  <a:cubicBezTo>
                    <a:pt x="15" y="816"/>
                    <a:pt x="0" y="801"/>
                    <a:pt x="0" y="785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2419" y="533"/>
                    <a:pt x="2419" y="533"/>
                    <a:pt x="2419" y="533"/>
                  </a:cubicBezTo>
                  <a:cubicBezTo>
                    <a:pt x="2419" y="785"/>
                    <a:pt x="2419" y="785"/>
                    <a:pt x="2419" y="785"/>
                  </a:cubicBezTo>
                  <a:cubicBezTo>
                    <a:pt x="2419" y="801"/>
                    <a:pt x="2404" y="816"/>
                    <a:pt x="2388" y="816"/>
                  </a:cubicBezTo>
                  <a:close/>
                  <a:moveTo>
                    <a:pt x="1179" y="8"/>
                  </a:moveTo>
                  <a:cubicBezTo>
                    <a:pt x="1179" y="8"/>
                    <a:pt x="1179" y="8"/>
                    <a:pt x="1179" y="8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44"/>
                    <a:pt x="0" y="444"/>
                    <a:pt x="2419" y="444"/>
                  </a:cubicBezTo>
                  <a:cubicBezTo>
                    <a:pt x="2419" y="444"/>
                    <a:pt x="2419" y="444"/>
                    <a:pt x="1239" y="8"/>
                  </a:cubicBezTo>
                  <a:cubicBezTo>
                    <a:pt x="1224" y="0"/>
                    <a:pt x="1194" y="0"/>
                    <a:pt x="1179" y="8"/>
                  </a:cubicBezTo>
                  <a:close/>
                  <a:moveTo>
                    <a:pt x="30" y="2208"/>
                  </a:moveTo>
                  <a:cubicBezTo>
                    <a:pt x="15" y="2208"/>
                    <a:pt x="0" y="2223"/>
                    <a:pt x="0" y="2238"/>
                  </a:cubicBezTo>
                  <a:cubicBezTo>
                    <a:pt x="0" y="2573"/>
                    <a:pt x="0" y="2573"/>
                    <a:pt x="0" y="2573"/>
                  </a:cubicBezTo>
                  <a:cubicBezTo>
                    <a:pt x="0" y="2587"/>
                    <a:pt x="15" y="2602"/>
                    <a:pt x="30" y="2602"/>
                  </a:cubicBezTo>
                  <a:cubicBezTo>
                    <a:pt x="703" y="2602"/>
                    <a:pt x="703" y="2602"/>
                    <a:pt x="703" y="2602"/>
                  </a:cubicBezTo>
                  <a:cubicBezTo>
                    <a:pt x="718" y="2602"/>
                    <a:pt x="733" y="2587"/>
                    <a:pt x="733" y="2573"/>
                  </a:cubicBezTo>
                  <a:cubicBezTo>
                    <a:pt x="733" y="2498"/>
                    <a:pt x="733" y="2498"/>
                    <a:pt x="733" y="2498"/>
                  </a:cubicBezTo>
                  <a:cubicBezTo>
                    <a:pt x="733" y="2461"/>
                    <a:pt x="763" y="2439"/>
                    <a:pt x="794" y="2439"/>
                  </a:cubicBezTo>
                  <a:cubicBezTo>
                    <a:pt x="1625" y="2439"/>
                    <a:pt x="1625" y="2439"/>
                    <a:pt x="1625" y="2439"/>
                  </a:cubicBezTo>
                  <a:cubicBezTo>
                    <a:pt x="1655" y="2439"/>
                    <a:pt x="1685" y="2461"/>
                    <a:pt x="1685" y="2498"/>
                  </a:cubicBezTo>
                  <a:cubicBezTo>
                    <a:pt x="1685" y="2573"/>
                    <a:pt x="1685" y="2573"/>
                    <a:pt x="1685" y="2573"/>
                  </a:cubicBezTo>
                  <a:cubicBezTo>
                    <a:pt x="1685" y="2587"/>
                    <a:pt x="1701" y="2602"/>
                    <a:pt x="1716" y="2602"/>
                  </a:cubicBezTo>
                  <a:cubicBezTo>
                    <a:pt x="2388" y="2602"/>
                    <a:pt x="2388" y="2602"/>
                    <a:pt x="2388" y="2602"/>
                  </a:cubicBezTo>
                  <a:cubicBezTo>
                    <a:pt x="2404" y="2602"/>
                    <a:pt x="2419" y="2587"/>
                    <a:pt x="2419" y="2573"/>
                  </a:cubicBezTo>
                  <a:cubicBezTo>
                    <a:pt x="2419" y="2238"/>
                    <a:pt x="2419" y="2238"/>
                    <a:pt x="2419" y="2238"/>
                  </a:cubicBezTo>
                  <a:cubicBezTo>
                    <a:pt x="2419" y="2223"/>
                    <a:pt x="2404" y="2208"/>
                    <a:pt x="2388" y="2208"/>
                  </a:cubicBezTo>
                  <a:cubicBezTo>
                    <a:pt x="30" y="2208"/>
                    <a:pt x="30" y="2208"/>
                    <a:pt x="30" y="2208"/>
                  </a:cubicBezTo>
                  <a:cubicBezTo>
                    <a:pt x="30" y="2208"/>
                    <a:pt x="30" y="2208"/>
                    <a:pt x="30" y="2208"/>
                  </a:cubicBezTo>
                  <a:close/>
                  <a:moveTo>
                    <a:pt x="126" y="2086"/>
                  </a:moveTo>
                  <a:cubicBezTo>
                    <a:pt x="595" y="2086"/>
                    <a:pt x="595" y="2086"/>
                    <a:pt x="595" y="2086"/>
                  </a:cubicBezTo>
                  <a:cubicBezTo>
                    <a:pt x="572" y="2041"/>
                    <a:pt x="534" y="2003"/>
                    <a:pt x="489" y="1981"/>
                  </a:cubicBezTo>
                  <a:cubicBezTo>
                    <a:pt x="489" y="1076"/>
                    <a:pt x="489" y="1076"/>
                    <a:pt x="489" y="1076"/>
                  </a:cubicBezTo>
                  <a:cubicBezTo>
                    <a:pt x="564" y="1098"/>
                    <a:pt x="632" y="1000"/>
                    <a:pt x="549" y="932"/>
                  </a:cubicBezTo>
                  <a:cubicBezTo>
                    <a:pt x="172" y="932"/>
                    <a:pt x="172" y="932"/>
                    <a:pt x="172" y="932"/>
                  </a:cubicBezTo>
                  <a:cubicBezTo>
                    <a:pt x="89" y="1000"/>
                    <a:pt x="157" y="1098"/>
                    <a:pt x="232" y="1076"/>
                  </a:cubicBezTo>
                  <a:cubicBezTo>
                    <a:pt x="232" y="1981"/>
                    <a:pt x="232" y="1981"/>
                    <a:pt x="232" y="1981"/>
                  </a:cubicBezTo>
                  <a:cubicBezTo>
                    <a:pt x="187" y="2003"/>
                    <a:pt x="149" y="2041"/>
                    <a:pt x="126" y="2086"/>
                  </a:cubicBezTo>
                  <a:close/>
                  <a:moveTo>
                    <a:pt x="690" y="2086"/>
                  </a:moveTo>
                  <a:cubicBezTo>
                    <a:pt x="1168" y="2086"/>
                    <a:pt x="1168" y="2086"/>
                    <a:pt x="1168" y="2086"/>
                  </a:cubicBezTo>
                  <a:cubicBezTo>
                    <a:pt x="1145" y="2041"/>
                    <a:pt x="1107" y="2003"/>
                    <a:pt x="1062" y="1981"/>
                  </a:cubicBezTo>
                  <a:cubicBezTo>
                    <a:pt x="1062" y="1076"/>
                    <a:pt x="1062" y="1076"/>
                    <a:pt x="1062" y="1076"/>
                  </a:cubicBezTo>
                  <a:cubicBezTo>
                    <a:pt x="1138" y="1098"/>
                    <a:pt x="1198" y="1000"/>
                    <a:pt x="1122" y="932"/>
                  </a:cubicBezTo>
                  <a:cubicBezTo>
                    <a:pt x="736" y="932"/>
                    <a:pt x="736" y="932"/>
                    <a:pt x="736" y="932"/>
                  </a:cubicBezTo>
                  <a:cubicBezTo>
                    <a:pt x="660" y="1000"/>
                    <a:pt x="721" y="1098"/>
                    <a:pt x="796" y="1076"/>
                  </a:cubicBezTo>
                  <a:cubicBezTo>
                    <a:pt x="796" y="1981"/>
                    <a:pt x="796" y="1981"/>
                    <a:pt x="796" y="1981"/>
                  </a:cubicBezTo>
                  <a:cubicBezTo>
                    <a:pt x="751" y="2003"/>
                    <a:pt x="713" y="2041"/>
                    <a:pt x="690" y="2086"/>
                  </a:cubicBezTo>
                  <a:close/>
                  <a:moveTo>
                    <a:pt x="1263" y="2086"/>
                  </a:moveTo>
                  <a:cubicBezTo>
                    <a:pt x="1728" y="2086"/>
                    <a:pt x="1728" y="2086"/>
                    <a:pt x="1728" y="2086"/>
                  </a:cubicBezTo>
                  <a:cubicBezTo>
                    <a:pt x="1706" y="2041"/>
                    <a:pt x="1668" y="2003"/>
                    <a:pt x="1623" y="1981"/>
                  </a:cubicBezTo>
                  <a:cubicBezTo>
                    <a:pt x="1623" y="1076"/>
                    <a:pt x="1623" y="1076"/>
                    <a:pt x="1623" y="1076"/>
                  </a:cubicBezTo>
                  <a:cubicBezTo>
                    <a:pt x="1698" y="1098"/>
                    <a:pt x="1759" y="1000"/>
                    <a:pt x="1683" y="932"/>
                  </a:cubicBezTo>
                  <a:cubicBezTo>
                    <a:pt x="1308" y="932"/>
                    <a:pt x="1308" y="932"/>
                    <a:pt x="1308" y="932"/>
                  </a:cubicBezTo>
                  <a:cubicBezTo>
                    <a:pt x="1226" y="1000"/>
                    <a:pt x="1293" y="1098"/>
                    <a:pt x="1368" y="1076"/>
                  </a:cubicBezTo>
                  <a:cubicBezTo>
                    <a:pt x="1368" y="1981"/>
                    <a:pt x="1368" y="1981"/>
                    <a:pt x="1368" y="1981"/>
                  </a:cubicBezTo>
                  <a:cubicBezTo>
                    <a:pt x="1323" y="2003"/>
                    <a:pt x="1286" y="2041"/>
                    <a:pt x="1263" y="2086"/>
                  </a:cubicBezTo>
                  <a:close/>
                  <a:moveTo>
                    <a:pt x="1828" y="2086"/>
                  </a:moveTo>
                  <a:cubicBezTo>
                    <a:pt x="2298" y="2086"/>
                    <a:pt x="2298" y="2086"/>
                    <a:pt x="2298" y="2086"/>
                  </a:cubicBezTo>
                  <a:cubicBezTo>
                    <a:pt x="2275" y="2041"/>
                    <a:pt x="2237" y="2003"/>
                    <a:pt x="2191" y="1981"/>
                  </a:cubicBezTo>
                  <a:cubicBezTo>
                    <a:pt x="2191" y="1076"/>
                    <a:pt x="2191" y="1076"/>
                    <a:pt x="2191" y="1076"/>
                  </a:cubicBezTo>
                  <a:cubicBezTo>
                    <a:pt x="2267" y="1098"/>
                    <a:pt x="2335" y="1000"/>
                    <a:pt x="2252" y="932"/>
                  </a:cubicBezTo>
                  <a:cubicBezTo>
                    <a:pt x="1866" y="932"/>
                    <a:pt x="1866" y="932"/>
                    <a:pt x="1866" y="932"/>
                  </a:cubicBezTo>
                  <a:cubicBezTo>
                    <a:pt x="1866" y="932"/>
                    <a:pt x="1866" y="932"/>
                    <a:pt x="1866" y="932"/>
                  </a:cubicBezTo>
                  <a:cubicBezTo>
                    <a:pt x="1797" y="1000"/>
                    <a:pt x="1858" y="1098"/>
                    <a:pt x="1934" y="1076"/>
                  </a:cubicBezTo>
                  <a:cubicBezTo>
                    <a:pt x="1934" y="1981"/>
                    <a:pt x="1934" y="1981"/>
                    <a:pt x="1934" y="1981"/>
                  </a:cubicBezTo>
                  <a:cubicBezTo>
                    <a:pt x="1888" y="2003"/>
                    <a:pt x="1850" y="2041"/>
                    <a:pt x="1828" y="20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78851" y="1262954"/>
            <a:ext cx="2779696" cy="2689274"/>
            <a:chOff x="6045288" y="1223009"/>
            <a:chExt cx="2835435" cy="2743200"/>
          </a:xfrm>
          <a:solidFill>
            <a:schemeClr val="accent2"/>
          </a:solidFill>
        </p:grpSpPr>
        <p:sp>
          <p:nvSpPr>
            <p:cNvPr id="94" name="Rectangle 93"/>
            <p:cNvSpPr/>
            <p:nvPr/>
          </p:nvSpPr>
          <p:spPr bwMode="auto">
            <a:xfrm>
              <a:off x="6046083" y="1223009"/>
              <a:ext cx="283464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Telecom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45288" y="1668599"/>
              <a:ext cx="2834640" cy="1280351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Call detail records (CDRs)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Infrastructure investment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Next product to buy (NPTB)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Real-time bandwidth allocation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New product development</a:t>
              </a:r>
            </a:p>
          </p:txBody>
        </p:sp>
        <p:sp>
          <p:nvSpPr>
            <p:cNvPr id="113" name="Freeform 13"/>
            <p:cNvSpPr>
              <a:spLocks noChangeAspect="1" noEditPoints="1"/>
            </p:cNvSpPr>
            <p:nvPr/>
          </p:nvSpPr>
          <p:spPr bwMode="auto">
            <a:xfrm>
              <a:off x="8016040" y="3040063"/>
              <a:ext cx="716892" cy="823219"/>
            </a:xfrm>
            <a:custGeom>
              <a:avLst/>
              <a:gdLst>
                <a:gd name="T0" fmla="*/ 1487 w 1570"/>
                <a:gd name="T1" fmla="*/ 1467 h 1803"/>
                <a:gd name="T2" fmla="*/ 398 w 1570"/>
                <a:gd name="T3" fmla="*/ 1320 h 1803"/>
                <a:gd name="T4" fmla="*/ 147 w 1570"/>
                <a:gd name="T5" fmla="*/ 1530 h 1803"/>
                <a:gd name="T6" fmla="*/ 147 w 1570"/>
                <a:gd name="T7" fmla="*/ 1761 h 1803"/>
                <a:gd name="T8" fmla="*/ 1424 w 1570"/>
                <a:gd name="T9" fmla="*/ 1761 h 1803"/>
                <a:gd name="T10" fmla="*/ 1424 w 1570"/>
                <a:gd name="T11" fmla="*/ 1803 h 1803"/>
                <a:gd name="T12" fmla="*/ 105 w 1570"/>
                <a:gd name="T13" fmla="*/ 1803 h 1803"/>
                <a:gd name="T14" fmla="*/ 105 w 1570"/>
                <a:gd name="T15" fmla="*/ 1488 h 1803"/>
                <a:gd name="T16" fmla="*/ 356 w 1570"/>
                <a:gd name="T17" fmla="*/ 1279 h 1803"/>
                <a:gd name="T18" fmla="*/ 314 w 1570"/>
                <a:gd name="T19" fmla="*/ 1216 h 1803"/>
                <a:gd name="T20" fmla="*/ 252 w 1570"/>
                <a:gd name="T21" fmla="*/ 0 h 1803"/>
                <a:gd name="T22" fmla="*/ 587 w 1570"/>
                <a:gd name="T23" fmla="*/ 398 h 1803"/>
                <a:gd name="T24" fmla="*/ 1215 w 1570"/>
                <a:gd name="T25" fmla="*/ 419 h 1803"/>
                <a:gd name="T26" fmla="*/ 1256 w 1570"/>
                <a:gd name="T27" fmla="*/ 377 h 1803"/>
                <a:gd name="T28" fmla="*/ 1277 w 1570"/>
                <a:gd name="T29" fmla="*/ 335 h 1803"/>
                <a:gd name="T30" fmla="*/ 1319 w 1570"/>
                <a:gd name="T31" fmla="*/ 314 h 1803"/>
                <a:gd name="T32" fmla="*/ 1382 w 1570"/>
                <a:gd name="T33" fmla="*/ 272 h 1803"/>
                <a:gd name="T34" fmla="*/ 1403 w 1570"/>
                <a:gd name="T35" fmla="*/ 230 h 1803"/>
                <a:gd name="T36" fmla="*/ 1445 w 1570"/>
                <a:gd name="T37" fmla="*/ 210 h 1803"/>
                <a:gd name="T38" fmla="*/ 1529 w 1570"/>
                <a:gd name="T39" fmla="*/ 147 h 1803"/>
                <a:gd name="T40" fmla="*/ 1570 w 1570"/>
                <a:gd name="T41" fmla="*/ 210 h 1803"/>
                <a:gd name="T42" fmla="*/ 1508 w 1570"/>
                <a:gd name="T43" fmla="*/ 272 h 1803"/>
                <a:gd name="T44" fmla="*/ 1487 w 1570"/>
                <a:gd name="T45" fmla="*/ 314 h 1803"/>
                <a:gd name="T46" fmla="*/ 1445 w 1570"/>
                <a:gd name="T47" fmla="*/ 335 h 1803"/>
                <a:gd name="T48" fmla="*/ 1382 w 1570"/>
                <a:gd name="T49" fmla="*/ 377 h 1803"/>
                <a:gd name="T50" fmla="*/ 1361 w 1570"/>
                <a:gd name="T51" fmla="*/ 419 h 1803"/>
                <a:gd name="T52" fmla="*/ 1319 w 1570"/>
                <a:gd name="T53" fmla="*/ 440 h 1803"/>
                <a:gd name="T54" fmla="*/ 1256 w 1570"/>
                <a:gd name="T55" fmla="*/ 482 h 1803"/>
                <a:gd name="T56" fmla="*/ 1173 w 1570"/>
                <a:gd name="T57" fmla="*/ 1090 h 1803"/>
                <a:gd name="T58" fmla="*/ 1487 w 1570"/>
                <a:gd name="T59" fmla="*/ 1467 h 1803"/>
                <a:gd name="T60" fmla="*/ 1068 w 1570"/>
                <a:gd name="T61" fmla="*/ 629 h 1803"/>
                <a:gd name="T62" fmla="*/ 1047 w 1570"/>
                <a:gd name="T63" fmla="*/ 713 h 1803"/>
                <a:gd name="T64" fmla="*/ 963 w 1570"/>
                <a:gd name="T65" fmla="*/ 734 h 1803"/>
                <a:gd name="T66" fmla="*/ 901 w 1570"/>
                <a:gd name="T67" fmla="*/ 775 h 1803"/>
                <a:gd name="T68" fmla="*/ 1152 w 1570"/>
                <a:gd name="T69" fmla="*/ 1048 h 1803"/>
                <a:gd name="T70" fmla="*/ 1215 w 1570"/>
                <a:gd name="T71" fmla="*/ 524 h 1803"/>
                <a:gd name="T72" fmla="*/ 1068 w 1570"/>
                <a:gd name="T73" fmla="*/ 629 h 1803"/>
                <a:gd name="T74" fmla="*/ 901 w 1570"/>
                <a:gd name="T75" fmla="*/ 671 h 1803"/>
                <a:gd name="T76" fmla="*/ 942 w 1570"/>
                <a:gd name="T77" fmla="*/ 587 h 1803"/>
                <a:gd name="T78" fmla="*/ 1026 w 1570"/>
                <a:gd name="T79" fmla="*/ 566 h 1803"/>
                <a:gd name="T80" fmla="*/ 1152 w 1570"/>
                <a:gd name="T81" fmla="*/ 461 h 1803"/>
                <a:gd name="T82" fmla="*/ 628 w 1570"/>
                <a:gd name="T83" fmla="*/ 440 h 1803"/>
                <a:gd name="T84" fmla="*/ 859 w 1570"/>
                <a:gd name="T85" fmla="*/ 713 h 1803"/>
                <a:gd name="T86" fmla="*/ 901 w 1570"/>
                <a:gd name="T87" fmla="*/ 671 h 1803"/>
                <a:gd name="T88" fmla="*/ 901 w 1570"/>
                <a:gd name="T89" fmla="*/ 671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0" h="1803">
                  <a:moveTo>
                    <a:pt x="1487" y="1467"/>
                  </a:moveTo>
                  <a:cubicBezTo>
                    <a:pt x="1152" y="1635"/>
                    <a:pt x="691" y="1572"/>
                    <a:pt x="398" y="1320"/>
                  </a:cubicBezTo>
                  <a:cubicBezTo>
                    <a:pt x="147" y="1530"/>
                    <a:pt x="147" y="1530"/>
                    <a:pt x="147" y="1530"/>
                  </a:cubicBezTo>
                  <a:cubicBezTo>
                    <a:pt x="147" y="1761"/>
                    <a:pt x="147" y="1761"/>
                    <a:pt x="147" y="1761"/>
                  </a:cubicBezTo>
                  <a:cubicBezTo>
                    <a:pt x="1424" y="1761"/>
                    <a:pt x="1424" y="1761"/>
                    <a:pt x="1424" y="1761"/>
                  </a:cubicBezTo>
                  <a:cubicBezTo>
                    <a:pt x="1424" y="1803"/>
                    <a:pt x="1424" y="1803"/>
                    <a:pt x="1424" y="1803"/>
                  </a:cubicBezTo>
                  <a:cubicBezTo>
                    <a:pt x="105" y="1803"/>
                    <a:pt x="105" y="1803"/>
                    <a:pt x="105" y="1803"/>
                  </a:cubicBezTo>
                  <a:cubicBezTo>
                    <a:pt x="105" y="1488"/>
                    <a:pt x="105" y="1488"/>
                    <a:pt x="105" y="1488"/>
                  </a:cubicBezTo>
                  <a:cubicBezTo>
                    <a:pt x="356" y="1279"/>
                    <a:pt x="356" y="1279"/>
                    <a:pt x="356" y="1279"/>
                  </a:cubicBezTo>
                  <a:cubicBezTo>
                    <a:pt x="335" y="1258"/>
                    <a:pt x="314" y="1237"/>
                    <a:pt x="314" y="1216"/>
                  </a:cubicBezTo>
                  <a:cubicBezTo>
                    <a:pt x="0" y="859"/>
                    <a:pt x="0" y="356"/>
                    <a:pt x="252" y="0"/>
                  </a:cubicBezTo>
                  <a:cubicBezTo>
                    <a:pt x="587" y="398"/>
                    <a:pt x="587" y="398"/>
                    <a:pt x="587" y="398"/>
                  </a:cubicBezTo>
                  <a:cubicBezTo>
                    <a:pt x="1215" y="419"/>
                    <a:pt x="1215" y="419"/>
                    <a:pt x="1215" y="419"/>
                  </a:cubicBezTo>
                  <a:cubicBezTo>
                    <a:pt x="1256" y="377"/>
                    <a:pt x="1256" y="377"/>
                    <a:pt x="1256" y="377"/>
                  </a:cubicBezTo>
                  <a:cubicBezTo>
                    <a:pt x="1256" y="356"/>
                    <a:pt x="1277" y="335"/>
                    <a:pt x="1277" y="335"/>
                  </a:cubicBezTo>
                  <a:cubicBezTo>
                    <a:pt x="1298" y="314"/>
                    <a:pt x="1319" y="314"/>
                    <a:pt x="1319" y="314"/>
                  </a:cubicBezTo>
                  <a:cubicBezTo>
                    <a:pt x="1382" y="272"/>
                    <a:pt x="1382" y="272"/>
                    <a:pt x="1382" y="272"/>
                  </a:cubicBezTo>
                  <a:cubicBezTo>
                    <a:pt x="1382" y="251"/>
                    <a:pt x="1403" y="230"/>
                    <a:pt x="1403" y="230"/>
                  </a:cubicBezTo>
                  <a:cubicBezTo>
                    <a:pt x="1424" y="210"/>
                    <a:pt x="1445" y="210"/>
                    <a:pt x="1445" y="210"/>
                  </a:cubicBezTo>
                  <a:cubicBezTo>
                    <a:pt x="1529" y="147"/>
                    <a:pt x="1529" y="147"/>
                    <a:pt x="1529" y="147"/>
                  </a:cubicBezTo>
                  <a:cubicBezTo>
                    <a:pt x="1570" y="210"/>
                    <a:pt x="1570" y="210"/>
                    <a:pt x="1570" y="210"/>
                  </a:cubicBezTo>
                  <a:cubicBezTo>
                    <a:pt x="1508" y="272"/>
                    <a:pt x="1508" y="272"/>
                    <a:pt x="1508" y="272"/>
                  </a:cubicBezTo>
                  <a:cubicBezTo>
                    <a:pt x="1508" y="293"/>
                    <a:pt x="1487" y="314"/>
                    <a:pt x="1487" y="314"/>
                  </a:cubicBezTo>
                  <a:cubicBezTo>
                    <a:pt x="1466" y="335"/>
                    <a:pt x="1445" y="335"/>
                    <a:pt x="1445" y="335"/>
                  </a:cubicBezTo>
                  <a:cubicBezTo>
                    <a:pt x="1382" y="377"/>
                    <a:pt x="1382" y="377"/>
                    <a:pt x="1382" y="377"/>
                  </a:cubicBezTo>
                  <a:cubicBezTo>
                    <a:pt x="1382" y="398"/>
                    <a:pt x="1382" y="398"/>
                    <a:pt x="1361" y="419"/>
                  </a:cubicBezTo>
                  <a:cubicBezTo>
                    <a:pt x="1340" y="419"/>
                    <a:pt x="1340" y="440"/>
                    <a:pt x="1319" y="440"/>
                  </a:cubicBezTo>
                  <a:cubicBezTo>
                    <a:pt x="1256" y="482"/>
                    <a:pt x="1256" y="482"/>
                    <a:pt x="1256" y="482"/>
                  </a:cubicBezTo>
                  <a:cubicBezTo>
                    <a:pt x="1173" y="1090"/>
                    <a:pt x="1173" y="1090"/>
                    <a:pt x="1173" y="1090"/>
                  </a:cubicBezTo>
                  <a:cubicBezTo>
                    <a:pt x="1487" y="1467"/>
                    <a:pt x="1487" y="1467"/>
                    <a:pt x="1487" y="1467"/>
                  </a:cubicBezTo>
                  <a:close/>
                  <a:moveTo>
                    <a:pt x="1068" y="629"/>
                  </a:moveTo>
                  <a:cubicBezTo>
                    <a:pt x="1089" y="671"/>
                    <a:pt x="1068" y="692"/>
                    <a:pt x="1047" y="713"/>
                  </a:cubicBezTo>
                  <a:cubicBezTo>
                    <a:pt x="1026" y="734"/>
                    <a:pt x="984" y="734"/>
                    <a:pt x="963" y="734"/>
                  </a:cubicBezTo>
                  <a:cubicBezTo>
                    <a:pt x="901" y="775"/>
                    <a:pt x="901" y="775"/>
                    <a:pt x="901" y="775"/>
                  </a:cubicBezTo>
                  <a:cubicBezTo>
                    <a:pt x="1152" y="1048"/>
                    <a:pt x="1152" y="1048"/>
                    <a:pt x="1152" y="1048"/>
                  </a:cubicBezTo>
                  <a:cubicBezTo>
                    <a:pt x="1215" y="524"/>
                    <a:pt x="1215" y="524"/>
                    <a:pt x="1215" y="524"/>
                  </a:cubicBezTo>
                  <a:cubicBezTo>
                    <a:pt x="1068" y="629"/>
                    <a:pt x="1068" y="629"/>
                    <a:pt x="1068" y="629"/>
                  </a:cubicBezTo>
                  <a:close/>
                  <a:moveTo>
                    <a:pt x="901" y="671"/>
                  </a:moveTo>
                  <a:cubicBezTo>
                    <a:pt x="901" y="650"/>
                    <a:pt x="922" y="608"/>
                    <a:pt x="942" y="587"/>
                  </a:cubicBezTo>
                  <a:cubicBezTo>
                    <a:pt x="963" y="566"/>
                    <a:pt x="1005" y="566"/>
                    <a:pt x="1026" y="566"/>
                  </a:cubicBezTo>
                  <a:cubicBezTo>
                    <a:pt x="1152" y="461"/>
                    <a:pt x="1152" y="461"/>
                    <a:pt x="1152" y="461"/>
                  </a:cubicBezTo>
                  <a:cubicBezTo>
                    <a:pt x="628" y="440"/>
                    <a:pt x="628" y="440"/>
                    <a:pt x="628" y="440"/>
                  </a:cubicBezTo>
                  <a:cubicBezTo>
                    <a:pt x="859" y="713"/>
                    <a:pt x="859" y="713"/>
                    <a:pt x="859" y="713"/>
                  </a:cubicBezTo>
                  <a:cubicBezTo>
                    <a:pt x="901" y="671"/>
                    <a:pt x="901" y="671"/>
                    <a:pt x="901" y="671"/>
                  </a:cubicBezTo>
                  <a:cubicBezTo>
                    <a:pt x="901" y="671"/>
                    <a:pt x="901" y="671"/>
                    <a:pt x="901" y="6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44362" y="4001983"/>
            <a:ext cx="3766501" cy="2689274"/>
            <a:chOff x="4174013" y="4016961"/>
            <a:chExt cx="3842027" cy="2743200"/>
          </a:xfrm>
          <a:solidFill>
            <a:schemeClr val="accent2"/>
          </a:solidFill>
        </p:grpSpPr>
        <p:sp>
          <p:nvSpPr>
            <p:cNvPr id="98" name="Rectangle 97"/>
            <p:cNvSpPr/>
            <p:nvPr/>
          </p:nvSpPr>
          <p:spPr bwMode="auto">
            <a:xfrm>
              <a:off x="4174013" y="4016961"/>
              <a:ext cx="3842027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Utilities, oil, and gas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74013" y="4428684"/>
              <a:ext cx="3840480" cy="1485022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Smart meter-stream analysis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Slow oil-well decline curves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Optimized lease bidding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Compliance reporting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Proactive equipment repair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Seismic image processing</a:t>
              </a:r>
            </a:p>
          </p:txBody>
        </p:sp>
        <p:sp>
          <p:nvSpPr>
            <p:cNvPr id="117" name="Freeform 17"/>
            <p:cNvSpPr>
              <a:spLocks noEditPoints="1"/>
            </p:cNvSpPr>
            <p:nvPr/>
          </p:nvSpPr>
          <p:spPr bwMode="auto">
            <a:xfrm>
              <a:off x="6908597" y="5789778"/>
              <a:ext cx="911745" cy="901573"/>
            </a:xfrm>
            <a:custGeom>
              <a:avLst/>
              <a:gdLst>
                <a:gd name="T0" fmla="*/ 910 w 1856"/>
                <a:gd name="T1" fmla="*/ 1264 h 1836"/>
                <a:gd name="T2" fmla="*/ 819 w 1856"/>
                <a:gd name="T3" fmla="*/ 1493 h 1836"/>
                <a:gd name="T4" fmla="*/ 723 w 1856"/>
                <a:gd name="T5" fmla="*/ 1721 h 1836"/>
                <a:gd name="T6" fmla="*/ 295 w 1856"/>
                <a:gd name="T7" fmla="*/ 1782 h 1836"/>
                <a:gd name="T8" fmla="*/ 295 w 1856"/>
                <a:gd name="T9" fmla="*/ 1739 h 1836"/>
                <a:gd name="T10" fmla="*/ 536 w 1856"/>
                <a:gd name="T11" fmla="*/ 1595 h 1836"/>
                <a:gd name="T12" fmla="*/ 482 w 1856"/>
                <a:gd name="T13" fmla="*/ 1390 h 1836"/>
                <a:gd name="T14" fmla="*/ 392 w 1856"/>
                <a:gd name="T15" fmla="*/ 1360 h 1836"/>
                <a:gd name="T16" fmla="*/ 126 w 1856"/>
                <a:gd name="T17" fmla="*/ 1499 h 1836"/>
                <a:gd name="T18" fmla="*/ 235 w 1856"/>
                <a:gd name="T19" fmla="*/ 1216 h 1836"/>
                <a:gd name="T20" fmla="*/ 452 w 1856"/>
                <a:gd name="T21" fmla="*/ 1119 h 1836"/>
                <a:gd name="T22" fmla="*/ 464 w 1856"/>
                <a:gd name="T23" fmla="*/ 1119 h 1836"/>
                <a:gd name="T24" fmla="*/ 639 w 1856"/>
                <a:gd name="T25" fmla="*/ 1071 h 1836"/>
                <a:gd name="T26" fmla="*/ 681 w 1856"/>
                <a:gd name="T27" fmla="*/ 1035 h 1836"/>
                <a:gd name="T28" fmla="*/ 976 w 1856"/>
                <a:gd name="T29" fmla="*/ 734 h 1836"/>
                <a:gd name="T30" fmla="*/ 795 w 1856"/>
                <a:gd name="T31" fmla="*/ 566 h 1836"/>
                <a:gd name="T32" fmla="*/ 572 w 1856"/>
                <a:gd name="T33" fmla="*/ 776 h 1836"/>
                <a:gd name="T34" fmla="*/ 741 w 1856"/>
                <a:gd name="T35" fmla="*/ 975 h 1836"/>
                <a:gd name="T36" fmla="*/ 1579 w 1856"/>
                <a:gd name="T37" fmla="*/ 1818 h 1836"/>
                <a:gd name="T38" fmla="*/ 1820 w 1856"/>
                <a:gd name="T39" fmla="*/ 1613 h 1836"/>
                <a:gd name="T40" fmla="*/ 1820 w 1856"/>
                <a:gd name="T41" fmla="*/ 1577 h 1836"/>
                <a:gd name="T42" fmla="*/ 1211 w 1856"/>
                <a:gd name="T43" fmla="*/ 969 h 1836"/>
                <a:gd name="T44" fmla="*/ 1814 w 1856"/>
                <a:gd name="T45" fmla="*/ 421 h 1836"/>
                <a:gd name="T46" fmla="*/ 1573 w 1856"/>
                <a:gd name="T47" fmla="*/ 560 h 1836"/>
                <a:gd name="T48" fmla="*/ 1446 w 1856"/>
                <a:gd name="T49" fmla="*/ 475 h 1836"/>
                <a:gd name="T50" fmla="*/ 1440 w 1856"/>
                <a:gd name="T51" fmla="*/ 319 h 1836"/>
                <a:gd name="T52" fmla="*/ 1687 w 1856"/>
                <a:gd name="T53" fmla="*/ 156 h 1836"/>
                <a:gd name="T54" fmla="*/ 1308 w 1856"/>
                <a:gd name="T55" fmla="*/ 150 h 1836"/>
                <a:gd name="T56" fmla="*/ 1151 w 1856"/>
                <a:gd name="T57" fmla="*/ 427 h 1836"/>
                <a:gd name="T58" fmla="*/ 1097 w 1856"/>
                <a:gd name="T59" fmla="*/ 614 h 1836"/>
                <a:gd name="T60" fmla="*/ 1266 w 1856"/>
                <a:gd name="T61" fmla="*/ 909 h 1836"/>
                <a:gd name="T62" fmla="*/ 1501 w 1856"/>
                <a:gd name="T63" fmla="*/ 800 h 1836"/>
                <a:gd name="T64" fmla="*/ 1519 w 1856"/>
                <a:gd name="T65" fmla="*/ 800 h 1836"/>
                <a:gd name="T66" fmla="*/ 1663 w 1856"/>
                <a:gd name="T67" fmla="*/ 758 h 1836"/>
                <a:gd name="T68" fmla="*/ 1856 w 1856"/>
                <a:gd name="T69" fmla="*/ 451 h 1836"/>
                <a:gd name="T70" fmla="*/ 313 w 1856"/>
                <a:gd name="T71" fmla="*/ 879 h 1836"/>
                <a:gd name="T72" fmla="*/ 862 w 1856"/>
                <a:gd name="T73" fmla="*/ 349 h 1836"/>
                <a:gd name="T74" fmla="*/ 862 w 1856"/>
                <a:gd name="T75" fmla="*/ 271 h 1836"/>
                <a:gd name="T76" fmla="*/ 566 w 1856"/>
                <a:gd name="T77" fmla="*/ 0 h 1836"/>
                <a:gd name="T78" fmla="*/ 12 w 1856"/>
                <a:gd name="T79" fmla="*/ 524 h 1836"/>
                <a:gd name="T80" fmla="*/ 12 w 1856"/>
                <a:gd name="T81" fmla="*/ 602 h 1836"/>
                <a:gd name="T82" fmla="*/ 313 w 1856"/>
                <a:gd name="T83" fmla="*/ 879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1836">
                  <a:moveTo>
                    <a:pt x="681" y="1035"/>
                  </a:moveTo>
                  <a:cubicBezTo>
                    <a:pt x="910" y="1264"/>
                    <a:pt x="910" y="1264"/>
                    <a:pt x="910" y="1264"/>
                  </a:cubicBezTo>
                  <a:cubicBezTo>
                    <a:pt x="868" y="1306"/>
                    <a:pt x="868" y="1306"/>
                    <a:pt x="868" y="1306"/>
                  </a:cubicBezTo>
                  <a:cubicBezTo>
                    <a:pt x="825" y="1348"/>
                    <a:pt x="819" y="1420"/>
                    <a:pt x="819" y="1493"/>
                  </a:cubicBezTo>
                  <a:cubicBezTo>
                    <a:pt x="819" y="1493"/>
                    <a:pt x="819" y="1493"/>
                    <a:pt x="819" y="1493"/>
                  </a:cubicBezTo>
                  <a:cubicBezTo>
                    <a:pt x="819" y="1577"/>
                    <a:pt x="783" y="1661"/>
                    <a:pt x="723" y="1721"/>
                  </a:cubicBezTo>
                  <a:cubicBezTo>
                    <a:pt x="705" y="1739"/>
                    <a:pt x="687" y="1758"/>
                    <a:pt x="657" y="1776"/>
                  </a:cubicBezTo>
                  <a:cubicBezTo>
                    <a:pt x="554" y="1836"/>
                    <a:pt x="410" y="1836"/>
                    <a:pt x="295" y="1782"/>
                  </a:cubicBezTo>
                  <a:cubicBezTo>
                    <a:pt x="289" y="1782"/>
                    <a:pt x="283" y="1770"/>
                    <a:pt x="283" y="1764"/>
                  </a:cubicBezTo>
                  <a:cubicBezTo>
                    <a:pt x="277" y="1751"/>
                    <a:pt x="283" y="1739"/>
                    <a:pt x="295" y="1739"/>
                  </a:cubicBezTo>
                  <a:cubicBezTo>
                    <a:pt x="530" y="1601"/>
                    <a:pt x="530" y="1601"/>
                    <a:pt x="530" y="1601"/>
                  </a:cubicBezTo>
                  <a:cubicBezTo>
                    <a:pt x="530" y="1601"/>
                    <a:pt x="536" y="1601"/>
                    <a:pt x="536" y="1595"/>
                  </a:cubicBezTo>
                  <a:cubicBezTo>
                    <a:pt x="554" y="1577"/>
                    <a:pt x="578" y="1547"/>
                    <a:pt x="524" y="1445"/>
                  </a:cubicBezTo>
                  <a:cubicBezTo>
                    <a:pt x="512" y="1420"/>
                    <a:pt x="494" y="1402"/>
                    <a:pt x="482" y="1390"/>
                  </a:cubicBezTo>
                  <a:cubicBezTo>
                    <a:pt x="440" y="1348"/>
                    <a:pt x="410" y="1354"/>
                    <a:pt x="398" y="1360"/>
                  </a:cubicBezTo>
                  <a:cubicBezTo>
                    <a:pt x="392" y="1360"/>
                    <a:pt x="392" y="1360"/>
                    <a:pt x="392" y="1360"/>
                  </a:cubicBezTo>
                  <a:cubicBezTo>
                    <a:pt x="156" y="1499"/>
                    <a:pt x="156" y="1499"/>
                    <a:pt x="156" y="1499"/>
                  </a:cubicBezTo>
                  <a:cubicBezTo>
                    <a:pt x="144" y="1499"/>
                    <a:pt x="132" y="1499"/>
                    <a:pt x="126" y="1499"/>
                  </a:cubicBezTo>
                  <a:cubicBezTo>
                    <a:pt x="120" y="1493"/>
                    <a:pt x="114" y="1481"/>
                    <a:pt x="114" y="1469"/>
                  </a:cubicBezTo>
                  <a:cubicBezTo>
                    <a:pt x="120" y="1378"/>
                    <a:pt x="168" y="1288"/>
                    <a:pt x="235" y="1216"/>
                  </a:cubicBezTo>
                  <a:cubicBezTo>
                    <a:pt x="253" y="1198"/>
                    <a:pt x="283" y="1180"/>
                    <a:pt x="307" y="1162"/>
                  </a:cubicBezTo>
                  <a:cubicBezTo>
                    <a:pt x="349" y="1137"/>
                    <a:pt x="398" y="1125"/>
                    <a:pt x="452" y="1119"/>
                  </a:cubicBezTo>
                  <a:cubicBezTo>
                    <a:pt x="446" y="1119"/>
                    <a:pt x="446" y="1119"/>
                    <a:pt x="446" y="1119"/>
                  </a:cubicBezTo>
                  <a:cubicBezTo>
                    <a:pt x="452" y="1119"/>
                    <a:pt x="458" y="1119"/>
                    <a:pt x="464" y="1119"/>
                  </a:cubicBezTo>
                  <a:cubicBezTo>
                    <a:pt x="464" y="1119"/>
                    <a:pt x="464" y="1119"/>
                    <a:pt x="470" y="1119"/>
                  </a:cubicBezTo>
                  <a:cubicBezTo>
                    <a:pt x="536" y="1119"/>
                    <a:pt x="602" y="1113"/>
                    <a:pt x="639" y="1071"/>
                  </a:cubicBezTo>
                  <a:cubicBezTo>
                    <a:pt x="681" y="1035"/>
                    <a:pt x="681" y="1035"/>
                    <a:pt x="681" y="1035"/>
                  </a:cubicBezTo>
                  <a:cubicBezTo>
                    <a:pt x="681" y="1035"/>
                    <a:pt x="681" y="1035"/>
                    <a:pt x="681" y="1035"/>
                  </a:cubicBezTo>
                  <a:close/>
                  <a:moveTo>
                    <a:pt x="1211" y="969"/>
                  </a:moveTo>
                  <a:cubicBezTo>
                    <a:pt x="976" y="734"/>
                    <a:pt x="976" y="734"/>
                    <a:pt x="976" y="734"/>
                  </a:cubicBezTo>
                  <a:cubicBezTo>
                    <a:pt x="813" y="572"/>
                    <a:pt x="813" y="572"/>
                    <a:pt x="813" y="572"/>
                  </a:cubicBezTo>
                  <a:cubicBezTo>
                    <a:pt x="807" y="566"/>
                    <a:pt x="801" y="566"/>
                    <a:pt x="795" y="566"/>
                  </a:cubicBezTo>
                  <a:cubicBezTo>
                    <a:pt x="789" y="566"/>
                    <a:pt x="783" y="566"/>
                    <a:pt x="777" y="572"/>
                  </a:cubicBezTo>
                  <a:cubicBezTo>
                    <a:pt x="572" y="776"/>
                    <a:pt x="572" y="776"/>
                    <a:pt x="572" y="776"/>
                  </a:cubicBezTo>
                  <a:cubicBezTo>
                    <a:pt x="566" y="782"/>
                    <a:pt x="566" y="800"/>
                    <a:pt x="572" y="812"/>
                  </a:cubicBezTo>
                  <a:cubicBezTo>
                    <a:pt x="741" y="975"/>
                    <a:pt x="741" y="975"/>
                    <a:pt x="741" y="975"/>
                  </a:cubicBezTo>
                  <a:cubicBezTo>
                    <a:pt x="970" y="1204"/>
                    <a:pt x="970" y="1204"/>
                    <a:pt x="970" y="1204"/>
                  </a:cubicBezTo>
                  <a:cubicBezTo>
                    <a:pt x="1579" y="1818"/>
                    <a:pt x="1579" y="1818"/>
                    <a:pt x="1579" y="1818"/>
                  </a:cubicBezTo>
                  <a:cubicBezTo>
                    <a:pt x="1591" y="1824"/>
                    <a:pt x="1603" y="1824"/>
                    <a:pt x="1615" y="1818"/>
                  </a:cubicBezTo>
                  <a:cubicBezTo>
                    <a:pt x="1820" y="1613"/>
                    <a:pt x="1820" y="1613"/>
                    <a:pt x="1820" y="1613"/>
                  </a:cubicBezTo>
                  <a:cubicBezTo>
                    <a:pt x="1826" y="1607"/>
                    <a:pt x="1826" y="1601"/>
                    <a:pt x="1826" y="1595"/>
                  </a:cubicBezTo>
                  <a:cubicBezTo>
                    <a:pt x="1826" y="1589"/>
                    <a:pt x="1826" y="1583"/>
                    <a:pt x="1820" y="1577"/>
                  </a:cubicBezTo>
                  <a:cubicBezTo>
                    <a:pt x="1211" y="969"/>
                    <a:pt x="1211" y="969"/>
                    <a:pt x="1211" y="969"/>
                  </a:cubicBezTo>
                  <a:cubicBezTo>
                    <a:pt x="1211" y="969"/>
                    <a:pt x="1211" y="969"/>
                    <a:pt x="1211" y="969"/>
                  </a:cubicBezTo>
                  <a:close/>
                  <a:moveTo>
                    <a:pt x="1844" y="421"/>
                  </a:moveTo>
                  <a:cubicBezTo>
                    <a:pt x="1832" y="421"/>
                    <a:pt x="1826" y="421"/>
                    <a:pt x="1814" y="421"/>
                  </a:cubicBezTo>
                  <a:cubicBezTo>
                    <a:pt x="1579" y="560"/>
                    <a:pt x="1579" y="560"/>
                    <a:pt x="1579" y="560"/>
                  </a:cubicBezTo>
                  <a:cubicBezTo>
                    <a:pt x="1579" y="560"/>
                    <a:pt x="1579" y="560"/>
                    <a:pt x="1573" y="560"/>
                  </a:cubicBezTo>
                  <a:cubicBezTo>
                    <a:pt x="1561" y="566"/>
                    <a:pt x="1531" y="572"/>
                    <a:pt x="1488" y="530"/>
                  </a:cubicBezTo>
                  <a:cubicBezTo>
                    <a:pt x="1470" y="517"/>
                    <a:pt x="1458" y="499"/>
                    <a:pt x="1446" y="475"/>
                  </a:cubicBezTo>
                  <a:cubicBezTo>
                    <a:pt x="1386" y="373"/>
                    <a:pt x="1416" y="343"/>
                    <a:pt x="1428" y="325"/>
                  </a:cubicBezTo>
                  <a:cubicBezTo>
                    <a:pt x="1434" y="319"/>
                    <a:pt x="1440" y="319"/>
                    <a:pt x="1440" y="319"/>
                  </a:cubicBezTo>
                  <a:cubicBezTo>
                    <a:pt x="1675" y="180"/>
                    <a:pt x="1675" y="180"/>
                    <a:pt x="1675" y="180"/>
                  </a:cubicBezTo>
                  <a:cubicBezTo>
                    <a:pt x="1687" y="180"/>
                    <a:pt x="1687" y="168"/>
                    <a:pt x="1687" y="156"/>
                  </a:cubicBezTo>
                  <a:cubicBezTo>
                    <a:pt x="1687" y="150"/>
                    <a:pt x="1681" y="138"/>
                    <a:pt x="1675" y="138"/>
                  </a:cubicBezTo>
                  <a:cubicBezTo>
                    <a:pt x="1561" y="84"/>
                    <a:pt x="1416" y="84"/>
                    <a:pt x="1308" y="150"/>
                  </a:cubicBezTo>
                  <a:cubicBezTo>
                    <a:pt x="1284" y="162"/>
                    <a:pt x="1266" y="180"/>
                    <a:pt x="1241" y="198"/>
                  </a:cubicBezTo>
                  <a:cubicBezTo>
                    <a:pt x="1181" y="259"/>
                    <a:pt x="1151" y="343"/>
                    <a:pt x="1151" y="427"/>
                  </a:cubicBezTo>
                  <a:cubicBezTo>
                    <a:pt x="1145" y="427"/>
                    <a:pt x="1145" y="427"/>
                    <a:pt x="1145" y="427"/>
                  </a:cubicBezTo>
                  <a:cubicBezTo>
                    <a:pt x="1151" y="499"/>
                    <a:pt x="1145" y="572"/>
                    <a:pt x="1097" y="614"/>
                  </a:cubicBezTo>
                  <a:cubicBezTo>
                    <a:pt x="1036" y="680"/>
                    <a:pt x="1036" y="680"/>
                    <a:pt x="1036" y="680"/>
                  </a:cubicBezTo>
                  <a:cubicBezTo>
                    <a:pt x="1266" y="909"/>
                    <a:pt x="1266" y="909"/>
                    <a:pt x="1266" y="909"/>
                  </a:cubicBezTo>
                  <a:cubicBezTo>
                    <a:pt x="1332" y="849"/>
                    <a:pt x="1332" y="849"/>
                    <a:pt x="1332" y="849"/>
                  </a:cubicBezTo>
                  <a:cubicBezTo>
                    <a:pt x="1368" y="806"/>
                    <a:pt x="1434" y="800"/>
                    <a:pt x="1501" y="800"/>
                  </a:cubicBezTo>
                  <a:cubicBezTo>
                    <a:pt x="1507" y="800"/>
                    <a:pt x="1507" y="800"/>
                    <a:pt x="1507" y="800"/>
                  </a:cubicBezTo>
                  <a:cubicBezTo>
                    <a:pt x="1513" y="800"/>
                    <a:pt x="1519" y="800"/>
                    <a:pt x="1519" y="800"/>
                  </a:cubicBezTo>
                  <a:cubicBezTo>
                    <a:pt x="1519" y="800"/>
                    <a:pt x="1519" y="800"/>
                    <a:pt x="1519" y="800"/>
                  </a:cubicBezTo>
                  <a:cubicBezTo>
                    <a:pt x="1567" y="794"/>
                    <a:pt x="1615" y="782"/>
                    <a:pt x="1663" y="758"/>
                  </a:cubicBezTo>
                  <a:cubicBezTo>
                    <a:pt x="1687" y="740"/>
                    <a:pt x="1712" y="722"/>
                    <a:pt x="1736" y="704"/>
                  </a:cubicBezTo>
                  <a:cubicBezTo>
                    <a:pt x="1802" y="638"/>
                    <a:pt x="1844" y="542"/>
                    <a:pt x="1856" y="451"/>
                  </a:cubicBezTo>
                  <a:cubicBezTo>
                    <a:pt x="1856" y="439"/>
                    <a:pt x="1850" y="427"/>
                    <a:pt x="1844" y="421"/>
                  </a:cubicBezTo>
                  <a:close/>
                  <a:moveTo>
                    <a:pt x="313" y="879"/>
                  </a:moveTo>
                  <a:cubicBezTo>
                    <a:pt x="325" y="879"/>
                    <a:pt x="343" y="873"/>
                    <a:pt x="349" y="861"/>
                  </a:cubicBezTo>
                  <a:cubicBezTo>
                    <a:pt x="862" y="349"/>
                    <a:pt x="862" y="349"/>
                    <a:pt x="862" y="349"/>
                  </a:cubicBezTo>
                  <a:cubicBezTo>
                    <a:pt x="874" y="343"/>
                    <a:pt x="880" y="325"/>
                    <a:pt x="880" y="313"/>
                  </a:cubicBezTo>
                  <a:cubicBezTo>
                    <a:pt x="880" y="295"/>
                    <a:pt x="874" y="283"/>
                    <a:pt x="862" y="271"/>
                  </a:cubicBezTo>
                  <a:cubicBezTo>
                    <a:pt x="602" y="12"/>
                    <a:pt x="602" y="12"/>
                    <a:pt x="602" y="12"/>
                  </a:cubicBezTo>
                  <a:cubicBezTo>
                    <a:pt x="590" y="6"/>
                    <a:pt x="578" y="0"/>
                    <a:pt x="566" y="0"/>
                  </a:cubicBezTo>
                  <a:cubicBezTo>
                    <a:pt x="548" y="0"/>
                    <a:pt x="536" y="6"/>
                    <a:pt x="524" y="12"/>
                  </a:cubicBezTo>
                  <a:cubicBezTo>
                    <a:pt x="12" y="524"/>
                    <a:pt x="12" y="524"/>
                    <a:pt x="12" y="524"/>
                  </a:cubicBezTo>
                  <a:cubicBezTo>
                    <a:pt x="6" y="535"/>
                    <a:pt x="0" y="548"/>
                    <a:pt x="0" y="560"/>
                  </a:cubicBezTo>
                  <a:cubicBezTo>
                    <a:pt x="0" y="578"/>
                    <a:pt x="6" y="590"/>
                    <a:pt x="12" y="602"/>
                  </a:cubicBezTo>
                  <a:cubicBezTo>
                    <a:pt x="277" y="861"/>
                    <a:pt x="277" y="861"/>
                    <a:pt x="277" y="861"/>
                  </a:cubicBezTo>
                  <a:cubicBezTo>
                    <a:pt x="283" y="873"/>
                    <a:pt x="301" y="879"/>
                    <a:pt x="313" y="8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053480" y="4001983"/>
            <a:ext cx="3629083" cy="2689274"/>
            <a:chOff x="8059512" y="4016961"/>
            <a:chExt cx="3701854" cy="2743200"/>
          </a:xfrm>
          <a:solidFill>
            <a:schemeClr val="accent2"/>
          </a:solidFill>
        </p:grpSpPr>
        <p:sp>
          <p:nvSpPr>
            <p:cNvPr id="97" name="Rectangle 96"/>
            <p:cNvSpPr/>
            <p:nvPr/>
          </p:nvSpPr>
          <p:spPr bwMode="auto">
            <a:xfrm>
              <a:off x="8059512" y="4016961"/>
              <a:ext cx="3701854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Public sector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59512" y="4428684"/>
              <a:ext cx="3701854" cy="1446550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Analysis of public sentiment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Protected critical networks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Fraud and waste prevention</a:t>
              </a:r>
            </a:p>
            <a:p>
              <a:pPr defTabSz="171450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Crowdsource reporting for repairs </a:t>
              </a:r>
              <a:b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	to infrastructure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Fulfillment of open records requests</a:t>
              </a:r>
            </a:p>
          </p:txBody>
        </p:sp>
        <p:sp>
          <p:nvSpPr>
            <p:cNvPr id="121" name="Freeform 21"/>
            <p:cNvSpPr>
              <a:spLocks noEditPoints="1"/>
            </p:cNvSpPr>
            <p:nvPr/>
          </p:nvSpPr>
          <p:spPr bwMode="auto">
            <a:xfrm>
              <a:off x="10342469" y="5803773"/>
              <a:ext cx="1235970" cy="893890"/>
            </a:xfrm>
            <a:custGeom>
              <a:avLst/>
              <a:gdLst>
                <a:gd name="T0" fmla="*/ 1154 w 2168"/>
                <a:gd name="T1" fmla="*/ 520 h 1567"/>
                <a:gd name="T2" fmla="*/ 773 w 2168"/>
                <a:gd name="T3" fmla="*/ 922 h 1567"/>
                <a:gd name="T4" fmla="*/ 391 w 2168"/>
                <a:gd name="T5" fmla="*/ 520 h 1567"/>
                <a:gd name="T6" fmla="*/ 773 w 2168"/>
                <a:gd name="T7" fmla="*/ 119 h 1567"/>
                <a:gd name="T8" fmla="*/ 1154 w 2168"/>
                <a:gd name="T9" fmla="*/ 520 h 1567"/>
                <a:gd name="T10" fmla="*/ 32 w 2168"/>
                <a:gd name="T11" fmla="*/ 1567 h 1567"/>
                <a:gd name="T12" fmla="*/ 1344 w 2168"/>
                <a:gd name="T13" fmla="*/ 1567 h 1567"/>
                <a:gd name="T14" fmla="*/ 1060 w 2168"/>
                <a:gd name="T15" fmla="*/ 984 h 1567"/>
                <a:gd name="T16" fmla="*/ 773 w 2168"/>
                <a:gd name="T17" fmla="*/ 1136 h 1567"/>
                <a:gd name="T18" fmla="*/ 430 w 2168"/>
                <a:gd name="T19" fmla="*/ 974 h 1567"/>
                <a:gd name="T20" fmla="*/ 102 w 2168"/>
                <a:gd name="T21" fmla="*/ 1133 h 1567"/>
                <a:gd name="T22" fmla="*/ 32 w 2168"/>
                <a:gd name="T23" fmla="*/ 1567 h 1567"/>
                <a:gd name="T24" fmla="*/ 1589 w 2168"/>
                <a:gd name="T25" fmla="*/ 0 h 1567"/>
                <a:gd name="T26" fmla="*/ 1252 w 2168"/>
                <a:gd name="T27" fmla="*/ 371 h 1567"/>
                <a:gd name="T28" fmla="*/ 1589 w 2168"/>
                <a:gd name="T29" fmla="*/ 741 h 1567"/>
                <a:gd name="T30" fmla="*/ 1928 w 2168"/>
                <a:gd name="T31" fmla="*/ 371 h 1567"/>
                <a:gd name="T32" fmla="*/ 1589 w 2168"/>
                <a:gd name="T33" fmla="*/ 0 h 1567"/>
                <a:gd name="T34" fmla="*/ 1435 w 2168"/>
                <a:gd name="T35" fmla="*/ 1356 h 1567"/>
                <a:gd name="T36" fmla="*/ 2168 w 2168"/>
                <a:gd name="T37" fmla="*/ 1356 h 1567"/>
                <a:gd name="T38" fmla="*/ 2067 w 2168"/>
                <a:gd name="T39" fmla="*/ 906 h 1567"/>
                <a:gd name="T40" fmla="*/ 1878 w 2168"/>
                <a:gd name="T41" fmla="*/ 795 h 1567"/>
                <a:gd name="T42" fmla="*/ 1649 w 2168"/>
                <a:gd name="T43" fmla="*/ 922 h 1567"/>
                <a:gd name="T44" fmla="*/ 1504 w 2168"/>
                <a:gd name="T45" fmla="*/ 951 h 1567"/>
                <a:gd name="T46" fmla="*/ 1327 w 2168"/>
                <a:gd name="T47" fmla="*/ 830 h 1567"/>
                <a:gd name="T48" fmla="*/ 1154 w 2168"/>
                <a:gd name="T49" fmla="*/ 900 h 1567"/>
                <a:gd name="T50" fmla="*/ 1435 w 2168"/>
                <a:gd name="T51" fmla="*/ 1356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68" h="1567">
                  <a:moveTo>
                    <a:pt x="1154" y="520"/>
                  </a:moveTo>
                  <a:cubicBezTo>
                    <a:pt x="1154" y="741"/>
                    <a:pt x="984" y="922"/>
                    <a:pt x="773" y="922"/>
                  </a:cubicBezTo>
                  <a:cubicBezTo>
                    <a:pt x="562" y="922"/>
                    <a:pt x="391" y="741"/>
                    <a:pt x="391" y="520"/>
                  </a:cubicBezTo>
                  <a:cubicBezTo>
                    <a:pt x="391" y="299"/>
                    <a:pt x="562" y="119"/>
                    <a:pt x="773" y="119"/>
                  </a:cubicBezTo>
                  <a:cubicBezTo>
                    <a:pt x="984" y="119"/>
                    <a:pt x="1154" y="299"/>
                    <a:pt x="1154" y="520"/>
                  </a:cubicBezTo>
                  <a:close/>
                  <a:moveTo>
                    <a:pt x="32" y="1567"/>
                  </a:moveTo>
                  <a:cubicBezTo>
                    <a:pt x="1344" y="1567"/>
                    <a:pt x="1344" y="1567"/>
                    <a:pt x="1344" y="1567"/>
                  </a:cubicBezTo>
                  <a:cubicBezTo>
                    <a:pt x="1344" y="1567"/>
                    <a:pt x="1380" y="1016"/>
                    <a:pt x="1060" y="984"/>
                  </a:cubicBezTo>
                  <a:cubicBezTo>
                    <a:pt x="936" y="973"/>
                    <a:pt x="949" y="1168"/>
                    <a:pt x="773" y="1136"/>
                  </a:cubicBezTo>
                  <a:cubicBezTo>
                    <a:pt x="650" y="1114"/>
                    <a:pt x="614" y="986"/>
                    <a:pt x="430" y="974"/>
                  </a:cubicBezTo>
                  <a:cubicBezTo>
                    <a:pt x="313" y="965"/>
                    <a:pt x="172" y="1025"/>
                    <a:pt x="102" y="1133"/>
                  </a:cubicBezTo>
                  <a:cubicBezTo>
                    <a:pt x="0" y="1288"/>
                    <a:pt x="32" y="1567"/>
                    <a:pt x="32" y="1567"/>
                  </a:cubicBezTo>
                  <a:close/>
                  <a:moveTo>
                    <a:pt x="1589" y="0"/>
                  </a:moveTo>
                  <a:cubicBezTo>
                    <a:pt x="1403" y="0"/>
                    <a:pt x="1252" y="166"/>
                    <a:pt x="1252" y="371"/>
                  </a:cubicBezTo>
                  <a:cubicBezTo>
                    <a:pt x="1252" y="575"/>
                    <a:pt x="1403" y="741"/>
                    <a:pt x="1589" y="741"/>
                  </a:cubicBezTo>
                  <a:cubicBezTo>
                    <a:pt x="1777" y="741"/>
                    <a:pt x="1928" y="575"/>
                    <a:pt x="1928" y="371"/>
                  </a:cubicBezTo>
                  <a:cubicBezTo>
                    <a:pt x="1928" y="166"/>
                    <a:pt x="1777" y="0"/>
                    <a:pt x="1589" y="0"/>
                  </a:cubicBezTo>
                  <a:close/>
                  <a:moveTo>
                    <a:pt x="1435" y="1356"/>
                  </a:moveTo>
                  <a:cubicBezTo>
                    <a:pt x="2168" y="1356"/>
                    <a:pt x="2168" y="1356"/>
                    <a:pt x="2168" y="1356"/>
                  </a:cubicBezTo>
                  <a:cubicBezTo>
                    <a:pt x="2168" y="1356"/>
                    <a:pt x="2151" y="1019"/>
                    <a:pt x="2067" y="906"/>
                  </a:cubicBezTo>
                  <a:cubicBezTo>
                    <a:pt x="2000" y="815"/>
                    <a:pt x="1951" y="795"/>
                    <a:pt x="1878" y="795"/>
                  </a:cubicBezTo>
                  <a:cubicBezTo>
                    <a:pt x="1801" y="795"/>
                    <a:pt x="1705" y="879"/>
                    <a:pt x="1649" y="922"/>
                  </a:cubicBezTo>
                  <a:cubicBezTo>
                    <a:pt x="1591" y="965"/>
                    <a:pt x="1555" y="965"/>
                    <a:pt x="1504" y="951"/>
                  </a:cubicBezTo>
                  <a:cubicBezTo>
                    <a:pt x="1445" y="934"/>
                    <a:pt x="1367" y="844"/>
                    <a:pt x="1327" y="830"/>
                  </a:cubicBezTo>
                  <a:cubicBezTo>
                    <a:pt x="1298" y="819"/>
                    <a:pt x="1184" y="802"/>
                    <a:pt x="1154" y="900"/>
                  </a:cubicBezTo>
                  <a:cubicBezTo>
                    <a:pt x="1154" y="900"/>
                    <a:pt x="1435" y="1062"/>
                    <a:pt x="1435" y="1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03645" y="1262954"/>
            <a:ext cx="2778917" cy="2689274"/>
            <a:chOff x="8926725" y="1223009"/>
            <a:chExt cx="2834640" cy="2743200"/>
          </a:xfrm>
          <a:solidFill>
            <a:schemeClr val="accent2"/>
          </a:solidFill>
        </p:grpSpPr>
        <p:sp>
          <p:nvSpPr>
            <p:cNvPr id="95" name="Rectangle 94"/>
            <p:cNvSpPr/>
            <p:nvPr/>
          </p:nvSpPr>
          <p:spPr bwMode="auto">
            <a:xfrm>
              <a:off x="8926725" y="1223009"/>
              <a:ext cx="283464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Manufacturing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26725" y="1668599"/>
              <a:ext cx="2834640" cy="1280351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Supplier consolidation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Supply chain and logistics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Assembly-line quality assurance 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Proactive maintenance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Crowdsource quality assurance</a:t>
              </a: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 bwMode="auto">
            <a:xfrm>
              <a:off x="10756900" y="3040063"/>
              <a:ext cx="822879" cy="823219"/>
            </a:xfrm>
            <a:custGeom>
              <a:avLst/>
              <a:gdLst>
                <a:gd name="T0" fmla="*/ 0 w 4844"/>
                <a:gd name="T1" fmla="*/ 909 h 4846"/>
                <a:gd name="T2" fmla="*/ 1211 w 4844"/>
                <a:gd name="T3" fmla="*/ 909 h 4846"/>
                <a:gd name="T4" fmla="*/ 1211 w 4844"/>
                <a:gd name="T5" fmla="*/ 1212 h 4846"/>
                <a:gd name="T6" fmla="*/ 0 w 4844"/>
                <a:gd name="T7" fmla="*/ 1212 h 4846"/>
                <a:gd name="T8" fmla="*/ 0 w 4844"/>
                <a:gd name="T9" fmla="*/ 909 h 4846"/>
                <a:gd name="T10" fmla="*/ 0 w 4844"/>
                <a:gd name="T11" fmla="*/ 606 h 4846"/>
                <a:gd name="T12" fmla="*/ 1211 w 4844"/>
                <a:gd name="T13" fmla="*/ 606 h 4846"/>
                <a:gd name="T14" fmla="*/ 1211 w 4844"/>
                <a:gd name="T15" fmla="*/ 0 h 4846"/>
                <a:gd name="T16" fmla="*/ 0 w 4844"/>
                <a:gd name="T17" fmla="*/ 0 h 4846"/>
                <a:gd name="T18" fmla="*/ 0 w 4844"/>
                <a:gd name="T19" fmla="*/ 606 h 4846"/>
                <a:gd name="T20" fmla="*/ 4844 w 4844"/>
                <a:gd name="T21" fmla="*/ 1818 h 4846"/>
                <a:gd name="T22" fmla="*/ 4844 w 4844"/>
                <a:gd name="T23" fmla="*/ 4846 h 4846"/>
                <a:gd name="T24" fmla="*/ 1211 w 4844"/>
                <a:gd name="T25" fmla="*/ 4846 h 4846"/>
                <a:gd name="T26" fmla="*/ 0 w 4844"/>
                <a:gd name="T27" fmla="*/ 4846 h 4846"/>
                <a:gd name="T28" fmla="*/ 0 w 4844"/>
                <a:gd name="T29" fmla="*/ 1515 h 4846"/>
                <a:gd name="T30" fmla="*/ 1211 w 4844"/>
                <a:gd name="T31" fmla="*/ 1515 h 4846"/>
                <a:gd name="T32" fmla="*/ 1211 w 4844"/>
                <a:gd name="T33" fmla="*/ 2726 h 4846"/>
                <a:gd name="T34" fmla="*/ 2422 w 4844"/>
                <a:gd name="T35" fmla="*/ 1818 h 4846"/>
                <a:gd name="T36" fmla="*/ 2422 w 4844"/>
                <a:gd name="T37" fmla="*/ 2726 h 4846"/>
                <a:gd name="T38" fmla="*/ 3633 w 4844"/>
                <a:gd name="T39" fmla="*/ 1818 h 4846"/>
                <a:gd name="T40" fmla="*/ 3633 w 4844"/>
                <a:gd name="T41" fmla="*/ 2726 h 4846"/>
                <a:gd name="T42" fmla="*/ 4844 w 4844"/>
                <a:gd name="T43" fmla="*/ 1818 h 4846"/>
                <a:gd name="T44" fmla="*/ 2119 w 4844"/>
                <a:gd name="T45" fmla="*/ 3635 h 4846"/>
                <a:gd name="T46" fmla="*/ 1514 w 4844"/>
                <a:gd name="T47" fmla="*/ 3635 h 4846"/>
                <a:gd name="T48" fmla="*/ 1514 w 4844"/>
                <a:gd name="T49" fmla="*/ 3937 h 4846"/>
                <a:gd name="T50" fmla="*/ 2119 w 4844"/>
                <a:gd name="T51" fmla="*/ 3937 h 4846"/>
                <a:gd name="T52" fmla="*/ 2119 w 4844"/>
                <a:gd name="T53" fmla="*/ 3635 h 4846"/>
                <a:gd name="T54" fmla="*/ 2119 w 4844"/>
                <a:gd name="T55" fmla="*/ 3029 h 4846"/>
                <a:gd name="T56" fmla="*/ 1514 w 4844"/>
                <a:gd name="T57" fmla="*/ 3029 h 4846"/>
                <a:gd name="T58" fmla="*/ 1514 w 4844"/>
                <a:gd name="T59" fmla="*/ 3332 h 4846"/>
                <a:gd name="T60" fmla="*/ 2119 w 4844"/>
                <a:gd name="T61" fmla="*/ 3332 h 4846"/>
                <a:gd name="T62" fmla="*/ 2119 w 4844"/>
                <a:gd name="T63" fmla="*/ 3029 h 4846"/>
                <a:gd name="T64" fmla="*/ 3330 w 4844"/>
                <a:gd name="T65" fmla="*/ 3635 h 4846"/>
                <a:gd name="T66" fmla="*/ 2725 w 4844"/>
                <a:gd name="T67" fmla="*/ 3635 h 4846"/>
                <a:gd name="T68" fmla="*/ 2725 w 4844"/>
                <a:gd name="T69" fmla="*/ 3937 h 4846"/>
                <a:gd name="T70" fmla="*/ 3330 w 4844"/>
                <a:gd name="T71" fmla="*/ 3937 h 4846"/>
                <a:gd name="T72" fmla="*/ 3330 w 4844"/>
                <a:gd name="T73" fmla="*/ 3635 h 4846"/>
                <a:gd name="T74" fmla="*/ 3330 w 4844"/>
                <a:gd name="T75" fmla="*/ 3029 h 4846"/>
                <a:gd name="T76" fmla="*/ 2725 w 4844"/>
                <a:gd name="T77" fmla="*/ 3029 h 4846"/>
                <a:gd name="T78" fmla="*/ 2725 w 4844"/>
                <a:gd name="T79" fmla="*/ 3332 h 4846"/>
                <a:gd name="T80" fmla="*/ 3330 w 4844"/>
                <a:gd name="T81" fmla="*/ 3332 h 4846"/>
                <a:gd name="T82" fmla="*/ 3330 w 4844"/>
                <a:gd name="T83" fmla="*/ 3029 h 4846"/>
                <a:gd name="T84" fmla="*/ 4542 w 4844"/>
                <a:gd name="T85" fmla="*/ 3635 h 4846"/>
                <a:gd name="T86" fmla="*/ 3936 w 4844"/>
                <a:gd name="T87" fmla="*/ 3635 h 4846"/>
                <a:gd name="T88" fmla="*/ 3936 w 4844"/>
                <a:gd name="T89" fmla="*/ 3937 h 4846"/>
                <a:gd name="T90" fmla="*/ 4542 w 4844"/>
                <a:gd name="T91" fmla="*/ 3937 h 4846"/>
                <a:gd name="T92" fmla="*/ 4542 w 4844"/>
                <a:gd name="T93" fmla="*/ 3635 h 4846"/>
                <a:gd name="T94" fmla="*/ 4542 w 4844"/>
                <a:gd name="T95" fmla="*/ 3029 h 4846"/>
                <a:gd name="T96" fmla="*/ 3936 w 4844"/>
                <a:gd name="T97" fmla="*/ 3029 h 4846"/>
                <a:gd name="T98" fmla="*/ 3936 w 4844"/>
                <a:gd name="T99" fmla="*/ 3332 h 4846"/>
                <a:gd name="T100" fmla="*/ 4542 w 4844"/>
                <a:gd name="T101" fmla="*/ 3332 h 4846"/>
                <a:gd name="T102" fmla="*/ 4542 w 4844"/>
                <a:gd name="T103" fmla="*/ 3029 h 4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4" h="4846">
                  <a:moveTo>
                    <a:pt x="0" y="909"/>
                  </a:moveTo>
                  <a:lnTo>
                    <a:pt x="1211" y="909"/>
                  </a:lnTo>
                  <a:lnTo>
                    <a:pt x="1211" y="1212"/>
                  </a:lnTo>
                  <a:lnTo>
                    <a:pt x="0" y="1212"/>
                  </a:lnTo>
                  <a:lnTo>
                    <a:pt x="0" y="909"/>
                  </a:lnTo>
                  <a:close/>
                  <a:moveTo>
                    <a:pt x="0" y="606"/>
                  </a:moveTo>
                  <a:lnTo>
                    <a:pt x="1211" y="606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0" y="606"/>
                  </a:lnTo>
                  <a:close/>
                  <a:moveTo>
                    <a:pt x="4844" y="1818"/>
                  </a:moveTo>
                  <a:lnTo>
                    <a:pt x="4844" y="4846"/>
                  </a:lnTo>
                  <a:lnTo>
                    <a:pt x="1211" y="4846"/>
                  </a:lnTo>
                  <a:lnTo>
                    <a:pt x="0" y="4846"/>
                  </a:lnTo>
                  <a:lnTo>
                    <a:pt x="0" y="1515"/>
                  </a:lnTo>
                  <a:lnTo>
                    <a:pt x="1211" y="1515"/>
                  </a:lnTo>
                  <a:lnTo>
                    <a:pt x="1211" y="2726"/>
                  </a:lnTo>
                  <a:lnTo>
                    <a:pt x="2422" y="1818"/>
                  </a:lnTo>
                  <a:lnTo>
                    <a:pt x="2422" y="2726"/>
                  </a:lnTo>
                  <a:lnTo>
                    <a:pt x="3633" y="1818"/>
                  </a:lnTo>
                  <a:lnTo>
                    <a:pt x="3633" y="2726"/>
                  </a:lnTo>
                  <a:lnTo>
                    <a:pt x="4844" y="1818"/>
                  </a:lnTo>
                  <a:close/>
                  <a:moveTo>
                    <a:pt x="2119" y="3635"/>
                  </a:moveTo>
                  <a:lnTo>
                    <a:pt x="1514" y="3635"/>
                  </a:lnTo>
                  <a:lnTo>
                    <a:pt x="1514" y="3937"/>
                  </a:lnTo>
                  <a:lnTo>
                    <a:pt x="2119" y="3937"/>
                  </a:lnTo>
                  <a:lnTo>
                    <a:pt x="2119" y="3635"/>
                  </a:lnTo>
                  <a:close/>
                  <a:moveTo>
                    <a:pt x="2119" y="3029"/>
                  </a:moveTo>
                  <a:lnTo>
                    <a:pt x="1514" y="3029"/>
                  </a:lnTo>
                  <a:lnTo>
                    <a:pt x="1514" y="3332"/>
                  </a:lnTo>
                  <a:lnTo>
                    <a:pt x="2119" y="3332"/>
                  </a:lnTo>
                  <a:lnTo>
                    <a:pt x="2119" y="3029"/>
                  </a:lnTo>
                  <a:close/>
                  <a:moveTo>
                    <a:pt x="3330" y="3635"/>
                  </a:moveTo>
                  <a:lnTo>
                    <a:pt x="2725" y="3635"/>
                  </a:lnTo>
                  <a:lnTo>
                    <a:pt x="2725" y="3937"/>
                  </a:lnTo>
                  <a:lnTo>
                    <a:pt x="3330" y="3937"/>
                  </a:lnTo>
                  <a:lnTo>
                    <a:pt x="3330" y="3635"/>
                  </a:lnTo>
                  <a:close/>
                  <a:moveTo>
                    <a:pt x="3330" y="3029"/>
                  </a:moveTo>
                  <a:lnTo>
                    <a:pt x="2725" y="3029"/>
                  </a:lnTo>
                  <a:lnTo>
                    <a:pt x="2725" y="3332"/>
                  </a:lnTo>
                  <a:lnTo>
                    <a:pt x="3330" y="3332"/>
                  </a:lnTo>
                  <a:lnTo>
                    <a:pt x="3330" y="3029"/>
                  </a:lnTo>
                  <a:close/>
                  <a:moveTo>
                    <a:pt x="4542" y="3635"/>
                  </a:moveTo>
                  <a:lnTo>
                    <a:pt x="3936" y="3635"/>
                  </a:lnTo>
                  <a:lnTo>
                    <a:pt x="3936" y="3937"/>
                  </a:lnTo>
                  <a:lnTo>
                    <a:pt x="4542" y="3937"/>
                  </a:lnTo>
                  <a:lnTo>
                    <a:pt x="4542" y="3635"/>
                  </a:lnTo>
                  <a:close/>
                  <a:moveTo>
                    <a:pt x="4542" y="3029"/>
                  </a:moveTo>
                  <a:lnTo>
                    <a:pt x="3936" y="3029"/>
                  </a:lnTo>
                  <a:lnTo>
                    <a:pt x="3936" y="3332"/>
                  </a:lnTo>
                  <a:lnTo>
                    <a:pt x="4542" y="3332"/>
                  </a:lnTo>
                  <a:lnTo>
                    <a:pt x="4542" y="30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3403" y="4001983"/>
            <a:ext cx="3764984" cy="2689274"/>
            <a:chOff x="286637" y="4016961"/>
            <a:chExt cx="3840480" cy="2743200"/>
          </a:xfrm>
          <a:solidFill>
            <a:schemeClr val="accent2"/>
          </a:solidFill>
        </p:grpSpPr>
        <p:sp>
          <p:nvSpPr>
            <p:cNvPr id="96" name="Rectangle 95"/>
            <p:cNvSpPr/>
            <p:nvPr/>
          </p:nvSpPr>
          <p:spPr bwMode="auto">
            <a:xfrm>
              <a:off x="286637" y="4016961"/>
              <a:ext cx="384048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Healthcare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6637" y="4428684"/>
              <a:ext cx="3840480" cy="1280351"/>
            </a:xfrm>
            <a:prstGeom prst="rect">
              <a:avLst/>
            </a:prstGeom>
            <a:grpFill/>
          </p:spPr>
          <p:txBody>
            <a:bodyPr wrap="square" lIns="179285" tIns="143428" rIns="179285" bIns="143428">
              <a:spAutoFit/>
            </a:bodyPr>
            <a:lstStyle/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Genomic data for medical trials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Patient vitals monitoring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Reduced readmittance rates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Storage of medical research data</a:t>
              </a:r>
            </a:p>
            <a:p>
              <a:pPr defTabSz="448193">
                <a:lnSpc>
                  <a:spcPct val="90000"/>
                </a:lnSpc>
                <a:spcAft>
                  <a:spcPts val="294"/>
                </a:spcAft>
              </a:pPr>
              <a:r>
                <a:rPr lang="en-US" sz="117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Recruitment of cohorts for pharmaceutical trials</a:t>
              </a:r>
            </a:p>
          </p:txBody>
        </p:sp>
        <p:sp>
          <p:nvSpPr>
            <p:cNvPr id="129" name="Freeform 29"/>
            <p:cNvSpPr>
              <a:spLocks noEditPoints="1"/>
            </p:cNvSpPr>
            <p:nvPr/>
          </p:nvSpPr>
          <p:spPr bwMode="auto">
            <a:xfrm>
              <a:off x="2972791" y="5819393"/>
              <a:ext cx="969817" cy="871958"/>
            </a:xfrm>
            <a:custGeom>
              <a:avLst/>
              <a:gdLst>
                <a:gd name="T0" fmla="*/ 847 w 2338"/>
                <a:gd name="T1" fmla="*/ 203 h 2102"/>
                <a:gd name="T2" fmla="*/ 847 w 2338"/>
                <a:gd name="T3" fmla="*/ 203 h 2102"/>
                <a:gd name="T4" fmla="*/ 847 w 2338"/>
                <a:gd name="T5" fmla="*/ 330 h 2102"/>
                <a:gd name="T6" fmla="*/ 709 w 2338"/>
                <a:gd name="T7" fmla="*/ 330 h 2102"/>
                <a:gd name="T8" fmla="*/ 709 w 2338"/>
                <a:gd name="T9" fmla="*/ 203 h 2102"/>
                <a:gd name="T10" fmla="*/ 914 w 2338"/>
                <a:gd name="T11" fmla="*/ 0 h 2102"/>
                <a:gd name="T12" fmla="*/ 1424 w 2338"/>
                <a:gd name="T13" fmla="*/ 0 h 2102"/>
                <a:gd name="T14" fmla="*/ 1630 w 2338"/>
                <a:gd name="T15" fmla="*/ 203 h 2102"/>
                <a:gd name="T16" fmla="*/ 1630 w 2338"/>
                <a:gd name="T17" fmla="*/ 330 h 2102"/>
                <a:gd name="T18" fmla="*/ 1491 w 2338"/>
                <a:gd name="T19" fmla="*/ 330 h 2102"/>
                <a:gd name="T20" fmla="*/ 1491 w 2338"/>
                <a:gd name="T21" fmla="*/ 203 h 2102"/>
                <a:gd name="T22" fmla="*/ 1424 w 2338"/>
                <a:gd name="T23" fmla="*/ 139 h 2102"/>
                <a:gd name="T24" fmla="*/ 914 w 2338"/>
                <a:gd name="T25" fmla="*/ 139 h 2102"/>
                <a:gd name="T26" fmla="*/ 847 w 2338"/>
                <a:gd name="T27" fmla="*/ 203 h 2102"/>
                <a:gd name="T28" fmla="*/ 1169 w 2338"/>
                <a:gd name="T29" fmla="*/ 772 h 2102"/>
                <a:gd name="T30" fmla="*/ 1647 w 2338"/>
                <a:gd name="T31" fmla="*/ 1248 h 2102"/>
                <a:gd name="T32" fmla="*/ 1169 w 2338"/>
                <a:gd name="T33" fmla="*/ 1724 h 2102"/>
                <a:gd name="T34" fmla="*/ 692 w 2338"/>
                <a:gd name="T35" fmla="*/ 1248 h 2102"/>
                <a:gd name="T36" fmla="*/ 1169 w 2338"/>
                <a:gd name="T37" fmla="*/ 772 h 2102"/>
                <a:gd name="T38" fmla="*/ 1481 w 2338"/>
                <a:gd name="T39" fmla="*/ 1283 h 2102"/>
                <a:gd name="T40" fmla="*/ 1481 w 2338"/>
                <a:gd name="T41" fmla="*/ 1283 h 2102"/>
                <a:gd name="T42" fmla="*/ 1481 w 2338"/>
                <a:gd name="T43" fmla="*/ 1212 h 2102"/>
                <a:gd name="T44" fmla="*/ 1420 w 2338"/>
                <a:gd name="T45" fmla="*/ 1149 h 2102"/>
                <a:gd name="T46" fmla="*/ 1268 w 2338"/>
                <a:gd name="T47" fmla="*/ 1149 h 2102"/>
                <a:gd name="T48" fmla="*/ 1268 w 2338"/>
                <a:gd name="T49" fmla="*/ 997 h 2102"/>
                <a:gd name="T50" fmla="*/ 1205 w 2338"/>
                <a:gd name="T51" fmla="*/ 937 h 2102"/>
                <a:gd name="T52" fmla="*/ 1134 w 2338"/>
                <a:gd name="T53" fmla="*/ 937 h 2102"/>
                <a:gd name="T54" fmla="*/ 1070 w 2338"/>
                <a:gd name="T55" fmla="*/ 997 h 2102"/>
                <a:gd name="T56" fmla="*/ 1070 w 2338"/>
                <a:gd name="T57" fmla="*/ 1149 h 2102"/>
                <a:gd name="T58" fmla="*/ 918 w 2338"/>
                <a:gd name="T59" fmla="*/ 1149 h 2102"/>
                <a:gd name="T60" fmla="*/ 858 w 2338"/>
                <a:gd name="T61" fmla="*/ 1212 h 2102"/>
                <a:gd name="T62" fmla="*/ 858 w 2338"/>
                <a:gd name="T63" fmla="*/ 1283 h 2102"/>
                <a:gd name="T64" fmla="*/ 918 w 2338"/>
                <a:gd name="T65" fmla="*/ 1346 h 2102"/>
                <a:gd name="T66" fmla="*/ 1070 w 2338"/>
                <a:gd name="T67" fmla="*/ 1346 h 2102"/>
                <a:gd name="T68" fmla="*/ 1070 w 2338"/>
                <a:gd name="T69" fmla="*/ 1498 h 2102"/>
                <a:gd name="T70" fmla="*/ 1134 w 2338"/>
                <a:gd name="T71" fmla="*/ 1558 h 2102"/>
                <a:gd name="T72" fmla="*/ 1205 w 2338"/>
                <a:gd name="T73" fmla="*/ 1558 h 2102"/>
                <a:gd name="T74" fmla="*/ 1268 w 2338"/>
                <a:gd name="T75" fmla="*/ 1498 h 2102"/>
                <a:gd name="T76" fmla="*/ 1268 w 2338"/>
                <a:gd name="T77" fmla="*/ 1346 h 2102"/>
                <a:gd name="T78" fmla="*/ 1420 w 2338"/>
                <a:gd name="T79" fmla="*/ 1346 h 2102"/>
                <a:gd name="T80" fmla="*/ 1481 w 2338"/>
                <a:gd name="T81" fmla="*/ 1283 h 2102"/>
                <a:gd name="T82" fmla="*/ 2045 w 2338"/>
                <a:gd name="T83" fmla="*/ 389 h 2102"/>
                <a:gd name="T84" fmla="*/ 2338 w 2338"/>
                <a:gd name="T85" fmla="*/ 683 h 2102"/>
                <a:gd name="T86" fmla="*/ 2338 w 2338"/>
                <a:gd name="T87" fmla="*/ 1808 h 2102"/>
                <a:gd name="T88" fmla="*/ 2045 w 2338"/>
                <a:gd name="T89" fmla="*/ 2102 h 2102"/>
                <a:gd name="T90" fmla="*/ 293 w 2338"/>
                <a:gd name="T91" fmla="*/ 2102 h 2102"/>
                <a:gd name="T92" fmla="*/ 0 w 2338"/>
                <a:gd name="T93" fmla="*/ 1808 h 2102"/>
                <a:gd name="T94" fmla="*/ 0 w 2338"/>
                <a:gd name="T95" fmla="*/ 683 h 2102"/>
                <a:gd name="T96" fmla="*/ 293 w 2338"/>
                <a:gd name="T97" fmla="*/ 389 h 2102"/>
                <a:gd name="T98" fmla="*/ 2045 w 2338"/>
                <a:gd name="T99" fmla="*/ 389 h 2102"/>
                <a:gd name="T100" fmla="*/ 1169 w 2338"/>
                <a:gd name="T101" fmla="*/ 1837 h 2102"/>
                <a:gd name="T102" fmla="*/ 1759 w 2338"/>
                <a:gd name="T103" fmla="*/ 1246 h 2102"/>
                <a:gd name="T104" fmla="*/ 1169 w 2338"/>
                <a:gd name="T105" fmla="*/ 655 h 2102"/>
                <a:gd name="T106" fmla="*/ 579 w 2338"/>
                <a:gd name="T107" fmla="*/ 1246 h 2102"/>
                <a:gd name="T108" fmla="*/ 1169 w 2338"/>
                <a:gd name="T109" fmla="*/ 1837 h 2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38" h="2102">
                  <a:moveTo>
                    <a:pt x="847" y="203"/>
                  </a:moveTo>
                  <a:cubicBezTo>
                    <a:pt x="847" y="203"/>
                    <a:pt x="847" y="203"/>
                    <a:pt x="847" y="203"/>
                  </a:cubicBezTo>
                  <a:cubicBezTo>
                    <a:pt x="847" y="330"/>
                    <a:pt x="847" y="330"/>
                    <a:pt x="847" y="330"/>
                  </a:cubicBezTo>
                  <a:cubicBezTo>
                    <a:pt x="847" y="330"/>
                    <a:pt x="847" y="330"/>
                    <a:pt x="709" y="330"/>
                  </a:cubicBezTo>
                  <a:cubicBezTo>
                    <a:pt x="709" y="330"/>
                    <a:pt x="709" y="330"/>
                    <a:pt x="709" y="203"/>
                  </a:cubicBezTo>
                  <a:cubicBezTo>
                    <a:pt x="709" y="93"/>
                    <a:pt x="801" y="0"/>
                    <a:pt x="914" y="0"/>
                  </a:cubicBezTo>
                  <a:cubicBezTo>
                    <a:pt x="914" y="0"/>
                    <a:pt x="914" y="0"/>
                    <a:pt x="1424" y="0"/>
                  </a:cubicBezTo>
                  <a:cubicBezTo>
                    <a:pt x="1538" y="0"/>
                    <a:pt x="1630" y="93"/>
                    <a:pt x="1630" y="203"/>
                  </a:cubicBezTo>
                  <a:cubicBezTo>
                    <a:pt x="1630" y="203"/>
                    <a:pt x="1630" y="203"/>
                    <a:pt x="1630" y="330"/>
                  </a:cubicBezTo>
                  <a:cubicBezTo>
                    <a:pt x="1630" y="330"/>
                    <a:pt x="1630" y="330"/>
                    <a:pt x="1491" y="330"/>
                  </a:cubicBezTo>
                  <a:cubicBezTo>
                    <a:pt x="1491" y="330"/>
                    <a:pt x="1491" y="330"/>
                    <a:pt x="1491" y="203"/>
                  </a:cubicBezTo>
                  <a:cubicBezTo>
                    <a:pt x="1491" y="167"/>
                    <a:pt x="1463" y="139"/>
                    <a:pt x="1424" y="139"/>
                  </a:cubicBezTo>
                  <a:cubicBezTo>
                    <a:pt x="1424" y="139"/>
                    <a:pt x="1424" y="139"/>
                    <a:pt x="914" y="139"/>
                  </a:cubicBezTo>
                  <a:cubicBezTo>
                    <a:pt x="875" y="139"/>
                    <a:pt x="847" y="167"/>
                    <a:pt x="847" y="203"/>
                  </a:cubicBezTo>
                  <a:close/>
                  <a:moveTo>
                    <a:pt x="1169" y="772"/>
                  </a:moveTo>
                  <a:cubicBezTo>
                    <a:pt x="1431" y="772"/>
                    <a:pt x="1647" y="987"/>
                    <a:pt x="1647" y="1248"/>
                  </a:cubicBezTo>
                  <a:cubicBezTo>
                    <a:pt x="1647" y="1508"/>
                    <a:pt x="1431" y="1724"/>
                    <a:pt x="1169" y="1724"/>
                  </a:cubicBezTo>
                  <a:cubicBezTo>
                    <a:pt x="907" y="1724"/>
                    <a:pt x="692" y="1508"/>
                    <a:pt x="692" y="1248"/>
                  </a:cubicBezTo>
                  <a:cubicBezTo>
                    <a:pt x="692" y="987"/>
                    <a:pt x="907" y="772"/>
                    <a:pt x="1169" y="772"/>
                  </a:cubicBezTo>
                  <a:close/>
                  <a:moveTo>
                    <a:pt x="1481" y="1283"/>
                  </a:moveTo>
                  <a:cubicBezTo>
                    <a:pt x="1481" y="1283"/>
                    <a:pt x="1481" y="1283"/>
                    <a:pt x="1481" y="1283"/>
                  </a:cubicBezTo>
                  <a:cubicBezTo>
                    <a:pt x="1481" y="1212"/>
                    <a:pt x="1481" y="1212"/>
                    <a:pt x="1481" y="1212"/>
                  </a:cubicBezTo>
                  <a:cubicBezTo>
                    <a:pt x="1481" y="1177"/>
                    <a:pt x="1456" y="1149"/>
                    <a:pt x="1420" y="1149"/>
                  </a:cubicBezTo>
                  <a:cubicBezTo>
                    <a:pt x="1420" y="1149"/>
                    <a:pt x="1420" y="1149"/>
                    <a:pt x="1268" y="1149"/>
                  </a:cubicBezTo>
                  <a:cubicBezTo>
                    <a:pt x="1268" y="1149"/>
                    <a:pt x="1268" y="1149"/>
                    <a:pt x="1268" y="997"/>
                  </a:cubicBezTo>
                  <a:cubicBezTo>
                    <a:pt x="1268" y="962"/>
                    <a:pt x="1240" y="937"/>
                    <a:pt x="1205" y="937"/>
                  </a:cubicBezTo>
                  <a:cubicBezTo>
                    <a:pt x="1205" y="937"/>
                    <a:pt x="1205" y="937"/>
                    <a:pt x="1134" y="937"/>
                  </a:cubicBezTo>
                  <a:cubicBezTo>
                    <a:pt x="1098" y="937"/>
                    <a:pt x="1070" y="962"/>
                    <a:pt x="1070" y="997"/>
                  </a:cubicBezTo>
                  <a:cubicBezTo>
                    <a:pt x="1070" y="997"/>
                    <a:pt x="1070" y="997"/>
                    <a:pt x="1070" y="1149"/>
                  </a:cubicBezTo>
                  <a:cubicBezTo>
                    <a:pt x="1070" y="1149"/>
                    <a:pt x="1070" y="1149"/>
                    <a:pt x="918" y="1149"/>
                  </a:cubicBezTo>
                  <a:cubicBezTo>
                    <a:pt x="886" y="1149"/>
                    <a:pt x="858" y="1177"/>
                    <a:pt x="858" y="1212"/>
                  </a:cubicBezTo>
                  <a:cubicBezTo>
                    <a:pt x="858" y="1212"/>
                    <a:pt x="858" y="1212"/>
                    <a:pt x="858" y="1283"/>
                  </a:cubicBezTo>
                  <a:cubicBezTo>
                    <a:pt x="858" y="1318"/>
                    <a:pt x="886" y="1346"/>
                    <a:pt x="918" y="1346"/>
                  </a:cubicBezTo>
                  <a:cubicBezTo>
                    <a:pt x="918" y="1346"/>
                    <a:pt x="918" y="1346"/>
                    <a:pt x="1070" y="1346"/>
                  </a:cubicBezTo>
                  <a:cubicBezTo>
                    <a:pt x="1070" y="1346"/>
                    <a:pt x="1070" y="1346"/>
                    <a:pt x="1070" y="1498"/>
                  </a:cubicBezTo>
                  <a:cubicBezTo>
                    <a:pt x="1070" y="1530"/>
                    <a:pt x="1098" y="1558"/>
                    <a:pt x="1134" y="1558"/>
                  </a:cubicBezTo>
                  <a:cubicBezTo>
                    <a:pt x="1134" y="1558"/>
                    <a:pt x="1134" y="1558"/>
                    <a:pt x="1205" y="1558"/>
                  </a:cubicBezTo>
                  <a:cubicBezTo>
                    <a:pt x="1240" y="1558"/>
                    <a:pt x="1268" y="1530"/>
                    <a:pt x="1268" y="1498"/>
                  </a:cubicBezTo>
                  <a:cubicBezTo>
                    <a:pt x="1268" y="1498"/>
                    <a:pt x="1268" y="1498"/>
                    <a:pt x="1268" y="1346"/>
                  </a:cubicBezTo>
                  <a:cubicBezTo>
                    <a:pt x="1268" y="1346"/>
                    <a:pt x="1268" y="1346"/>
                    <a:pt x="1420" y="1346"/>
                  </a:cubicBezTo>
                  <a:cubicBezTo>
                    <a:pt x="1456" y="1346"/>
                    <a:pt x="1481" y="1318"/>
                    <a:pt x="1481" y="1283"/>
                  </a:cubicBezTo>
                  <a:close/>
                  <a:moveTo>
                    <a:pt x="2045" y="389"/>
                  </a:moveTo>
                  <a:cubicBezTo>
                    <a:pt x="2208" y="389"/>
                    <a:pt x="2338" y="520"/>
                    <a:pt x="2338" y="683"/>
                  </a:cubicBezTo>
                  <a:cubicBezTo>
                    <a:pt x="2338" y="683"/>
                    <a:pt x="2338" y="683"/>
                    <a:pt x="2338" y="1808"/>
                  </a:cubicBezTo>
                  <a:cubicBezTo>
                    <a:pt x="2338" y="1971"/>
                    <a:pt x="2208" y="2102"/>
                    <a:pt x="2045" y="2102"/>
                  </a:cubicBezTo>
                  <a:cubicBezTo>
                    <a:pt x="2045" y="2102"/>
                    <a:pt x="2045" y="2102"/>
                    <a:pt x="293" y="2102"/>
                  </a:cubicBezTo>
                  <a:cubicBezTo>
                    <a:pt x="131" y="2102"/>
                    <a:pt x="0" y="1971"/>
                    <a:pt x="0" y="1808"/>
                  </a:cubicBezTo>
                  <a:cubicBezTo>
                    <a:pt x="0" y="1808"/>
                    <a:pt x="0" y="1808"/>
                    <a:pt x="0" y="683"/>
                  </a:cubicBezTo>
                  <a:cubicBezTo>
                    <a:pt x="0" y="520"/>
                    <a:pt x="131" y="389"/>
                    <a:pt x="293" y="389"/>
                  </a:cubicBezTo>
                  <a:cubicBezTo>
                    <a:pt x="293" y="389"/>
                    <a:pt x="293" y="389"/>
                    <a:pt x="2045" y="389"/>
                  </a:cubicBezTo>
                  <a:close/>
                  <a:moveTo>
                    <a:pt x="1169" y="1837"/>
                  </a:moveTo>
                  <a:cubicBezTo>
                    <a:pt x="1494" y="1837"/>
                    <a:pt x="1759" y="1571"/>
                    <a:pt x="1759" y="1246"/>
                  </a:cubicBezTo>
                  <a:cubicBezTo>
                    <a:pt x="1759" y="920"/>
                    <a:pt x="1494" y="655"/>
                    <a:pt x="1169" y="655"/>
                  </a:cubicBezTo>
                  <a:cubicBezTo>
                    <a:pt x="844" y="655"/>
                    <a:pt x="579" y="920"/>
                    <a:pt x="579" y="1246"/>
                  </a:cubicBezTo>
                  <a:cubicBezTo>
                    <a:pt x="579" y="1571"/>
                    <a:pt x="844" y="1837"/>
                    <a:pt x="1169" y="18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solidFill>
                  <a:srgbClr val="000000"/>
                </a:solidFill>
              </a:endParaRPr>
            </a:p>
          </p:txBody>
        </p:sp>
      </p:grpSp>
      <p:sp useBgFill="1">
        <p:nvSpPr>
          <p:cNvPr id="3" name="Rectangle 2"/>
          <p:cNvSpPr/>
          <p:nvPr/>
        </p:nvSpPr>
        <p:spPr bwMode="auto">
          <a:xfrm>
            <a:off x="1" y="-156833"/>
            <a:ext cx="12192000" cy="134477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applications of Hadoop</a:t>
            </a:r>
          </a:p>
        </p:txBody>
      </p:sp>
      <p:sp useBgFill="1">
        <p:nvSpPr>
          <p:cNvPr id="14" name="Rectangle 13"/>
          <p:cNvSpPr/>
          <p:nvPr/>
        </p:nvSpPr>
        <p:spPr bwMode="auto">
          <a:xfrm>
            <a:off x="-253336" y="6627758"/>
            <a:ext cx="12250801" cy="5182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Hadoop – What is it?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420" y="1327465"/>
            <a:ext cx="11183112" cy="530352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highly reliable, distributed, and parallel programming framework for analyzing big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363" y="1922191"/>
            <a:ext cx="6793992" cy="45155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342900" indent="-342900">
              <a:lnSpc>
                <a:spcPts val="26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Java-based, open source Apache project</a:t>
            </a:r>
          </a:p>
          <a:p>
            <a:pPr marL="342900" indent="-34290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Capable of running on a variety of hardware platforms, including clusters of commodity hardware</a:t>
            </a:r>
          </a:p>
          <a:p>
            <a:pPr marL="742950" lvl="1" indent="-285750">
              <a:lnSpc>
                <a:spcPct val="90000"/>
              </a:lnSpc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Tolerates failures of nodes, software components, network</a:t>
            </a:r>
          </a:p>
          <a:p>
            <a:pPr marL="742950" lvl="1" indent="-285750">
              <a:lnSpc>
                <a:spcPct val="90000"/>
              </a:lnSpc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Scales with the cluster</a:t>
            </a:r>
          </a:p>
          <a:p>
            <a:pPr marL="342900" indent="-342900">
              <a:lnSpc>
                <a:spcPts val="2600"/>
              </a:lnSpc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Hadoop core includes: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scalable, reliable file system (HDFS)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framework that enables development of programs based on MapReduce (MR) or directed acyclic graph (DAG) model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YARN, a distributed resource manager that allocates and controls access to resource of cluster manager</a:t>
            </a:r>
          </a:p>
          <a:p>
            <a:pPr marL="342900" indent="-34290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addition to the core, Hadoop has a rich ecosystem that supports SQL/NoSQL, streaming, real-time, and interactive applications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789199" y="2133568"/>
            <a:ext cx="3807933" cy="3902453"/>
            <a:chOff x="7878099" y="2044668"/>
            <a:chExt cx="3807933" cy="3902453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7878099" y="2044668"/>
              <a:ext cx="3807933" cy="3902453"/>
            </a:xfrm>
            <a:prstGeom prst="rect">
              <a:avLst/>
            </a:prstGeom>
            <a:noFill/>
            <a:ln w="635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981350" y="4472850"/>
              <a:ext cx="3602736" cy="1289304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159627" y="5524692"/>
              <a:ext cx="3238500" cy="164592"/>
              <a:chOff x="7851648" y="2916936"/>
              <a:chExt cx="3238500" cy="16459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851648" y="2916936"/>
                <a:ext cx="1586484" cy="164592"/>
                <a:chOff x="7851648" y="2916936"/>
                <a:chExt cx="1586484" cy="164592"/>
              </a:xfrm>
            </p:grpSpPr>
            <p:sp>
              <p:nvSpPr>
                <p:cNvPr id="7" name="Rectangle 6"/>
                <p:cNvSpPr/>
                <p:nvPr/>
              </p:nvSpPr>
              <p:spPr bwMode="auto">
                <a:xfrm>
                  <a:off x="785164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 bwMode="auto">
                <a:xfrm>
                  <a:off x="9264396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807415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 bwMode="auto">
                <a:xfrm>
                  <a:off x="831037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 bwMode="auto">
                <a:xfrm>
                  <a:off x="854964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878586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902512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503664" y="2916936"/>
                <a:ext cx="1586484" cy="164592"/>
                <a:chOff x="7851648" y="2916936"/>
                <a:chExt cx="1586484" cy="164592"/>
              </a:xfrm>
            </p:grpSpPr>
            <p:sp>
              <p:nvSpPr>
                <p:cNvPr id="16" name="Rectangle 15"/>
                <p:cNvSpPr/>
                <p:nvPr/>
              </p:nvSpPr>
              <p:spPr bwMode="auto">
                <a:xfrm>
                  <a:off x="785164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 bwMode="auto">
                <a:xfrm>
                  <a:off x="9264396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807415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831037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>
                  <a:off x="854964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878586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902512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8159627" y="4640541"/>
              <a:ext cx="3238500" cy="164592"/>
              <a:chOff x="7851648" y="2916936"/>
              <a:chExt cx="3238500" cy="16459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851648" y="2916936"/>
                <a:ext cx="1586484" cy="164592"/>
                <a:chOff x="7851648" y="2916936"/>
                <a:chExt cx="1586484" cy="164592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785164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9264396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 bwMode="auto">
                <a:xfrm>
                  <a:off x="807415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831037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854964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878586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902512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9503664" y="2916936"/>
                <a:ext cx="1586484" cy="164592"/>
                <a:chOff x="7851648" y="2916936"/>
                <a:chExt cx="1586484" cy="164592"/>
              </a:xfrm>
            </p:grpSpPr>
            <p:sp>
              <p:nvSpPr>
                <p:cNvPr id="27" name="Rectangle 26"/>
                <p:cNvSpPr/>
                <p:nvPr/>
              </p:nvSpPr>
              <p:spPr bwMode="auto">
                <a:xfrm>
                  <a:off x="785164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 bwMode="auto">
                <a:xfrm>
                  <a:off x="9264396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 bwMode="auto">
                <a:xfrm>
                  <a:off x="807415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 bwMode="auto">
                <a:xfrm>
                  <a:off x="8310372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854964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8785860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9025128" y="2916936"/>
                  <a:ext cx="173736" cy="1645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8159627" y="4920612"/>
              <a:ext cx="1107948" cy="164592"/>
              <a:chOff x="7807994" y="5995770"/>
              <a:chExt cx="1107948" cy="164592"/>
            </a:xfrm>
          </p:grpSpPr>
          <p:sp>
            <p:nvSpPr>
              <p:cNvPr id="51" name="Rectangle 50"/>
              <p:cNvSpPr/>
              <p:nvPr/>
            </p:nvSpPr>
            <p:spPr bwMode="auto">
              <a:xfrm>
                <a:off x="7807994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8030498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8266718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505986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8742206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 bwMode="auto">
            <a:xfrm>
              <a:off x="8142863" y="5221567"/>
              <a:ext cx="173736" cy="16459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233058" y="4736502"/>
              <a:ext cx="1211580" cy="47548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HDFS</a:t>
              </a: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7981350" y="3608152"/>
              <a:ext cx="3602736" cy="905256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981350" y="2629744"/>
              <a:ext cx="3602736" cy="978408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173087" y="3769550"/>
              <a:ext cx="1211580" cy="47548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YARN</a:t>
              </a:r>
              <a:b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(cluster resource manager)</a:t>
              </a:r>
            </a:p>
          </p:txBody>
        </p:sp>
        <p:sp>
          <p:nvSpPr>
            <p:cNvPr id="96" name="Trapezoid 95"/>
            <p:cNvSpPr/>
            <p:nvPr/>
          </p:nvSpPr>
          <p:spPr bwMode="auto">
            <a:xfrm flipV="1">
              <a:off x="8460648" y="3599191"/>
              <a:ext cx="994410" cy="265176"/>
            </a:xfrm>
            <a:prstGeom prst="trapezoid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Trapezoid 96"/>
            <p:cNvSpPr/>
            <p:nvPr/>
          </p:nvSpPr>
          <p:spPr bwMode="auto">
            <a:xfrm flipV="1">
              <a:off x="10127142" y="3606628"/>
              <a:ext cx="994410" cy="265176"/>
            </a:xfrm>
            <a:prstGeom prst="trapezoid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81796" y="2643243"/>
              <a:ext cx="1811274" cy="56845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2000" b="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MapReduce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348884" y="2639716"/>
              <a:ext cx="914400" cy="5532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2000" b="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Tez</a:t>
              </a:r>
            </a:p>
          </p:txBody>
        </p:sp>
        <p:cxnSp>
          <p:nvCxnSpPr>
            <p:cNvPr id="101" name="Straight Connector 100"/>
            <p:cNvCxnSpPr>
              <a:stCxn id="94" idx="0"/>
              <a:endCxn id="93" idx="0"/>
            </p:cNvCxnSpPr>
            <p:nvPr/>
          </p:nvCxnSpPr>
          <p:spPr>
            <a:xfrm>
              <a:off x="9782718" y="2629744"/>
              <a:ext cx="0" cy="978408"/>
            </a:xfrm>
            <a:prstGeom prst="line">
              <a:avLst/>
            </a:prstGeom>
            <a:ln>
              <a:prstDash val="dash"/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8318842" y="5193701"/>
              <a:ext cx="2834430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(redundant, reliable storage)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79404" y="2176208"/>
              <a:ext cx="3704682" cy="2997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Hadoop core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0310510" y="4941036"/>
              <a:ext cx="1107948" cy="164592"/>
              <a:chOff x="7807994" y="5995770"/>
              <a:chExt cx="1107948" cy="164592"/>
            </a:xfrm>
          </p:grpSpPr>
          <p:sp>
            <p:nvSpPr>
              <p:cNvPr id="109" name="Rectangle 108"/>
              <p:cNvSpPr/>
              <p:nvPr/>
            </p:nvSpPr>
            <p:spPr bwMode="auto">
              <a:xfrm>
                <a:off x="7807994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8030498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8266718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8505986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8742206" y="5995770"/>
                <a:ext cx="173736" cy="1645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15" name="Rectangle 114"/>
            <p:cNvSpPr/>
            <p:nvPr/>
          </p:nvSpPr>
          <p:spPr bwMode="auto">
            <a:xfrm>
              <a:off x="11226996" y="5241991"/>
              <a:ext cx="173736" cy="16459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292130" y="3225067"/>
              <a:ext cx="2846228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(data processing framework)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8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269239" y="333336"/>
            <a:ext cx="10757098" cy="1004683"/>
          </a:xfrm>
        </p:spPr>
        <p:txBody>
          <a:bodyPr/>
          <a:lstStyle/>
          <a:p>
            <a:r>
              <a:rPr lang="en-US" dirty="0"/>
              <a:t>Hadoop MapReduce concept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705994" y="5152100"/>
            <a:ext cx="4173333" cy="556995"/>
            <a:chOff x="7267499" y="4959199"/>
            <a:chExt cx="4257017" cy="568164"/>
          </a:xfrm>
        </p:grpSpPr>
        <p:sp>
          <p:nvSpPr>
            <p:cNvPr id="25" name="Isosceles Triangle 24"/>
            <p:cNvSpPr/>
            <p:nvPr/>
          </p:nvSpPr>
          <p:spPr bwMode="auto">
            <a:xfrm flipV="1">
              <a:off x="7267499" y="4959199"/>
              <a:ext cx="4257017" cy="568164"/>
            </a:xfrm>
            <a:prstGeom prst="triangl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445328" y="5004579"/>
              <a:ext cx="1901359" cy="409584"/>
              <a:chOff x="8412347" y="5004579"/>
              <a:chExt cx="1901359" cy="409584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8412347" y="5016953"/>
                <a:ext cx="429805" cy="228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9148124" y="5186055"/>
                <a:ext cx="429805" cy="228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9883901" y="5004579"/>
                <a:ext cx="429805" cy="228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8211231" y="5814143"/>
            <a:ext cx="1162856" cy="53979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Output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6030163" y="1278141"/>
            <a:ext cx="183846" cy="2868311"/>
          </a:xfrm>
          <a:prstGeom prst="leftBrace">
            <a:avLst>
              <a:gd name="adj1" fmla="val 47876"/>
              <a:gd name="adj2" fmla="val 50000"/>
            </a:avLst>
          </a:prstGeom>
          <a:solidFill>
            <a:schemeClr val="bg1"/>
          </a:solidFill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96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9897" y="2270315"/>
            <a:ext cx="888878" cy="883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89642" tIns="44821" rIns="89642" bIns="44821" rtlCol="0" anchor="ctr">
            <a:noAutofit/>
          </a:bodyPr>
          <a:lstStyle/>
          <a:p>
            <a:pPr algn="ctr" defTabSz="914367"/>
            <a:r>
              <a:rPr lang="en-US" sz="1568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Map()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09897" y="4938219"/>
            <a:ext cx="888878" cy="883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89642" tIns="44821" rIns="89642" bIns="44821" rtlCol="0" anchor="ctr">
            <a:noAutofit/>
          </a:bodyPr>
          <a:lstStyle/>
          <a:p>
            <a:pPr algn="ctr" defTabSz="914367"/>
            <a:r>
              <a:rPr lang="en-US" sz="1568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Reduce()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9331" y="1744345"/>
            <a:ext cx="4312560" cy="1538804"/>
            <a:chOff x="603233" y="1238495"/>
            <a:chExt cx="4399036" cy="1569660"/>
          </a:xfrm>
        </p:grpSpPr>
        <p:sp>
          <p:nvSpPr>
            <p:cNvPr id="35" name="Rectangle 34"/>
            <p:cNvSpPr/>
            <p:nvPr/>
          </p:nvSpPr>
          <p:spPr>
            <a:xfrm>
              <a:off x="899886" y="1238495"/>
              <a:ext cx="410238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2353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rPr>
                <a:t>Programming framework (library and runtime) for analyzing data sets stored in HDFS</a:t>
              </a: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3233" y="1369678"/>
              <a:ext cx="341433" cy="258984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9331" y="3484439"/>
            <a:ext cx="4266168" cy="814661"/>
            <a:chOff x="603233" y="2288574"/>
            <a:chExt cx="4351714" cy="830997"/>
          </a:xfrm>
        </p:grpSpPr>
        <p:sp>
          <p:nvSpPr>
            <p:cNvPr id="38" name="Rectangle 37"/>
            <p:cNvSpPr/>
            <p:nvPr/>
          </p:nvSpPr>
          <p:spPr>
            <a:xfrm>
              <a:off x="899887" y="2288574"/>
              <a:ext cx="40550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2353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rPr>
                <a:t>Composed of user-supplied Map and Reduce functions:</a:t>
              </a: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3233" y="2398378"/>
              <a:ext cx="341433" cy="258984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91502" y="4351412"/>
            <a:ext cx="3702676" cy="693970"/>
            <a:chOff x="1293544" y="3338653"/>
            <a:chExt cx="3776922" cy="707886"/>
          </a:xfrm>
        </p:grpSpPr>
        <p:sp>
          <p:nvSpPr>
            <p:cNvPr id="41" name="Rectangle 40"/>
            <p:cNvSpPr/>
            <p:nvPr/>
          </p:nvSpPr>
          <p:spPr>
            <a:xfrm>
              <a:off x="1485892" y="3338653"/>
              <a:ext cx="358457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buFont typeface="Arial" panose="020B0604020202020204" pitchFamily="34" charset="0"/>
                <a:buChar char="•"/>
                <a:tabLst>
                  <a:tab pos="645523" algn="l"/>
                </a:tabLst>
              </a:pPr>
              <a:r>
                <a:rPr lang="en-IN" sz="196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Map(): Subdivide and conquer</a:t>
              </a: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93544" y="3494856"/>
              <a:ext cx="238068" cy="180578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91820" y="5094059"/>
            <a:ext cx="3726093" cy="693970"/>
            <a:chOff x="1293868" y="4388732"/>
            <a:chExt cx="3800809" cy="707886"/>
          </a:xfrm>
        </p:grpSpPr>
        <p:sp>
          <p:nvSpPr>
            <p:cNvPr id="44" name="Rectangle 43"/>
            <p:cNvSpPr/>
            <p:nvPr/>
          </p:nvSpPr>
          <p:spPr>
            <a:xfrm>
              <a:off x="1485893" y="4388732"/>
              <a:ext cx="36087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buFont typeface="Arial" panose="020B0604020202020204" pitchFamily="34" charset="0"/>
                <a:buChar char="•"/>
                <a:tabLst>
                  <a:tab pos="645523" algn="l"/>
                </a:tabLst>
              </a:pPr>
              <a:r>
                <a:rPr lang="en-IN" sz="196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Reduce(): Combine and reduce cardinality</a:t>
              </a: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93868" y="4503403"/>
              <a:ext cx="237744" cy="182880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Left Brace 54"/>
          <p:cNvSpPr/>
          <p:nvPr/>
        </p:nvSpPr>
        <p:spPr>
          <a:xfrm>
            <a:off x="6030163" y="4406457"/>
            <a:ext cx="183846" cy="1947485"/>
          </a:xfrm>
          <a:prstGeom prst="leftBrace">
            <a:avLst>
              <a:gd name="adj1" fmla="val 47876"/>
              <a:gd name="adj2" fmla="val 50000"/>
            </a:avLst>
          </a:prstGeom>
          <a:solidFill>
            <a:schemeClr val="bg1"/>
          </a:solidFill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961" dirty="0">
              <a:solidFill>
                <a:srgbClr val="000000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418965" y="3520315"/>
            <a:ext cx="4750107" cy="580975"/>
            <a:chOff x="6974714" y="3492630"/>
            <a:chExt cx="4845357" cy="592625"/>
          </a:xfrm>
        </p:grpSpPr>
        <p:grpSp>
          <p:nvGrpSpPr>
            <p:cNvPr id="5" name="Group 4"/>
            <p:cNvGrpSpPr/>
            <p:nvPr/>
          </p:nvGrpSpPr>
          <p:grpSpPr>
            <a:xfrm>
              <a:off x="6974714" y="3492630"/>
              <a:ext cx="1236395" cy="592625"/>
              <a:chOff x="6860414" y="3771242"/>
              <a:chExt cx="1236395" cy="592625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7114341" y="3771242"/>
                <a:ext cx="858083" cy="2281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023054" y="4025313"/>
                <a:ext cx="107375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89642" tIns="44821" rIns="89642" bIns="44821" rtlCol="0">
                <a:noAutofit/>
              </a:bodyPr>
              <a:lstStyle/>
              <a:p>
                <a:pPr defTabSz="914367"/>
                <a:r>
                  <a:rPr lang="en-US" sz="1568" dirty="0">
                    <a:solidFill>
                      <a:srgbClr val="0072C6"/>
                    </a:solidFill>
                  </a:rPr>
                  <a:t>Do work()</a:t>
                </a:r>
              </a:p>
            </p:txBody>
          </p:sp>
          <p:sp>
            <p:nvSpPr>
              <p:cNvPr id="10" name="Curved Up Arrow 9"/>
              <p:cNvSpPr/>
              <p:nvPr/>
            </p:nvSpPr>
            <p:spPr bwMode="auto">
              <a:xfrm rot="5400000" flipH="1">
                <a:off x="6776799" y="3914855"/>
                <a:ext cx="393096" cy="225866"/>
              </a:xfrm>
              <a:prstGeom prst="curvedUp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8779195" y="3492630"/>
              <a:ext cx="1236395" cy="592625"/>
              <a:chOff x="6860414" y="3771242"/>
              <a:chExt cx="1236395" cy="592625"/>
            </a:xfrm>
          </p:grpSpPr>
          <p:sp>
            <p:nvSpPr>
              <p:cNvPr id="47" name="Rectangle 46"/>
              <p:cNvSpPr/>
              <p:nvPr/>
            </p:nvSpPr>
            <p:spPr bwMode="auto">
              <a:xfrm>
                <a:off x="7114341" y="3771242"/>
                <a:ext cx="858083" cy="2281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023054" y="4025313"/>
                <a:ext cx="107375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89642" tIns="44821" rIns="89642" bIns="44821" rtlCol="0">
                <a:noAutofit/>
              </a:bodyPr>
              <a:lstStyle/>
              <a:p>
                <a:pPr defTabSz="914367"/>
                <a:r>
                  <a:rPr lang="en-US" sz="1568" dirty="0">
                    <a:solidFill>
                      <a:srgbClr val="0072C6"/>
                    </a:solidFill>
                  </a:rPr>
                  <a:t>Do work()</a:t>
                </a:r>
              </a:p>
            </p:txBody>
          </p:sp>
          <p:sp>
            <p:nvSpPr>
              <p:cNvPr id="49" name="Curved Up Arrow 48"/>
              <p:cNvSpPr/>
              <p:nvPr/>
            </p:nvSpPr>
            <p:spPr bwMode="auto">
              <a:xfrm rot="5400000" flipH="1">
                <a:off x="6776799" y="3914855"/>
                <a:ext cx="393096" cy="225866"/>
              </a:xfrm>
              <a:prstGeom prst="curvedUp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0583676" y="3492630"/>
              <a:ext cx="1236395" cy="592625"/>
              <a:chOff x="6860414" y="3771242"/>
              <a:chExt cx="1236395" cy="592625"/>
            </a:xfrm>
          </p:grpSpPr>
          <p:sp>
            <p:nvSpPr>
              <p:cNvPr id="51" name="Rectangle 50"/>
              <p:cNvSpPr/>
              <p:nvPr/>
            </p:nvSpPr>
            <p:spPr bwMode="auto">
              <a:xfrm>
                <a:off x="7114341" y="3771242"/>
                <a:ext cx="858083" cy="2281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023054" y="4025313"/>
                <a:ext cx="107375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89642" tIns="44821" rIns="89642" bIns="44821" rtlCol="0">
                <a:noAutofit/>
              </a:bodyPr>
              <a:lstStyle/>
              <a:p>
                <a:pPr defTabSz="914367"/>
                <a:r>
                  <a:rPr lang="en-US" sz="1568" dirty="0">
                    <a:solidFill>
                      <a:srgbClr val="0072C6"/>
                    </a:solidFill>
                  </a:rPr>
                  <a:t>Do work()</a:t>
                </a:r>
              </a:p>
            </p:txBody>
          </p:sp>
          <p:sp>
            <p:nvSpPr>
              <p:cNvPr id="53" name="Curved Up Arrow 52"/>
              <p:cNvSpPr/>
              <p:nvPr/>
            </p:nvSpPr>
            <p:spPr bwMode="auto">
              <a:xfrm rot="5400000" flipH="1">
                <a:off x="6776799" y="3914855"/>
                <a:ext cx="393096" cy="225866"/>
              </a:xfrm>
              <a:prstGeom prst="curvedUp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271441" y="2822899"/>
            <a:ext cx="5501918" cy="582045"/>
            <a:chOff x="6824232" y="2781232"/>
            <a:chExt cx="5612243" cy="593716"/>
          </a:xfrm>
        </p:grpSpPr>
        <p:sp>
          <p:nvSpPr>
            <p:cNvPr id="14" name="TextBox 13"/>
            <p:cNvSpPr txBox="1"/>
            <p:nvPr/>
          </p:nvSpPr>
          <p:spPr>
            <a:xfrm>
              <a:off x="7228640" y="2781232"/>
              <a:ext cx="5207835" cy="5937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89642" tIns="143428" rIns="44821" bIns="143428" rtlCol="0">
              <a:spAutoFit/>
            </a:bodyPr>
            <a:lstStyle/>
            <a:p>
              <a:pPr defTabSz="914367"/>
              <a:r>
                <a:rPr lang="en-US" sz="1765" dirty="0">
                  <a:solidFill>
                    <a:srgbClr val="FFFFFF"/>
                  </a:solidFill>
                </a:rPr>
                <a:t>  </a:t>
              </a:r>
              <a:r>
                <a:rPr lang="en-US" sz="1900" dirty="0">
                  <a:solidFill>
                    <a:srgbClr val="FFFFFF"/>
                  </a:solidFill>
                </a:rPr>
                <a:t>Perform same function on all sub-problems</a:t>
              </a: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824232" y="2842985"/>
              <a:ext cx="273184" cy="448958"/>
            </a:xfrm>
            <a:custGeom>
              <a:avLst/>
              <a:gdLst>
                <a:gd name="T0" fmla="*/ 608 w 617"/>
                <a:gd name="T1" fmla="*/ 1014 h 1014"/>
                <a:gd name="T2" fmla="*/ 17 w 617"/>
                <a:gd name="T3" fmla="*/ 1014 h 1014"/>
                <a:gd name="T4" fmla="*/ 6 w 617"/>
                <a:gd name="T5" fmla="*/ 1014 h 1014"/>
                <a:gd name="T6" fmla="*/ 0 w 617"/>
                <a:gd name="T7" fmla="*/ 1009 h 1014"/>
                <a:gd name="T8" fmla="*/ 2 w 617"/>
                <a:gd name="T9" fmla="*/ 936 h 1014"/>
                <a:gd name="T10" fmla="*/ 11 w 617"/>
                <a:gd name="T11" fmla="*/ 862 h 1014"/>
                <a:gd name="T12" fmla="*/ 25 w 617"/>
                <a:gd name="T13" fmla="*/ 820 h 1014"/>
                <a:gd name="T14" fmla="*/ 56 w 617"/>
                <a:gd name="T15" fmla="*/ 764 h 1014"/>
                <a:gd name="T16" fmla="*/ 98 w 617"/>
                <a:gd name="T17" fmla="*/ 714 h 1014"/>
                <a:gd name="T18" fmla="*/ 167 w 617"/>
                <a:gd name="T19" fmla="*/ 651 h 1014"/>
                <a:gd name="T20" fmla="*/ 241 w 617"/>
                <a:gd name="T21" fmla="*/ 595 h 1014"/>
                <a:gd name="T22" fmla="*/ 361 w 617"/>
                <a:gd name="T23" fmla="*/ 498 h 1014"/>
                <a:gd name="T24" fmla="*/ 392 w 617"/>
                <a:gd name="T25" fmla="*/ 464 h 1014"/>
                <a:gd name="T26" fmla="*/ 431 w 617"/>
                <a:gd name="T27" fmla="*/ 409 h 1014"/>
                <a:gd name="T28" fmla="*/ 455 w 617"/>
                <a:gd name="T29" fmla="*/ 344 h 1014"/>
                <a:gd name="T30" fmla="*/ 461 w 617"/>
                <a:gd name="T31" fmla="*/ 287 h 1014"/>
                <a:gd name="T32" fmla="*/ 456 w 617"/>
                <a:gd name="T33" fmla="*/ 231 h 1014"/>
                <a:gd name="T34" fmla="*/ 440 w 617"/>
                <a:gd name="T35" fmla="*/ 184 h 1014"/>
                <a:gd name="T36" fmla="*/ 398 w 617"/>
                <a:gd name="T37" fmla="*/ 133 h 1014"/>
                <a:gd name="T38" fmla="*/ 333 w 617"/>
                <a:gd name="T39" fmla="*/ 103 h 1014"/>
                <a:gd name="T40" fmla="*/ 286 w 617"/>
                <a:gd name="T41" fmla="*/ 97 h 1014"/>
                <a:gd name="T42" fmla="*/ 219 w 617"/>
                <a:gd name="T43" fmla="*/ 103 h 1014"/>
                <a:gd name="T44" fmla="*/ 155 w 617"/>
                <a:gd name="T45" fmla="*/ 128 h 1014"/>
                <a:gd name="T46" fmla="*/ 98 w 617"/>
                <a:gd name="T47" fmla="*/ 164 h 1014"/>
                <a:gd name="T48" fmla="*/ 50 w 617"/>
                <a:gd name="T49" fmla="*/ 208 h 1014"/>
                <a:gd name="T50" fmla="*/ 39 w 617"/>
                <a:gd name="T51" fmla="*/ 214 h 1014"/>
                <a:gd name="T52" fmla="*/ 39 w 617"/>
                <a:gd name="T53" fmla="*/ 206 h 1014"/>
                <a:gd name="T54" fmla="*/ 41 w 617"/>
                <a:gd name="T55" fmla="*/ 95 h 1014"/>
                <a:gd name="T56" fmla="*/ 45 w 617"/>
                <a:gd name="T57" fmla="*/ 89 h 1014"/>
                <a:gd name="T58" fmla="*/ 108 w 617"/>
                <a:gd name="T59" fmla="*/ 44 h 1014"/>
                <a:gd name="T60" fmla="*/ 177 w 617"/>
                <a:gd name="T61" fmla="*/ 14 h 1014"/>
                <a:gd name="T62" fmla="*/ 226 w 617"/>
                <a:gd name="T63" fmla="*/ 3 h 1014"/>
                <a:gd name="T64" fmla="*/ 323 w 617"/>
                <a:gd name="T65" fmla="*/ 0 h 1014"/>
                <a:gd name="T66" fmla="*/ 381 w 617"/>
                <a:gd name="T67" fmla="*/ 9 h 1014"/>
                <a:gd name="T68" fmla="*/ 439 w 617"/>
                <a:gd name="T69" fmla="*/ 31 h 1014"/>
                <a:gd name="T70" fmla="*/ 500 w 617"/>
                <a:gd name="T71" fmla="*/ 72 h 1014"/>
                <a:gd name="T72" fmla="*/ 529 w 617"/>
                <a:gd name="T73" fmla="*/ 105 h 1014"/>
                <a:gd name="T74" fmla="*/ 553 w 617"/>
                <a:gd name="T75" fmla="*/ 145 h 1014"/>
                <a:gd name="T76" fmla="*/ 565 w 617"/>
                <a:gd name="T77" fmla="*/ 176 h 1014"/>
                <a:gd name="T78" fmla="*/ 576 w 617"/>
                <a:gd name="T79" fmla="*/ 228 h 1014"/>
                <a:gd name="T80" fmla="*/ 578 w 617"/>
                <a:gd name="T81" fmla="*/ 298 h 1014"/>
                <a:gd name="T82" fmla="*/ 570 w 617"/>
                <a:gd name="T83" fmla="*/ 355 h 1014"/>
                <a:gd name="T84" fmla="*/ 553 w 617"/>
                <a:gd name="T85" fmla="*/ 408 h 1014"/>
                <a:gd name="T86" fmla="*/ 520 w 617"/>
                <a:gd name="T87" fmla="*/ 472 h 1014"/>
                <a:gd name="T88" fmla="*/ 447 w 617"/>
                <a:gd name="T89" fmla="*/ 555 h 1014"/>
                <a:gd name="T90" fmla="*/ 381 w 617"/>
                <a:gd name="T91" fmla="*/ 608 h 1014"/>
                <a:gd name="T92" fmla="*/ 256 w 617"/>
                <a:gd name="T93" fmla="*/ 700 h 1014"/>
                <a:gd name="T94" fmla="*/ 203 w 617"/>
                <a:gd name="T95" fmla="*/ 744 h 1014"/>
                <a:gd name="T96" fmla="*/ 159 w 617"/>
                <a:gd name="T97" fmla="*/ 789 h 1014"/>
                <a:gd name="T98" fmla="*/ 141 w 617"/>
                <a:gd name="T99" fmla="*/ 817 h 1014"/>
                <a:gd name="T100" fmla="*/ 122 w 617"/>
                <a:gd name="T101" fmla="*/ 875 h 1014"/>
                <a:gd name="T102" fmla="*/ 120 w 617"/>
                <a:gd name="T103" fmla="*/ 906 h 1014"/>
                <a:gd name="T104" fmla="*/ 131 w 617"/>
                <a:gd name="T105" fmla="*/ 911 h 1014"/>
                <a:gd name="T106" fmla="*/ 142 w 617"/>
                <a:gd name="T107" fmla="*/ 911 h 1014"/>
                <a:gd name="T108" fmla="*/ 611 w 617"/>
                <a:gd name="T109" fmla="*/ 911 h 1014"/>
                <a:gd name="T110" fmla="*/ 617 w 617"/>
                <a:gd name="T111" fmla="*/ 926 h 1014"/>
                <a:gd name="T112" fmla="*/ 617 w 617"/>
                <a:gd name="T113" fmla="*/ 1000 h 1014"/>
                <a:gd name="T114" fmla="*/ 615 w 617"/>
                <a:gd name="T115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17" h="1014">
                  <a:moveTo>
                    <a:pt x="615" y="1014"/>
                  </a:moveTo>
                  <a:lnTo>
                    <a:pt x="615" y="1014"/>
                  </a:lnTo>
                  <a:lnTo>
                    <a:pt x="608" y="1014"/>
                  </a:lnTo>
                  <a:lnTo>
                    <a:pt x="600" y="1014"/>
                  </a:lnTo>
                  <a:lnTo>
                    <a:pt x="600" y="1014"/>
                  </a:lnTo>
                  <a:lnTo>
                    <a:pt x="17" y="1014"/>
                  </a:lnTo>
                  <a:lnTo>
                    <a:pt x="17" y="1014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2" y="1014"/>
                  </a:lnTo>
                  <a:lnTo>
                    <a:pt x="0" y="1012"/>
                  </a:lnTo>
                  <a:lnTo>
                    <a:pt x="0" y="1009"/>
                  </a:lnTo>
                  <a:lnTo>
                    <a:pt x="0" y="1009"/>
                  </a:lnTo>
                  <a:lnTo>
                    <a:pt x="0" y="972"/>
                  </a:lnTo>
                  <a:lnTo>
                    <a:pt x="2" y="936"/>
                  </a:lnTo>
                  <a:lnTo>
                    <a:pt x="5" y="898"/>
                  </a:lnTo>
                  <a:lnTo>
                    <a:pt x="6" y="881"/>
                  </a:lnTo>
                  <a:lnTo>
                    <a:pt x="11" y="862"/>
                  </a:lnTo>
                  <a:lnTo>
                    <a:pt x="11" y="862"/>
                  </a:lnTo>
                  <a:lnTo>
                    <a:pt x="17" y="841"/>
                  </a:lnTo>
                  <a:lnTo>
                    <a:pt x="25" y="820"/>
                  </a:lnTo>
                  <a:lnTo>
                    <a:pt x="34" y="801"/>
                  </a:lnTo>
                  <a:lnTo>
                    <a:pt x="44" y="783"/>
                  </a:lnTo>
                  <a:lnTo>
                    <a:pt x="56" y="764"/>
                  </a:lnTo>
                  <a:lnTo>
                    <a:pt x="69" y="747"/>
                  </a:lnTo>
                  <a:lnTo>
                    <a:pt x="83" y="730"/>
                  </a:lnTo>
                  <a:lnTo>
                    <a:pt x="98" y="714"/>
                  </a:lnTo>
                  <a:lnTo>
                    <a:pt x="98" y="714"/>
                  </a:lnTo>
                  <a:lnTo>
                    <a:pt x="131" y="681"/>
                  </a:lnTo>
                  <a:lnTo>
                    <a:pt x="167" y="651"/>
                  </a:lnTo>
                  <a:lnTo>
                    <a:pt x="203" y="623"/>
                  </a:lnTo>
                  <a:lnTo>
                    <a:pt x="241" y="595"/>
                  </a:lnTo>
                  <a:lnTo>
                    <a:pt x="241" y="595"/>
                  </a:lnTo>
                  <a:lnTo>
                    <a:pt x="303" y="548"/>
                  </a:lnTo>
                  <a:lnTo>
                    <a:pt x="333" y="525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78" y="481"/>
                  </a:lnTo>
                  <a:lnTo>
                    <a:pt x="392" y="464"/>
                  </a:lnTo>
                  <a:lnTo>
                    <a:pt x="406" y="447"/>
                  </a:lnTo>
                  <a:lnTo>
                    <a:pt x="420" y="428"/>
                  </a:lnTo>
                  <a:lnTo>
                    <a:pt x="431" y="409"/>
                  </a:lnTo>
                  <a:lnTo>
                    <a:pt x="440" y="389"/>
                  </a:lnTo>
                  <a:lnTo>
                    <a:pt x="448" y="367"/>
                  </a:lnTo>
                  <a:lnTo>
                    <a:pt x="455" y="344"/>
                  </a:lnTo>
                  <a:lnTo>
                    <a:pt x="455" y="344"/>
                  </a:lnTo>
                  <a:lnTo>
                    <a:pt x="459" y="316"/>
                  </a:lnTo>
                  <a:lnTo>
                    <a:pt x="461" y="287"/>
                  </a:lnTo>
                  <a:lnTo>
                    <a:pt x="461" y="259"/>
                  </a:lnTo>
                  <a:lnTo>
                    <a:pt x="459" y="245"/>
                  </a:lnTo>
                  <a:lnTo>
                    <a:pt x="456" y="231"/>
                  </a:lnTo>
                  <a:lnTo>
                    <a:pt x="456" y="231"/>
                  </a:lnTo>
                  <a:lnTo>
                    <a:pt x="450" y="206"/>
                  </a:lnTo>
                  <a:lnTo>
                    <a:pt x="440" y="184"/>
                  </a:lnTo>
                  <a:lnTo>
                    <a:pt x="428" y="164"/>
                  </a:lnTo>
                  <a:lnTo>
                    <a:pt x="414" y="147"/>
                  </a:lnTo>
                  <a:lnTo>
                    <a:pt x="398" y="133"/>
                  </a:lnTo>
                  <a:lnTo>
                    <a:pt x="378" y="120"/>
                  </a:lnTo>
                  <a:lnTo>
                    <a:pt x="356" y="111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09" y="98"/>
                  </a:lnTo>
                  <a:lnTo>
                    <a:pt x="286" y="97"/>
                  </a:lnTo>
                  <a:lnTo>
                    <a:pt x="264" y="97"/>
                  </a:lnTo>
                  <a:lnTo>
                    <a:pt x="241" y="100"/>
                  </a:lnTo>
                  <a:lnTo>
                    <a:pt x="219" y="103"/>
                  </a:lnTo>
                  <a:lnTo>
                    <a:pt x="198" y="111"/>
                  </a:lnTo>
                  <a:lnTo>
                    <a:pt x="177" y="119"/>
                  </a:lnTo>
                  <a:lnTo>
                    <a:pt x="155" y="128"/>
                  </a:lnTo>
                  <a:lnTo>
                    <a:pt x="155" y="128"/>
                  </a:lnTo>
                  <a:lnTo>
                    <a:pt x="127" y="145"/>
                  </a:lnTo>
                  <a:lnTo>
                    <a:pt x="98" y="164"/>
                  </a:lnTo>
                  <a:lnTo>
                    <a:pt x="73" y="184"/>
                  </a:lnTo>
                  <a:lnTo>
                    <a:pt x="50" y="208"/>
                  </a:lnTo>
                  <a:lnTo>
                    <a:pt x="50" y="208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39" y="214"/>
                  </a:lnTo>
                  <a:lnTo>
                    <a:pt x="39" y="211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39" y="105"/>
                  </a:lnTo>
                  <a:lnTo>
                    <a:pt x="39" y="105"/>
                  </a:lnTo>
                  <a:lnTo>
                    <a:pt x="41" y="95"/>
                  </a:lnTo>
                  <a:lnTo>
                    <a:pt x="42" y="92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66" y="72"/>
                  </a:lnTo>
                  <a:lnTo>
                    <a:pt x="86" y="56"/>
                  </a:lnTo>
                  <a:lnTo>
                    <a:pt x="108" y="44"/>
                  </a:lnTo>
                  <a:lnTo>
                    <a:pt x="130" y="31"/>
                  </a:lnTo>
                  <a:lnTo>
                    <a:pt x="152" y="22"/>
                  </a:lnTo>
                  <a:lnTo>
                    <a:pt x="177" y="14"/>
                  </a:lnTo>
                  <a:lnTo>
                    <a:pt x="200" y="8"/>
                  </a:lnTo>
                  <a:lnTo>
                    <a:pt x="226" y="3"/>
                  </a:lnTo>
                  <a:lnTo>
                    <a:pt x="226" y="3"/>
                  </a:lnTo>
                  <a:lnTo>
                    <a:pt x="266" y="0"/>
                  </a:lnTo>
                  <a:lnTo>
                    <a:pt x="305" y="0"/>
                  </a:lnTo>
                  <a:lnTo>
                    <a:pt x="323" y="0"/>
                  </a:lnTo>
                  <a:lnTo>
                    <a:pt x="342" y="1"/>
                  </a:lnTo>
                  <a:lnTo>
                    <a:pt x="362" y="5"/>
                  </a:lnTo>
                  <a:lnTo>
                    <a:pt x="381" y="9"/>
                  </a:lnTo>
                  <a:lnTo>
                    <a:pt x="381" y="9"/>
                  </a:lnTo>
                  <a:lnTo>
                    <a:pt x="411" y="19"/>
                  </a:lnTo>
                  <a:lnTo>
                    <a:pt x="439" y="31"/>
                  </a:lnTo>
                  <a:lnTo>
                    <a:pt x="465" y="45"/>
                  </a:lnTo>
                  <a:lnTo>
                    <a:pt x="489" y="62"/>
                  </a:lnTo>
                  <a:lnTo>
                    <a:pt x="500" y="72"/>
                  </a:lnTo>
                  <a:lnTo>
                    <a:pt x="511" y="83"/>
                  </a:lnTo>
                  <a:lnTo>
                    <a:pt x="520" y="94"/>
                  </a:lnTo>
                  <a:lnTo>
                    <a:pt x="529" y="105"/>
                  </a:lnTo>
                  <a:lnTo>
                    <a:pt x="537" y="117"/>
                  </a:lnTo>
                  <a:lnTo>
                    <a:pt x="545" y="131"/>
                  </a:lnTo>
                  <a:lnTo>
                    <a:pt x="553" y="145"/>
                  </a:lnTo>
                  <a:lnTo>
                    <a:pt x="559" y="159"/>
                  </a:lnTo>
                  <a:lnTo>
                    <a:pt x="559" y="159"/>
                  </a:lnTo>
                  <a:lnTo>
                    <a:pt x="565" y="176"/>
                  </a:lnTo>
                  <a:lnTo>
                    <a:pt x="570" y="194"/>
                  </a:lnTo>
                  <a:lnTo>
                    <a:pt x="573" y="211"/>
                  </a:lnTo>
                  <a:lnTo>
                    <a:pt x="576" y="228"/>
                  </a:lnTo>
                  <a:lnTo>
                    <a:pt x="578" y="262"/>
                  </a:lnTo>
                  <a:lnTo>
                    <a:pt x="578" y="298"/>
                  </a:lnTo>
                  <a:lnTo>
                    <a:pt x="578" y="298"/>
                  </a:lnTo>
                  <a:lnTo>
                    <a:pt x="576" y="317"/>
                  </a:lnTo>
                  <a:lnTo>
                    <a:pt x="573" y="337"/>
                  </a:lnTo>
                  <a:lnTo>
                    <a:pt x="570" y="355"/>
                  </a:lnTo>
                  <a:lnTo>
                    <a:pt x="565" y="373"/>
                  </a:lnTo>
                  <a:lnTo>
                    <a:pt x="559" y="391"/>
                  </a:lnTo>
                  <a:lnTo>
                    <a:pt x="553" y="408"/>
                  </a:lnTo>
                  <a:lnTo>
                    <a:pt x="547" y="425"/>
                  </a:lnTo>
                  <a:lnTo>
                    <a:pt x="539" y="441"/>
                  </a:lnTo>
                  <a:lnTo>
                    <a:pt x="520" y="472"/>
                  </a:lnTo>
                  <a:lnTo>
                    <a:pt x="498" y="500"/>
                  </a:lnTo>
                  <a:lnTo>
                    <a:pt x="473" y="528"/>
                  </a:lnTo>
                  <a:lnTo>
                    <a:pt x="447" y="555"/>
                  </a:lnTo>
                  <a:lnTo>
                    <a:pt x="447" y="555"/>
                  </a:lnTo>
                  <a:lnTo>
                    <a:pt x="414" y="583"/>
                  </a:lnTo>
                  <a:lnTo>
                    <a:pt x="381" y="608"/>
                  </a:lnTo>
                  <a:lnTo>
                    <a:pt x="312" y="658"/>
                  </a:lnTo>
                  <a:lnTo>
                    <a:pt x="312" y="658"/>
                  </a:lnTo>
                  <a:lnTo>
                    <a:pt x="256" y="700"/>
                  </a:lnTo>
                  <a:lnTo>
                    <a:pt x="230" y="722"/>
                  </a:lnTo>
                  <a:lnTo>
                    <a:pt x="203" y="744"/>
                  </a:lnTo>
                  <a:lnTo>
                    <a:pt x="203" y="744"/>
                  </a:lnTo>
                  <a:lnTo>
                    <a:pt x="187" y="758"/>
                  </a:lnTo>
                  <a:lnTo>
                    <a:pt x="173" y="773"/>
                  </a:lnTo>
                  <a:lnTo>
                    <a:pt x="159" y="789"/>
                  </a:lnTo>
                  <a:lnTo>
                    <a:pt x="148" y="806"/>
                  </a:lnTo>
                  <a:lnTo>
                    <a:pt x="148" y="806"/>
                  </a:lnTo>
                  <a:lnTo>
                    <a:pt x="141" y="817"/>
                  </a:lnTo>
                  <a:lnTo>
                    <a:pt x="136" y="828"/>
                  </a:lnTo>
                  <a:lnTo>
                    <a:pt x="127" y="851"/>
                  </a:lnTo>
                  <a:lnTo>
                    <a:pt x="122" y="875"/>
                  </a:lnTo>
                  <a:lnTo>
                    <a:pt x="120" y="900"/>
                  </a:lnTo>
                  <a:lnTo>
                    <a:pt x="120" y="900"/>
                  </a:lnTo>
                  <a:lnTo>
                    <a:pt x="120" y="906"/>
                  </a:lnTo>
                  <a:lnTo>
                    <a:pt x="122" y="909"/>
                  </a:lnTo>
                  <a:lnTo>
                    <a:pt x="125" y="911"/>
                  </a:lnTo>
                  <a:lnTo>
                    <a:pt x="131" y="911"/>
                  </a:lnTo>
                  <a:lnTo>
                    <a:pt x="131" y="911"/>
                  </a:lnTo>
                  <a:lnTo>
                    <a:pt x="142" y="911"/>
                  </a:lnTo>
                  <a:lnTo>
                    <a:pt x="142" y="911"/>
                  </a:lnTo>
                  <a:lnTo>
                    <a:pt x="600" y="911"/>
                  </a:lnTo>
                  <a:lnTo>
                    <a:pt x="600" y="911"/>
                  </a:lnTo>
                  <a:lnTo>
                    <a:pt x="611" y="911"/>
                  </a:lnTo>
                  <a:lnTo>
                    <a:pt x="615" y="912"/>
                  </a:lnTo>
                  <a:lnTo>
                    <a:pt x="617" y="917"/>
                  </a:lnTo>
                  <a:lnTo>
                    <a:pt x="617" y="926"/>
                  </a:lnTo>
                  <a:lnTo>
                    <a:pt x="617" y="926"/>
                  </a:lnTo>
                  <a:lnTo>
                    <a:pt x="617" y="1000"/>
                  </a:lnTo>
                  <a:lnTo>
                    <a:pt x="617" y="1000"/>
                  </a:lnTo>
                  <a:lnTo>
                    <a:pt x="617" y="1008"/>
                  </a:lnTo>
                  <a:lnTo>
                    <a:pt x="617" y="1011"/>
                  </a:lnTo>
                  <a:lnTo>
                    <a:pt x="615" y="1014"/>
                  </a:lnTo>
                  <a:lnTo>
                    <a:pt x="615" y="10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765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88368" y="4421887"/>
            <a:ext cx="5484989" cy="582045"/>
            <a:chOff x="6414463" y="4510061"/>
            <a:chExt cx="5594974" cy="593716"/>
          </a:xfrm>
        </p:grpSpPr>
        <p:sp>
          <p:nvSpPr>
            <p:cNvPr id="18" name="TextBox 17"/>
            <p:cNvSpPr txBox="1"/>
            <p:nvPr/>
          </p:nvSpPr>
          <p:spPr>
            <a:xfrm>
              <a:off x="6773543" y="4510061"/>
              <a:ext cx="5235894" cy="5937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89642" tIns="143428" rIns="44821" bIns="143428" rtlCol="0">
              <a:spAutoFit/>
            </a:bodyPr>
            <a:lstStyle/>
            <a:p>
              <a:pPr defTabSz="914367"/>
              <a:r>
                <a:rPr lang="en-US" sz="1900" dirty="0">
                  <a:solidFill>
                    <a:srgbClr val="FFFFFF"/>
                  </a:solidFill>
                </a:rPr>
                <a:t>  Combine output from all sub-functions</a:t>
              </a: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414463" y="4567608"/>
              <a:ext cx="255916" cy="457370"/>
            </a:xfrm>
            <a:custGeom>
              <a:avLst/>
              <a:gdLst>
                <a:gd name="T0" fmla="*/ 37 w 578"/>
                <a:gd name="T1" fmla="*/ 63 h 1033"/>
                <a:gd name="T2" fmla="*/ 47 w 578"/>
                <a:gd name="T3" fmla="*/ 53 h 1033"/>
                <a:gd name="T4" fmla="*/ 151 w 578"/>
                <a:gd name="T5" fmla="*/ 13 h 1033"/>
                <a:gd name="T6" fmla="*/ 222 w 578"/>
                <a:gd name="T7" fmla="*/ 2 h 1033"/>
                <a:gd name="T8" fmla="*/ 317 w 578"/>
                <a:gd name="T9" fmla="*/ 5 h 1033"/>
                <a:gd name="T10" fmla="*/ 398 w 578"/>
                <a:gd name="T11" fmla="*/ 25 h 1033"/>
                <a:gd name="T12" fmla="*/ 470 w 578"/>
                <a:gd name="T13" fmla="*/ 71 h 1033"/>
                <a:gd name="T14" fmla="*/ 525 w 578"/>
                <a:gd name="T15" fmla="*/ 149 h 1033"/>
                <a:gd name="T16" fmla="*/ 540 w 578"/>
                <a:gd name="T17" fmla="*/ 222 h 1033"/>
                <a:gd name="T18" fmla="*/ 532 w 578"/>
                <a:gd name="T19" fmla="*/ 318 h 1033"/>
                <a:gd name="T20" fmla="*/ 512 w 578"/>
                <a:gd name="T21" fmla="*/ 371 h 1033"/>
                <a:gd name="T22" fmla="*/ 451 w 578"/>
                <a:gd name="T23" fmla="*/ 441 h 1033"/>
                <a:gd name="T24" fmla="*/ 390 w 578"/>
                <a:gd name="T25" fmla="*/ 477 h 1033"/>
                <a:gd name="T26" fmla="*/ 353 w 578"/>
                <a:gd name="T27" fmla="*/ 496 h 1033"/>
                <a:gd name="T28" fmla="*/ 395 w 578"/>
                <a:gd name="T29" fmla="*/ 505 h 1033"/>
                <a:gd name="T30" fmla="*/ 468 w 578"/>
                <a:gd name="T31" fmla="*/ 536 h 1033"/>
                <a:gd name="T32" fmla="*/ 514 w 578"/>
                <a:gd name="T33" fmla="*/ 574 h 1033"/>
                <a:gd name="T34" fmla="*/ 557 w 578"/>
                <a:gd name="T35" fmla="*/ 636 h 1033"/>
                <a:gd name="T36" fmla="*/ 576 w 578"/>
                <a:gd name="T37" fmla="*/ 711 h 1033"/>
                <a:gd name="T38" fmla="*/ 572 w 578"/>
                <a:gd name="T39" fmla="*/ 800 h 1033"/>
                <a:gd name="T40" fmla="*/ 522 w 578"/>
                <a:gd name="T41" fmla="*/ 907 h 1033"/>
                <a:gd name="T42" fmla="*/ 475 w 578"/>
                <a:gd name="T43" fmla="*/ 957 h 1033"/>
                <a:gd name="T44" fmla="*/ 411 w 578"/>
                <a:gd name="T45" fmla="*/ 996 h 1033"/>
                <a:gd name="T46" fmla="*/ 353 w 578"/>
                <a:gd name="T47" fmla="*/ 1018 h 1033"/>
                <a:gd name="T48" fmla="*/ 259 w 578"/>
                <a:gd name="T49" fmla="*/ 1033 h 1033"/>
                <a:gd name="T50" fmla="*/ 189 w 578"/>
                <a:gd name="T51" fmla="*/ 1033 h 1033"/>
                <a:gd name="T52" fmla="*/ 64 w 578"/>
                <a:gd name="T53" fmla="*/ 1010 h 1033"/>
                <a:gd name="T54" fmla="*/ 8 w 578"/>
                <a:gd name="T55" fmla="*/ 985 h 1033"/>
                <a:gd name="T56" fmla="*/ 0 w 578"/>
                <a:gd name="T57" fmla="*/ 971 h 1033"/>
                <a:gd name="T58" fmla="*/ 3 w 578"/>
                <a:gd name="T59" fmla="*/ 858 h 1033"/>
                <a:gd name="T60" fmla="*/ 36 w 578"/>
                <a:gd name="T61" fmla="*/ 882 h 1033"/>
                <a:gd name="T62" fmla="*/ 156 w 578"/>
                <a:gd name="T63" fmla="*/ 928 h 1033"/>
                <a:gd name="T64" fmla="*/ 253 w 578"/>
                <a:gd name="T65" fmla="*/ 935 h 1033"/>
                <a:gd name="T66" fmla="*/ 342 w 578"/>
                <a:gd name="T67" fmla="*/ 916 h 1033"/>
                <a:gd name="T68" fmla="*/ 392 w 578"/>
                <a:gd name="T69" fmla="*/ 888 h 1033"/>
                <a:gd name="T70" fmla="*/ 428 w 578"/>
                <a:gd name="T71" fmla="*/ 850 h 1033"/>
                <a:gd name="T72" fmla="*/ 457 w 578"/>
                <a:gd name="T73" fmla="*/ 782 h 1033"/>
                <a:gd name="T74" fmla="*/ 456 w 578"/>
                <a:gd name="T75" fmla="*/ 702 h 1033"/>
                <a:gd name="T76" fmla="*/ 443 w 578"/>
                <a:gd name="T77" fmla="*/ 660 h 1033"/>
                <a:gd name="T78" fmla="*/ 401 w 578"/>
                <a:gd name="T79" fmla="*/ 607 h 1033"/>
                <a:gd name="T80" fmla="*/ 358 w 578"/>
                <a:gd name="T81" fmla="*/ 578 h 1033"/>
                <a:gd name="T82" fmla="*/ 244 w 578"/>
                <a:gd name="T83" fmla="*/ 552 h 1033"/>
                <a:gd name="T84" fmla="*/ 114 w 578"/>
                <a:gd name="T85" fmla="*/ 549 h 1033"/>
                <a:gd name="T86" fmla="*/ 100 w 578"/>
                <a:gd name="T87" fmla="*/ 544 h 1033"/>
                <a:gd name="T88" fmla="*/ 100 w 578"/>
                <a:gd name="T89" fmla="*/ 461 h 1033"/>
                <a:gd name="T90" fmla="*/ 111 w 578"/>
                <a:gd name="T91" fmla="*/ 450 h 1033"/>
                <a:gd name="T92" fmla="*/ 222 w 578"/>
                <a:gd name="T93" fmla="*/ 450 h 1033"/>
                <a:gd name="T94" fmla="*/ 311 w 578"/>
                <a:gd name="T95" fmla="*/ 432 h 1033"/>
                <a:gd name="T96" fmla="*/ 389 w 578"/>
                <a:gd name="T97" fmla="*/ 380 h 1033"/>
                <a:gd name="T98" fmla="*/ 423 w 578"/>
                <a:gd name="T99" fmla="*/ 291 h 1033"/>
                <a:gd name="T100" fmla="*/ 422 w 578"/>
                <a:gd name="T101" fmla="*/ 235 h 1033"/>
                <a:gd name="T102" fmla="*/ 406 w 578"/>
                <a:gd name="T103" fmla="*/ 178 h 1033"/>
                <a:gd name="T104" fmla="*/ 358 w 578"/>
                <a:gd name="T105" fmla="*/ 127 h 1033"/>
                <a:gd name="T106" fmla="*/ 297 w 578"/>
                <a:gd name="T107" fmla="*/ 103 h 1033"/>
                <a:gd name="T108" fmla="*/ 192 w 578"/>
                <a:gd name="T109" fmla="*/ 102 h 1033"/>
                <a:gd name="T110" fmla="*/ 115 w 578"/>
                <a:gd name="T111" fmla="*/ 124 h 1033"/>
                <a:gd name="T112" fmla="*/ 37 w 578"/>
                <a:gd name="T113" fmla="*/ 169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8" h="1033">
                  <a:moveTo>
                    <a:pt x="37" y="169"/>
                  </a:moveTo>
                  <a:lnTo>
                    <a:pt x="37" y="169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40" y="57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72" y="41"/>
                  </a:lnTo>
                  <a:lnTo>
                    <a:pt x="97" y="30"/>
                  </a:lnTo>
                  <a:lnTo>
                    <a:pt x="123" y="21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75" y="8"/>
                  </a:lnTo>
                  <a:lnTo>
                    <a:pt x="198" y="5"/>
                  </a:lnTo>
                  <a:lnTo>
                    <a:pt x="222" y="2"/>
                  </a:lnTo>
                  <a:lnTo>
                    <a:pt x="245" y="0"/>
                  </a:lnTo>
                  <a:lnTo>
                    <a:pt x="270" y="0"/>
                  </a:lnTo>
                  <a:lnTo>
                    <a:pt x="293" y="2"/>
                  </a:lnTo>
                  <a:lnTo>
                    <a:pt x="317" y="5"/>
                  </a:lnTo>
                  <a:lnTo>
                    <a:pt x="342" y="8"/>
                  </a:lnTo>
                  <a:lnTo>
                    <a:pt x="342" y="8"/>
                  </a:lnTo>
                  <a:lnTo>
                    <a:pt x="370" y="16"/>
                  </a:lnTo>
                  <a:lnTo>
                    <a:pt x="398" y="25"/>
                  </a:lnTo>
                  <a:lnTo>
                    <a:pt x="425" y="39"/>
                  </a:lnTo>
                  <a:lnTo>
                    <a:pt x="450" y="55"/>
                  </a:lnTo>
                  <a:lnTo>
                    <a:pt x="450" y="55"/>
                  </a:lnTo>
                  <a:lnTo>
                    <a:pt x="470" y="71"/>
                  </a:lnTo>
                  <a:lnTo>
                    <a:pt x="487" y="89"/>
                  </a:lnTo>
                  <a:lnTo>
                    <a:pt x="503" y="108"/>
                  </a:lnTo>
                  <a:lnTo>
                    <a:pt x="515" y="128"/>
                  </a:lnTo>
                  <a:lnTo>
                    <a:pt x="525" y="149"/>
                  </a:lnTo>
                  <a:lnTo>
                    <a:pt x="532" y="172"/>
                  </a:lnTo>
                  <a:lnTo>
                    <a:pt x="539" y="196"/>
                  </a:lnTo>
                  <a:lnTo>
                    <a:pt x="540" y="222"/>
                  </a:lnTo>
                  <a:lnTo>
                    <a:pt x="540" y="222"/>
                  </a:lnTo>
                  <a:lnTo>
                    <a:pt x="542" y="253"/>
                  </a:lnTo>
                  <a:lnTo>
                    <a:pt x="539" y="286"/>
                  </a:lnTo>
                  <a:lnTo>
                    <a:pt x="536" y="302"/>
                  </a:lnTo>
                  <a:lnTo>
                    <a:pt x="532" y="318"/>
                  </a:lnTo>
                  <a:lnTo>
                    <a:pt x="528" y="333"/>
                  </a:lnTo>
                  <a:lnTo>
                    <a:pt x="523" y="349"/>
                  </a:lnTo>
                  <a:lnTo>
                    <a:pt x="523" y="349"/>
                  </a:lnTo>
                  <a:lnTo>
                    <a:pt x="512" y="371"/>
                  </a:lnTo>
                  <a:lnTo>
                    <a:pt x="500" y="391"/>
                  </a:lnTo>
                  <a:lnTo>
                    <a:pt x="486" y="410"/>
                  </a:lnTo>
                  <a:lnTo>
                    <a:pt x="470" y="425"/>
                  </a:lnTo>
                  <a:lnTo>
                    <a:pt x="451" y="441"/>
                  </a:lnTo>
                  <a:lnTo>
                    <a:pt x="432" y="455"/>
                  </a:lnTo>
                  <a:lnTo>
                    <a:pt x="412" y="466"/>
                  </a:lnTo>
                  <a:lnTo>
                    <a:pt x="390" y="477"/>
                  </a:lnTo>
                  <a:lnTo>
                    <a:pt x="390" y="477"/>
                  </a:lnTo>
                  <a:lnTo>
                    <a:pt x="367" y="485"/>
                  </a:lnTo>
                  <a:lnTo>
                    <a:pt x="343" y="494"/>
                  </a:lnTo>
                  <a:lnTo>
                    <a:pt x="343" y="494"/>
                  </a:lnTo>
                  <a:lnTo>
                    <a:pt x="353" y="496"/>
                  </a:lnTo>
                  <a:lnTo>
                    <a:pt x="361" y="497"/>
                  </a:lnTo>
                  <a:lnTo>
                    <a:pt x="376" y="500"/>
                  </a:lnTo>
                  <a:lnTo>
                    <a:pt x="376" y="500"/>
                  </a:lnTo>
                  <a:lnTo>
                    <a:pt x="395" y="505"/>
                  </a:lnTo>
                  <a:lnTo>
                    <a:pt x="415" y="511"/>
                  </a:lnTo>
                  <a:lnTo>
                    <a:pt x="432" y="518"/>
                  </a:lnTo>
                  <a:lnTo>
                    <a:pt x="451" y="527"/>
                  </a:lnTo>
                  <a:lnTo>
                    <a:pt x="468" y="536"/>
                  </a:lnTo>
                  <a:lnTo>
                    <a:pt x="484" y="547"/>
                  </a:lnTo>
                  <a:lnTo>
                    <a:pt x="500" y="560"/>
                  </a:lnTo>
                  <a:lnTo>
                    <a:pt x="514" y="574"/>
                  </a:lnTo>
                  <a:lnTo>
                    <a:pt x="514" y="574"/>
                  </a:lnTo>
                  <a:lnTo>
                    <a:pt x="528" y="588"/>
                  </a:lnTo>
                  <a:lnTo>
                    <a:pt x="539" y="603"/>
                  </a:lnTo>
                  <a:lnTo>
                    <a:pt x="550" y="619"/>
                  </a:lnTo>
                  <a:lnTo>
                    <a:pt x="557" y="636"/>
                  </a:lnTo>
                  <a:lnTo>
                    <a:pt x="565" y="653"/>
                  </a:lnTo>
                  <a:lnTo>
                    <a:pt x="570" y="672"/>
                  </a:lnTo>
                  <a:lnTo>
                    <a:pt x="575" y="691"/>
                  </a:lnTo>
                  <a:lnTo>
                    <a:pt x="576" y="711"/>
                  </a:lnTo>
                  <a:lnTo>
                    <a:pt x="576" y="711"/>
                  </a:lnTo>
                  <a:lnTo>
                    <a:pt x="578" y="743"/>
                  </a:lnTo>
                  <a:lnTo>
                    <a:pt x="576" y="772"/>
                  </a:lnTo>
                  <a:lnTo>
                    <a:pt x="572" y="800"/>
                  </a:lnTo>
                  <a:lnTo>
                    <a:pt x="564" y="828"/>
                  </a:lnTo>
                  <a:lnTo>
                    <a:pt x="553" y="857"/>
                  </a:lnTo>
                  <a:lnTo>
                    <a:pt x="539" y="882"/>
                  </a:lnTo>
                  <a:lnTo>
                    <a:pt x="522" y="907"/>
                  </a:lnTo>
                  <a:lnTo>
                    <a:pt x="503" y="932"/>
                  </a:lnTo>
                  <a:lnTo>
                    <a:pt x="503" y="932"/>
                  </a:lnTo>
                  <a:lnTo>
                    <a:pt x="489" y="944"/>
                  </a:lnTo>
                  <a:lnTo>
                    <a:pt x="475" y="957"/>
                  </a:lnTo>
                  <a:lnTo>
                    <a:pt x="459" y="968"/>
                  </a:lnTo>
                  <a:lnTo>
                    <a:pt x="443" y="978"/>
                  </a:lnTo>
                  <a:lnTo>
                    <a:pt x="428" y="988"/>
                  </a:lnTo>
                  <a:lnTo>
                    <a:pt x="411" y="996"/>
                  </a:lnTo>
                  <a:lnTo>
                    <a:pt x="393" y="1003"/>
                  </a:lnTo>
                  <a:lnTo>
                    <a:pt x="375" y="1010"/>
                  </a:lnTo>
                  <a:lnTo>
                    <a:pt x="375" y="1010"/>
                  </a:lnTo>
                  <a:lnTo>
                    <a:pt x="353" y="1018"/>
                  </a:lnTo>
                  <a:lnTo>
                    <a:pt x="329" y="1024"/>
                  </a:lnTo>
                  <a:lnTo>
                    <a:pt x="306" y="1027"/>
                  </a:lnTo>
                  <a:lnTo>
                    <a:pt x="283" y="1030"/>
                  </a:lnTo>
                  <a:lnTo>
                    <a:pt x="259" y="1033"/>
                  </a:lnTo>
                  <a:lnTo>
                    <a:pt x="236" y="1033"/>
                  </a:lnTo>
                  <a:lnTo>
                    <a:pt x="212" y="1033"/>
                  </a:lnTo>
                  <a:lnTo>
                    <a:pt x="189" y="1033"/>
                  </a:lnTo>
                  <a:lnTo>
                    <a:pt x="189" y="1033"/>
                  </a:lnTo>
                  <a:lnTo>
                    <a:pt x="158" y="1030"/>
                  </a:lnTo>
                  <a:lnTo>
                    <a:pt x="126" y="1025"/>
                  </a:lnTo>
                  <a:lnTo>
                    <a:pt x="95" y="1019"/>
                  </a:lnTo>
                  <a:lnTo>
                    <a:pt x="64" y="1010"/>
                  </a:lnTo>
                  <a:lnTo>
                    <a:pt x="64" y="1010"/>
                  </a:lnTo>
                  <a:lnTo>
                    <a:pt x="36" y="999"/>
                  </a:lnTo>
                  <a:lnTo>
                    <a:pt x="8" y="985"/>
                  </a:lnTo>
                  <a:lnTo>
                    <a:pt x="8" y="985"/>
                  </a:lnTo>
                  <a:lnTo>
                    <a:pt x="3" y="982"/>
                  </a:lnTo>
                  <a:lnTo>
                    <a:pt x="1" y="978"/>
                  </a:lnTo>
                  <a:lnTo>
                    <a:pt x="0" y="975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860"/>
                  </a:lnTo>
                  <a:lnTo>
                    <a:pt x="0" y="860"/>
                  </a:lnTo>
                  <a:lnTo>
                    <a:pt x="3" y="858"/>
                  </a:lnTo>
                  <a:lnTo>
                    <a:pt x="5" y="860"/>
                  </a:lnTo>
                  <a:lnTo>
                    <a:pt x="9" y="863"/>
                  </a:lnTo>
                  <a:lnTo>
                    <a:pt x="9" y="863"/>
                  </a:lnTo>
                  <a:lnTo>
                    <a:pt x="36" y="882"/>
                  </a:lnTo>
                  <a:lnTo>
                    <a:pt x="65" y="897"/>
                  </a:lnTo>
                  <a:lnTo>
                    <a:pt x="94" y="910"/>
                  </a:lnTo>
                  <a:lnTo>
                    <a:pt x="125" y="921"/>
                  </a:lnTo>
                  <a:lnTo>
                    <a:pt x="156" y="928"/>
                  </a:lnTo>
                  <a:lnTo>
                    <a:pt x="187" y="933"/>
                  </a:lnTo>
                  <a:lnTo>
                    <a:pt x="220" y="935"/>
                  </a:lnTo>
                  <a:lnTo>
                    <a:pt x="253" y="935"/>
                  </a:lnTo>
                  <a:lnTo>
                    <a:pt x="253" y="935"/>
                  </a:lnTo>
                  <a:lnTo>
                    <a:pt x="283" y="932"/>
                  </a:lnTo>
                  <a:lnTo>
                    <a:pt x="312" y="925"/>
                  </a:lnTo>
                  <a:lnTo>
                    <a:pt x="328" y="922"/>
                  </a:lnTo>
                  <a:lnTo>
                    <a:pt x="342" y="916"/>
                  </a:lnTo>
                  <a:lnTo>
                    <a:pt x="356" y="910"/>
                  </a:lnTo>
                  <a:lnTo>
                    <a:pt x="368" y="903"/>
                  </a:lnTo>
                  <a:lnTo>
                    <a:pt x="368" y="903"/>
                  </a:lnTo>
                  <a:lnTo>
                    <a:pt x="392" y="888"/>
                  </a:lnTo>
                  <a:lnTo>
                    <a:pt x="403" y="878"/>
                  </a:lnTo>
                  <a:lnTo>
                    <a:pt x="412" y="871"/>
                  </a:lnTo>
                  <a:lnTo>
                    <a:pt x="420" y="861"/>
                  </a:lnTo>
                  <a:lnTo>
                    <a:pt x="428" y="850"/>
                  </a:lnTo>
                  <a:lnTo>
                    <a:pt x="436" y="841"/>
                  </a:lnTo>
                  <a:lnTo>
                    <a:pt x="442" y="830"/>
                  </a:lnTo>
                  <a:lnTo>
                    <a:pt x="451" y="807"/>
                  </a:lnTo>
                  <a:lnTo>
                    <a:pt x="457" y="782"/>
                  </a:lnTo>
                  <a:lnTo>
                    <a:pt x="459" y="755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56" y="702"/>
                  </a:lnTo>
                  <a:lnTo>
                    <a:pt x="454" y="689"/>
                  </a:lnTo>
                  <a:lnTo>
                    <a:pt x="450" y="677"/>
                  </a:lnTo>
                  <a:lnTo>
                    <a:pt x="450" y="677"/>
                  </a:lnTo>
                  <a:lnTo>
                    <a:pt x="443" y="660"/>
                  </a:lnTo>
                  <a:lnTo>
                    <a:pt x="436" y="644"/>
                  </a:lnTo>
                  <a:lnTo>
                    <a:pt x="425" y="630"/>
                  </a:lnTo>
                  <a:lnTo>
                    <a:pt x="414" y="618"/>
                  </a:lnTo>
                  <a:lnTo>
                    <a:pt x="401" y="607"/>
                  </a:lnTo>
                  <a:lnTo>
                    <a:pt x="389" y="596"/>
                  </a:lnTo>
                  <a:lnTo>
                    <a:pt x="373" y="586"/>
                  </a:lnTo>
                  <a:lnTo>
                    <a:pt x="358" y="578"/>
                  </a:lnTo>
                  <a:lnTo>
                    <a:pt x="358" y="578"/>
                  </a:lnTo>
                  <a:lnTo>
                    <a:pt x="331" y="569"/>
                  </a:lnTo>
                  <a:lnTo>
                    <a:pt x="301" y="561"/>
                  </a:lnTo>
                  <a:lnTo>
                    <a:pt x="273" y="555"/>
                  </a:lnTo>
                  <a:lnTo>
                    <a:pt x="244" y="552"/>
                  </a:lnTo>
                  <a:lnTo>
                    <a:pt x="244" y="552"/>
                  </a:lnTo>
                  <a:lnTo>
                    <a:pt x="211" y="549"/>
                  </a:lnTo>
                  <a:lnTo>
                    <a:pt x="178" y="549"/>
                  </a:lnTo>
                  <a:lnTo>
                    <a:pt x="114" y="549"/>
                  </a:lnTo>
                  <a:lnTo>
                    <a:pt x="114" y="549"/>
                  </a:lnTo>
                  <a:lnTo>
                    <a:pt x="104" y="549"/>
                  </a:lnTo>
                  <a:lnTo>
                    <a:pt x="101" y="547"/>
                  </a:lnTo>
                  <a:lnTo>
                    <a:pt x="100" y="544"/>
                  </a:lnTo>
                  <a:lnTo>
                    <a:pt x="100" y="535"/>
                  </a:lnTo>
                  <a:lnTo>
                    <a:pt x="100" y="535"/>
                  </a:lnTo>
                  <a:lnTo>
                    <a:pt x="100" y="461"/>
                  </a:lnTo>
                  <a:lnTo>
                    <a:pt x="100" y="461"/>
                  </a:lnTo>
                  <a:lnTo>
                    <a:pt x="100" y="455"/>
                  </a:lnTo>
                  <a:lnTo>
                    <a:pt x="101" y="452"/>
                  </a:lnTo>
                  <a:lnTo>
                    <a:pt x="104" y="452"/>
                  </a:lnTo>
                  <a:lnTo>
                    <a:pt x="111" y="450"/>
                  </a:lnTo>
                  <a:lnTo>
                    <a:pt x="111" y="450"/>
                  </a:lnTo>
                  <a:lnTo>
                    <a:pt x="192" y="450"/>
                  </a:lnTo>
                  <a:lnTo>
                    <a:pt x="192" y="450"/>
                  </a:lnTo>
                  <a:lnTo>
                    <a:pt x="222" y="450"/>
                  </a:lnTo>
                  <a:lnTo>
                    <a:pt x="251" y="446"/>
                  </a:lnTo>
                  <a:lnTo>
                    <a:pt x="281" y="441"/>
                  </a:lnTo>
                  <a:lnTo>
                    <a:pt x="311" y="432"/>
                  </a:lnTo>
                  <a:lnTo>
                    <a:pt x="311" y="432"/>
                  </a:lnTo>
                  <a:lnTo>
                    <a:pt x="334" y="422"/>
                  </a:lnTo>
                  <a:lnTo>
                    <a:pt x="354" y="410"/>
                  </a:lnTo>
                  <a:lnTo>
                    <a:pt x="373" y="396"/>
                  </a:lnTo>
                  <a:lnTo>
                    <a:pt x="389" y="380"/>
                  </a:lnTo>
                  <a:lnTo>
                    <a:pt x="401" y="361"/>
                  </a:lnTo>
                  <a:lnTo>
                    <a:pt x="412" y="341"/>
                  </a:lnTo>
                  <a:lnTo>
                    <a:pt x="418" y="318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5" y="272"/>
                  </a:lnTo>
                  <a:lnTo>
                    <a:pt x="423" y="253"/>
                  </a:lnTo>
                  <a:lnTo>
                    <a:pt x="422" y="235"/>
                  </a:lnTo>
                  <a:lnTo>
                    <a:pt x="418" y="216"/>
                  </a:lnTo>
                  <a:lnTo>
                    <a:pt x="418" y="216"/>
                  </a:lnTo>
                  <a:lnTo>
                    <a:pt x="414" y="197"/>
                  </a:lnTo>
                  <a:lnTo>
                    <a:pt x="406" y="178"/>
                  </a:lnTo>
                  <a:lnTo>
                    <a:pt x="397" y="163"/>
                  </a:lnTo>
                  <a:lnTo>
                    <a:pt x="386" y="149"/>
                  </a:lnTo>
                  <a:lnTo>
                    <a:pt x="373" y="136"/>
                  </a:lnTo>
                  <a:lnTo>
                    <a:pt x="358" y="127"/>
                  </a:lnTo>
                  <a:lnTo>
                    <a:pt x="342" y="118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297" y="103"/>
                  </a:lnTo>
                  <a:lnTo>
                    <a:pt x="270" y="100"/>
                  </a:lnTo>
                  <a:lnTo>
                    <a:pt x="244" y="99"/>
                  </a:lnTo>
                  <a:lnTo>
                    <a:pt x="217" y="99"/>
                  </a:lnTo>
                  <a:lnTo>
                    <a:pt x="192" y="102"/>
                  </a:lnTo>
                  <a:lnTo>
                    <a:pt x="165" y="107"/>
                  </a:lnTo>
                  <a:lnTo>
                    <a:pt x="140" y="11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95" y="133"/>
                  </a:lnTo>
                  <a:lnTo>
                    <a:pt x="76" y="144"/>
                  </a:lnTo>
                  <a:lnTo>
                    <a:pt x="58" y="157"/>
                  </a:lnTo>
                  <a:lnTo>
                    <a:pt x="37" y="169"/>
                  </a:lnTo>
                  <a:lnTo>
                    <a:pt x="37" y="16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7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40390" y="1905226"/>
            <a:ext cx="4080758" cy="543108"/>
            <a:chOff x="7200580" y="2009338"/>
            <a:chExt cx="4162586" cy="553998"/>
          </a:xfrm>
        </p:grpSpPr>
        <p:sp>
          <p:nvSpPr>
            <p:cNvPr id="4" name="Rectangle 3"/>
            <p:cNvSpPr/>
            <p:nvPr/>
          </p:nvSpPr>
          <p:spPr bwMode="auto">
            <a:xfrm>
              <a:off x="7200580" y="2140594"/>
              <a:ext cx="746306" cy="42274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8049228" y="2259553"/>
              <a:ext cx="616585" cy="2039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8768155" y="2247466"/>
              <a:ext cx="429805" cy="228108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9300302" y="2247466"/>
              <a:ext cx="429805" cy="228108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9832450" y="2247466"/>
              <a:ext cx="429805" cy="228108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348465" y="2009338"/>
              <a:ext cx="101470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/>
              <a:r>
                <a:rPr lang="en-US" sz="3529" dirty="0">
                  <a:solidFill>
                    <a:srgbClr val="68217A"/>
                  </a:solidFill>
                </a:rPr>
                <a:t>………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88636" y="1278916"/>
            <a:ext cx="5384721" cy="597434"/>
            <a:chOff x="6943778" y="1370469"/>
            <a:chExt cx="5492696" cy="609413"/>
          </a:xfrm>
        </p:grpSpPr>
        <p:sp>
          <p:nvSpPr>
            <p:cNvPr id="3" name="TextBox 2"/>
            <p:cNvSpPr txBox="1"/>
            <p:nvPr/>
          </p:nvSpPr>
          <p:spPr>
            <a:xfrm>
              <a:off x="7200579" y="1370469"/>
              <a:ext cx="5235895" cy="6094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89642" tIns="143428" rIns="44821" bIns="143428" rtlCol="0">
              <a:spAutoFit/>
            </a:bodyPr>
            <a:lstStyle/>
            <a:p>
              <a:pPr marL="230321" indent="-230321" defTabSz="914367"/>
              <a:r>
                <a:rPr lang="en-US" sz="2000" dirty="0">
                  <a:solidFill>
                    <a:srgbClr val="FFFFFF"/>
                  </a:solidFill>
                </a:rPr>
                <a:t>  </a:t>
              </a:r>
              <a:r>
                <a:rPr lang="en-US" sz="1900" dirty="0">
                  <a:solidFill>
                    <a:srgbClr val="FFFFFF"/>
                  </a:solidFill>
                </a:rPr>
                <a:t>Divide large problem into sub-problems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6943778" y="1430894"/>
              <a:ext cx="153638" cy="451614"/>
            </a:xfrm>
            <a:custGeom>
              <a:avLst/>
              <a:gdLst>
                <a:gd name="T0" fmla="*/ 231 w 347"/>
                <a:gd name="T1" fmla="*/ 161 h 1020"/>
                <a:gd name="T2" fmla="*/ 178 w 347"/>
                <a:gd name="T3" fmla="*/ 198 h 1020"/>
                <a:gd name="T4" fmla="*/ 122 w 347"/>
                <a:gd name="T5" fmla="*/ 229 h 1020"/>
                <a:gd name="T6" fmla="*/ 64 w 347"/>
                <a:gd name="T7" fmla="*/ 256 h 1020"/>
                <a:gd name="T8" fmla="*/ 3 w 347"/>
                <a:gd name="T9" fmla="*/ 276 h 1020"/>
                <a:gd name="T10" fmla="*/ 2 w 347"/>
                <a:gd name="T11" fmla="*/ 273 h 1020"/>
                <a:gd name="T12" fmla="*/ 0 w 347"/>
                <a:gd name="T13" fmla="*/ 264 h 1020"/>
                <a:gd name="T14" fmla="*/ 0 w 347"/>
                <a:gd name="T15" fmla="*/ 172 h 1020"/>
                <a:gd name="T16" fmla="*/ 0 w 347"/>
                <a:gd name="T17" fmla="*/ 165 h 1020"/>
                <a:gd name="T18" fmla="*/ 7 w 347"/>
                <a:gd name="T19" fmla="*/ 159 h 1020"/>
                <a:gd name="T20" fmla="*/ 11 w 347"/>
                <a:gd name="T21" fmla="*/ 157 h 1020"/>
                <a:gd name="T22" fmla="*/ 78 w 347"/>
                <a:gd name="T23" fmla="*/ 132 h 1020"/>
                <a:gd name="T24" fmla="*/ 144 w 347"/>
                <a:gd name="T25" fmla="*/ 103 h 1020"/>
                <a:gd name="T26" fmla="*/ 205 w 347"/>
                <a:gd name="T27" fmla="*/ 68 h 1020"/>
                <a:gd name="T28" fmla="*/ 266 w 347"/>
                <a:gd name="T29" fmla="*/ 29 h 1020"/>
                <a:gd name="T30" fmla="*/ 296 w 347"/>
                <a:gd name="T31" fmla="*/ 4 h 1020"/>
                <a:gd name="T32" fmla="*/ 302 w 347"/>
                <a:gd name="T33" fmla="*/ 1 h 1020"/>
                <a:gd name="T34" fmla="*/ 308 w 347"/>
                <a:gd name="T35" fmla="*/ 0 h 1020"/>
                <a:gd name="T36" fmla="*/ 339 w 347"/>
                <a:gd name="T37" fmla="*/ 0 h 1020"/>
                <a:gd name="T38" fmla="*/ 346 w 347"/>
                <a:gd name="T39" fmla="*/ 1 h 1020"/>
                <a:gd name="T40" fmla="*/ 347 w 347"/>
                <a:gd name="T41" fmla="*/ 7 h 1020"/>
                <a:gd name="T42" fmla="*/ 347 w 347"/>
                <a:gd name="T43" fmla="*/ 18 h 1020"/>
                <a:gd name="T44" fmla="*/ 347 w 347"/>
                <a:gd name="T45" fmla="*/ 1003 h 1020"/>
                <a:gd name="T46" fmla="*/ 347 w 347"/>
                <a:gd name="T47" fmla="*/ 1012 h 1020"/>
                <a:gd name="T48" fmla="*/ 344 w 347"/>
                <a:gd name="T49" fmla="*/ 1018 h 1020"/>
                <a:gd name="T50" fmla="*/ 339 w 347"/>
                <a:gd name="T51" fmla="*/ 1020 h 1020"/>
                <a:gd name="T52" fmla="*/ 328 w 347"/>
                <a:gd name="T53" fmla="*/ 1020 h 1020"/>
                <a:gd name="T54" fmla="*/ 242 w 347"/>
                <a:gd name="T55" fmla="*/ 1020 h 1020"/>
                <a:gd name="T56" fmla="*/ 233 w 347"/>
                <a:gd name="T57" fmla="*/ 1018 h 1020"/>
                <a:gd name="T58" fmla="*/ 231 w 347"/>
                <a:gd name="T59" fmla="*/ 1011 h 1020"/>
                <a:gd name="T60" fmla="*/ 231 w 347"/>
                <a:gd name="T61" fmla="*/ 1000 h 1020"/>
                <a:gd name="T62" fmla="*/ 231 w 347"/>
                <a:gd name="T63" fmla="*/ 181 h 1020"/>
                <a:gd name="T64" fmla="*/ 231 w 347"/>
                <a:gd name="T65" fmla="*/ 161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1020">
                  <a:moveTo>
                    <a:pt x="231" y="161"/>
                  </a:moveTo>
                  <a:lnTo>
                    <a:pt x="231" y="161"/>
                  </a:lnTo>
                  <a:lnTo>
                    <a:pt x="205" y="181"/>
                  </a:lnTo>
                  <a:lnTo>
                    <a:pt x="178" y="198"/>
                  </a:lnTo>
                  <a:lnTo>
                    <a:pt x="150" y="215"/>
                  </a:lnTo>
                  <a:lnTo>
                    <a:pt x="122" y="229"/>
                  </a:lnTo>
                  <a:lnTo>
                    <a:pt x="92" y="243"/>
                  </a:lnTo>
                  <a:lnTo>
                    <a:pt x="64" y="256"/>
                  </a:lnTo>
                  <a:lnTo>
                    <a:pt x="33" y="267"/>
                  </a:lnTo>
                  <a:lnTo>
                    <a:pt x="3" y="276"/>
                  </a:lnTo>
                  <a:lnTo>
                    <a:pt x="3" y="276"/>
                  </a:lnTo>
                  <a:lnTo>
                    <a:pt x="2" y="273"/>
                  </a:lnTo>
                  <a:lnTo>
                    <a:pt x="0" y="270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3" y="162"/>
                  </a:lnTo>
                  <a:lnTo>
                    <a:pt x="7" y="159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46" y="145"/>
                  </a:lnTo>
                  <a:lnTo>
                    <a:pt x="78" y="132"/>
                  </a:lnTo>
                  <a:lnTo>
                    <a:pt x="111" y="118"/>
                  </a:lnTo>
                  <a:lnTo>
                    <a:pt x="144" y="103"/>
                  </a:lnTo>
                  <a:lnTo>
                    <a:pt x="175" y="86"/>
                  </a:lnTo>
                  <a:lnTo>
                    <a:pt x="205" y="68"/>
                  </a:lnTo>
                  <a:lnTo>
                    <a:pt x="236" y="50"/>
                  </a:lnTo>
                  <a:lnTo>
                    <a:pt x="266" y="29"/>
                  </a:lnTo>
                  <a:lnTo>
                    <a:pt x="266" y="29"/>
                  </a:lnTo>
                  <a:lnTo>
                    <a:pt x="296" y="4"/>
                  </a:lnTo>
                  <a:lnTo>
                    <a:pt x="296" y="4"/>
                  </a:lnTo>
                  <a:lnTo>
                    <a:pt x="302" y="1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44" y="0"/>
                  </a:lnTo>
                  <a:lnTo>
                    <a:pt x="346" y="1"/>
                  </a:lnTo>
                  <a:lnTo>
                    <a:pt x="347" y="4"/>
                  </a:lnTo>
                  <a:lnTo>
                    <a:pt x="347" y="7"/>
                  </a:lnTo>
                  <a:lnTo>
                    <a:pt x="347" y="7"/>
                  </a:lnTo>
                  <a:lnTo>
                    <a:pt x="347" y="18"/>
                  </a:lnTo>
                  <a:lnTo>
                    <a:pt x="347" y="18"/>
                  </a:lnTo>
                  <a:lnTo>
                    <a:pt x="347" y="1003"/>
                  </a:lnTo>
                  <a:lnTo>
                    <a:pt x="347" y="1003"/>
                  </a:lnTo>
                  <a:lnTo>
                    <a:pt x="347" y="1012"/>
                  </a:lnTo>
                  <a:lnTo>
                    <a:pt x="346" y="1017"/>
                  </a:lnTo>
                  <a:lnTo>
                    <a:pt x="344" y="1018"/>
                  </a:lnTo>
                  <a:lnTo>
                    <a:pt x="342" y="1020"/>
                  </a:lnTo>
                  <a:lnTo>
                    <a:pt x="339" y="1020"/>
                  </a:lnTo>
                  <a:lnTo>
                    <a:pt x="328" y="1020"/>
                  </a:lnTo>
                  <a:lnTo>
                    <a:pt x="328" y="1020"/>
                  </a:lnTo>
                  <a:lnTo>
                    <a:pt x="242" y="1020"/>
                  </a:lnTo>
                  <a:lnTo>
                    <a:pt x="242" y="1020"/>
                  </a:lnTo>
                  <a:lnTo>
                    <a:pt x="236" y="1020"/>
                  </a:lnTo>
                  <a:lnTo>
                    <a:pt x="233" y="1018"/>
                  </a:lnTo>
                  <a:lnTo>
                    <a:pt x="231" y="1015"/>
                  </a:lnTo>
                  <a:lnTo>
                    <a:pt x="231" y="1011"/>
                  </a:lnTo>
                  <a:lnTo>
                    <a:pt x="231" y="1011"/>
                  </a:lnTo>
                  <a:lnTo>
                    <a:pt x="231" y="1000"/>
                  </a:lnTo>
                  <a:lnTo>
                    <a:pt x="231" y="1000"/>
                  </a:lnTo>
                  <a:lnTo>
                    <a:pt x="231" y="181"/>
                  </a:lnTo>
                  <a:lnTo>
                    <a:pt x="231" y="181"/>
                  </a:lnTo>
                  <a:lnTo>
                    <a:pt x="231" y="161"/>
                  </a:lnTo>
                  <a:lnTo>
                    <a:pt x="231" y="16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765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4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  <p:bldP spid="32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HDFS: Reading and writing data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25332" y="1806442"/>
            <a:ext cx="9547418" cy="4375283"/>
            <a:chOff x="349057" y="1320667"/>
            <a:chExt cx="11473278" cy="5203396"/>
          </a:xfrm>
        </p:grpSpPr>
        <p:grpSp>
          <p:nvGrpSpPr>
            <p:cNvPr id="10" name="Group 9"/>
            <p:cNvGrpSpPr/>
            <p:nvPr/>
          </p:nvGrpSpPr>
          <p:grpSpPr>
            <a:xfrm>
              <a:off x="4392322" y="1364667"/>
              <a:ext cx="3399504" cy="1726551"/>
              <a:chOff x="4688297" y="1644446"/>
              <a:chExt cx="3399504" cy="1726551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4688297" y="1644446"/>
                <a:ext cx="3399504" cy="172655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59692" y="1644446"/>
                <a:ext cx="1718187" cy="51619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Name node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 bwMode="auto">
              <a:xfrm>
                <a:off x="4895230" y="2354790"/>
                <a:ext cx="1380207" cy="56043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6485603" y="2354790"/>
                <a:ext cx="1231490" cy="56043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752350" y="2261074"/>
                <a:ext cx="1636304" cy="84407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bg1"/>
                    </a:solidFill>
                  </a:rPr>
                  <a:t>Name space</a:t>
                </a:r>
                <a:br>
                  <a:rPr lang="en-US" sz="1400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state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1534" y="2250435"/>
                <a:ext cx="1229341" cy="84407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bg1"/>
                    </a:solidFill>
                  </a:rPr>
                  <a:t>Block map</a:t>
                </a:r>
              </a:p>
            </p:txBody>
          </p:sp>
        </p:grpSp>
        <p:sp>
          <p:nvSpPr>
            <p:cNvPr id="11" name="Rounded Rectangle 10"/>
            <p:cNvSpPr/>
            <p:nvPr/>
          </p:nvSpPr>
          <p:spPr bwMode="auto">
            <a:xfrm>
              <a:off x="349057" y="4237629"/>
              <a:ext cx="2449773" cy="164455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6489233" y="4237629"/>
              <a:ext cx="2449773" cy="164455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372562" y="4237629"/>
              <a:ext cx="2449773" cy="164455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3232386" y="4237629"/>
              <a:ext cx="2449773" cy="164455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6854" y="4270304"/>
              <a:ext cx="1194179" cy="37675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Data node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0183" y="4272578"/>
              <a:ext cx="1194179" cy="37675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Data node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7030" y="4261203"/>
              <a:ext cx="1194179" cy="37675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Data node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00359" y="4283948"/>
              <a:ext cx="1194179" cy="37675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Data node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819908" y="4690381"/>
              <a:ext cx="425579" cy="40767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654332" y="4641404"/>
              <a:ext cx="412909" cy="42472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994280" y="4697205"/>
              <a:ext cx="425579" cy="407671"/>
            </a:xfrm>
            <a:prstGeom prst="rect">
              <a:avLst/>
            </a:prstGeom>
            <a:solidFill>
              <a:srgbClr val="FF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759579" y="4637962"/>
              <a:ext cx="412909" cy="424729"/>
            </a:xfrm>
            <a:prstGeom prst="rect">
              <a:avLst/>
            </a:prstGeom>
            <a:solidFill>
              <a:srgbClr val="FF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19426" y="5156054"/>
              <a:ext cx="425579" cy="40767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878785" y="4636914"/>
              <a:ext cx="430465" cy="4037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774818" y="5289124"/>
              <a:ext cx="412909" cy="4247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8033865" y="5289124"/>
              <a:ext cx="408308" cy="3772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Straight Arrow Connector 38"/>
            <p:cNvCxnSpPr>
              <a:stCxn id="36" idx="1"/>
              <a:endCxn id="34" idx="3"/>
            </p:cNvCxnSpPr>
            <p:nvPr/>
          </p:nvCxnSpPr>
          <p:spPr>
            <a:xfrm flipH="1">
              <a:off x="5187727" y="5477771"/>
              <a:ext cx="2846138" cy="23718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3"/>
              <a:endCxn id="78" idx="1"/>
            </p:cNvCxnSpPr>
            <p:nvPr/>
          </p:nvCxnSpPr>
          <p:spPr>
            <a:xfrm flipV="1">
              <a:off x="8442173" y="5453526"/>
              <a:ext cx="2664789" cy="24245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910498" y="5568727"/>
              <a:ext cx="1003111" cy="29882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Replicate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901647" y="5584648"/>
              <a:ext cx="1003111" cy="29882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Replicate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8962" y="1390332"/>
              <a:ext cx="1999397" cy="51317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Reading a block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9648967" y="1850648"/>
              <a:ext cx="1609306" cy="75458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Client</a:t>
              </a:r>
            </a:p>
          </p:txBody>
        </p:sp>
        <p:cxnSp>
          <p:nvCxnSpPr>
            <p:cNvPr id="53" name="Straight Arrow Connector 52"/>
            <p:cNvCxnSpPr>
              <a:stCxn id="51" idx="1"/>
              <a:endCxn id="4" idx="3"/>
            </p:cNvCxnSpPr>
            <p:nvPr/>
          </p:nvCxnSpPr>
          <p:spPr>
            <a:xfrm flipH="1">
              <a:off x="7791826" y="2227942"/>
              <a:ext cx="1857141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317464" y="1788435"/>
              <a:ext cx="1400317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addBlock</a:t>
              </a:r>
            </a:p>
          </p:txBody>
        </p:sp>
        <p:cxnSp>
          <p:nvCxnSpPr>
            <p:cNvPr id="59" name="Straight Arrow Connector 58"/>
            <p:cNvCxnSpPr>
              <a:stCxn id="51" idx="2"/>
            </p:cNvCxnSpPr>
            <p:nvPr/>
          </p:nvCxnSpPr>
          <p:spPr>
            <a:xfrm flipH="1">
              <a:off x="8449453" y="2605236"/>
              <a:ext cx="2004167" cy="2659644"/>
            </a:xfrm>
            <a:prstGeom prst="straightConnector1">
              <a:avLst/>
            </a:prstGeom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9451074" y="1320667"/>
              <a:ext cx="1999397" cy="51317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Adding a Block</a:t>
              </a: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016616" y="1890767"/>
              <a:ext cx="1609306" cy="75458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Client</a:t>
              </a:r>
            </a:p>
          </p:txBody>
        </p:sp>
        <p:cxnSp>
          <p:nvCxnSpPr>
            <p:cNvPr id="62" name="Straight Arrow Connector 61"/>
            <p:cNvCxnSpPr>
              <a:stCxn id="61" idx="3"/>
            </p:cNvCxnSpPr>
            <p:nvPr/>
          </p:nvCxnSpPr>
          <p:spPr>
            <a:xfrm>
              <a:off x="2625922" y="2268061"/>
              <a:ext cx="1735038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1" idx="2"/>
            </p:cNvCxnSpPr>
            <p:nvPr/>
          </p:nvCxnSpPr>
          <p:spPr>
            <a:xfrm>
              <a:off x="1821269" y="2645355"/>
              <a:ext cx="1822688" cy="201925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18618697">
              <a:off x="9476523" y="2647269"/>
              <a:ext cx="914400" cy="47767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Write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2949165">
              <a:off x="2400988" y="2760643"/>
              <a:ext cx="914400" cy="42783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Read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14237" y="1754222"/>
              <a:ext cx="1852316" cy="91440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getLocations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getFileinfo</a:t>
              </a:r>
            </a:p>
          </p:txBody>
        </p:sp>
        <p:sp>
          <p:nvSpPr>
            <p:cNvPr id="68" name="Freeform 67"/>
            <p:cNvSpPr/>
            <p:nvPr/>
          </p:nvSpPr>
          <p:spPr>
            <a:xfrm flipH="1">
              <a:off x="3936917" y="6026720"/>
              <a:ext cx="1040711" cy="497343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flipH="1">
              <a:off x="1053588" y="6026720"/>
              <a:ext cx="1040711" cy="497343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flipH="1">
              <a:off x="7193764" y="6026720"/>
              <a:ext cx="1040711" cy="497343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10077093" y="6026720"/>
              <a:ext cx="1040711" cy="497343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8033865" y="4626961"/>
              <a:ext cx="412909" cy="424729"/>
            </a:xfrm>
            <a:prstGeom prst="rect">
              <a:avLst/>
            </a:prstGeom>
            <a:solidFill>
              <a:srgbClr val="FF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67931" y="4654863"/>
              <a:ext cx="412909" cy="42472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1109175" y="4595070"/>
              <a:ext cx="412909" cy="4247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1106962" y="5241161"/>
              <a:ext cx="412909" cy="4247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579253" y="3107491"/>
              <a:ext cx="9035173" cy="1102610"/>
              <a:chOff x="1579253" y="3107491"/>
              <a:chExt cx="9035173" cy="1102610"/>
            </a:xfrm>
          </p:grpSpPr>
          <p:cxnSp>
            <p:nvCxnSpPr>
              <p:cNvPr id="16" name="Elbow Connector 15"/>
              <p:cNvCxnSpPr/>
              <p:nvPr/>
            </p:nvCxnSpPr>
            <p:spPr>
              <a:xfrm rot="16200000" flipH="1">
                <a:off x="6320674" y="2878891"/>
                <a:ext cx="1097280" cy="1554480"/>
              </a:xfrm>
              <a:prstGeom prst="bentConnector3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53"/>
              <p:cNvCxnSpPr/>
              <p:nvPr/>
            </p:nvCxnSpPr>
            <p:spPr>
              <a:xfrm rot="5400000">
                <a:off x="4775725" y="2884221"/>
                <a:ext cx="1097280" cy="1554480"/>
              </a:xfrm>
              <a:prstGeom prst="bentConnector3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/>
              <p:cNvCxnSpPr/>
              <p:nvPr/>
            </p:nvCxnSpPr>
            <p:spPr>
              <a:xfrm rot="5400000">
                <a:off x="2790833" y="2441579"/>
                <a:ext cx="548640" cy="2971800"/>
              </a:xfrm>
              <a:prstGeom prst="bentConnector3">
                <a:avLst>
                  <a:gd name="adj1" fmla="val -688"/>
                </a:avLst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Elbow Connector 62"/>
              <p:cNvCxnSpPr/>
              <p:nvPr/>
            </p:nvCxnSpPr>
            <p:spPr>
              <a:xfrm rot="16200000" flipH="1">
                <a:off x="8854206" y="2441448"/>
                <a:ext cx="548640" cy="2971800"/>
              </a:xfrm>
              <a:prstGeom prst="bentConnector3">
                <a:avLst>
                  <a:gd name="adj1" fmla="val -688"/>
                </a:avLst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16"/>
          <p:cNvSpPr/>
          <p:nvPr/>
        </p:nvSpPr>
        <p:spPr bwMode="auto">
          <a:xfrm>
            <a:off x="503685" y="1463830"/>
            <a:ext cx="10601325" cy="4936969"/>
          </a:xfrm>
          <a:prstGeom prst="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Apache YARN – What is it?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40267" y="1280160"/>
            <a:ext cx="11239115" cy="709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 cluster resource manager for Hadoop that enables a variety of applications types, including MapReduce and Tez as well as non-MapReduce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67" y="2128642"/>
            <a:ext cx="8730119" cy="38996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YARN: Yet Another Resource Negotiator (common concept in high-performance computing architectures)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Manages a set of resources (CPU, memory, disk) among a set of competing applications</a:t>
            </a:r>
          </a:p>
          <a:p>
            <a:pPr marL="7429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using YARN do not have to worry about other applications running on same cluster</a:t>
            </a:r>
          </a:p>
          <a:p>
            <a:pPr marL="2857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YARN takes cares of common issues such as running apps on shared resources,  including scheduling, contention, starvation, pre-emption, etc.</a:t>
            </a:r>
          </a:p>
          <a:p>
            <a:pPr marL="2857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general-purpose resource manager, YARN supports many application types:</a:t>
            </a:r>
          </a:p>
          <a:p>
            <a:pPr marL="7429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Shell, Impala, Apache Giraph, Spark, MapReduce</a:t>
            </a:r>
          </a:p>
          <a:p>
            <a:pPr marL="7429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Others: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http://wiki/apache.org/Hadoop/PoweredByYarn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pPr marL="2857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source Apache project</a:t>
            </a:r>
          </a:p>
          <a:p>
            <a:pPr marL="285750" lvl="2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 part of most popular Hadoop distributions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8601" y="2144996"/>
            <a:ext cx="1686362" cy="3883271"/>
            <a:chOff x="9973718" y="2301400"/>
            <a:chExt cx="1686362" cy="3883271"/>
          </a:xfrm>
        </p:grpSpPr>
        <p:grpSp>
          <p:nvGrpSpPr>
            <p:cNvPr id="8" name="Group 7"/>
            <p:cNvGrpSpPr/>
            <p:nvPr/>
          </p:nvGrpSpPr>
          <p:grpSpPr>
            <a:xfrm>
              <a:off x="9980569" y="3558225"/>
              <a:ext cx="1679511" cy="1148642"/>
              <a:chOff x="9747530" y="4513754"/>
              <a:chExt cx="1679511" cy="1148642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9747530" y="4513754"/>
                <a:ext cx="1679511" cy="1148642"/>
              </a:xfrm>
              <a:prstGeom prst="rect">
                <a:avLst/>
              </a:prstGeom>
              <a:solidFill>
                <a:srgbClr val="0F7FA7"/>
              </a:solidFill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rPr>
                  <a:t>Hadoop 2.0 (pre-GA)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10629573" y="4819020"/>
                <a:ext cx="726932" cy="278156"/>
              </a:xfrm>
              <a:prstGeom prst="rect">
                <a:avLst/>
              </a:prstGeom>
              <a:solidFill>
                <a:srgbClr val="5CC9E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9857315" y="4819020"/>
                <a:ext cx="914400" cy="278778"/>
                <a:chOff x="9885307" y="4563943"/>
                <a:chExt cx="914400" cy="278778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9885307" y="4563943"/>
                  <a:ext cx="662473" cy="278156"/>
                </a:xfrm>
                <a:prstGeom prst="rect">
                  <a:avLst/>
                </a:prstGeom>
                <a:solidFill>
                  <a:srgbClr val="5CC9E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9885307" y="4637827"/>
                  <a:ext cx="914400" cy="20489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0"/>
                    </a:lnSpc>
                    <a:spcAft>
                      <a:spcPts val="600"/>
                    </a:spcAft>
                  </a:pPr>
                  <a:r>
                    <a: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</a:rPr>
                    <a:t>HDFS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557886" y="4927203"/>
                <a:ext cx="647086" cy="136296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0"/>
                  </a:lnSpc>
                  <a:spcAft>
                    <a:spcPts val="600"/>
                  </a:spcAft>
                </a:pPr>
                <a:r>
                  <a:rPr 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MRv2/YARN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9857317" y="5224086"/>
                <a:ext cx="1493382" cy="333016"/>
                <a:chOff x="9885307" y="4563943"/>
                <a:chExt cx="662473" cy="333016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9885307" y="4563943"/>
                  <a:ext cx="662473" cy="278156"/>
                </a:xfrm>
                <a:prstGeom prst="rect">
                  <a:avLst/>
                </a:prstGeom>
                <a:solidFill>
                  <a:srgbClr val="5CC9E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907899" y="4618181"/>
                  <a:ext cx="602453" cy="278778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0"/>
                    </a:lnSpc>
                    <a:spcAft>
                      <a:spcPts val="600"/>
                    </a:spcAft>
                  </a:pPr>
                  <a:r>
                    <a: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</a:rPr>
                    <a:t>Hadoop Common </a:t>
                  </a: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9973718" y="2301400"/>
              <a:ext cx="1686362" cy="3883271"/>
              <a:chOff x="9973718" y="2301400"/>
              <a:chExt cx="1686362" cy="388327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9973718" y="2301400"/>
                <a:ext cx="1679511" cy="1148642"/>
                <a:chOff x="9747530" y="4513754"/>
                <a:chExt cx="1679511" cy="1148642"/>
              </a:xfrm>
            </p:grpSpPr>
            <p:sp>
              <p:nvSpPr>
                <p:cNvPr id="23" name="Rectangle 22"/>
                <p:cNvSpPr/>
                <p:nvPr/>
              </p:nvSpPr>
              <p:spPr bwMode="auto">
                <a:xfrm>
                  <a:off x="9747530" y="4513754"/>
                  <a:ext cx="1679511" cy="1148642"/>
                </a:xfrm>
                <a:prstGeom prst="rect">
                  <a:avLst/>
                </a:prstGeom>
                <a:solidFill>
                  <a:srgbClr val="0F7FA7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lnSpc>
                      <a:spcPct val="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Segoe UI" pitchFamily="34" charset="0"/>
                      <a:cs typeface="Segoe UI" pitchFamily="34" charset="0"/>
                    </a:rPr>
                    <a:t>Hadoop 0.20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10629573" y="4819020"/>
                  <a:ext cx="726932" cy="278156"/>
                </a:xfrm>
                <a:prstGeom prst="rect">
                  <a:avLst/>
                </a:prstGeom>
                <a:solidFill>
                  <a:srgbClr val="5CC9E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9857315" y="4819020"/>
                  <a:ext cx="914400" cy="278778"/>
                  <a:chOff x="9885307" y="4563943"/>
                  <a:chExt cx="914400" cy="278778"/>
                </a:xfrm>
              </p:grpSpPr>
              <p:sp>
                <p:nvSpPr>
                  <p:cNvPr id="30" name="Rectangle 29"/>
                  <p:cNvSpPr/>
                  <p:nvPr/>
                </p:nvSpPr>
                <p:spPr bwMode="auto">
                  <a:xfrm>
                    <a:off x="9885307" y="4563943"/>
                    <a:ext cx="662473" cy="278156"/>
                  </a:xfrm>
                  <a:prstGeom prst="rect">
                    <a:avLst/>
                  </a:prstGeom>
                  <a:solidFill>
                    <a:srgbClr val="5CC9E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100" b="1" dirty="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9885307" y="4637827"/>
                    <a:ext cx="914400" cy="204894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>
                      <a:lnSpc>
                        <a:spcPct val="0"/>
                      </a:lnSpc>
                      <a:spcAft>
                        <a:spcPts val="600"/>
                      </a:spcAft>
                    </a:pPr>
                    <a:r>
                      <a:rPr 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rPr>
                      <a:t>HDFS</a:t>
                    </a: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10687808" y="4927203"/>
                  <a:ext cx="647086" cy="136296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0"/>
                    </a:lnSpc>
                    <a:spcAft>
                      <a:spcPts val="600"/>
                    </a:spcAft>
                  </a:pPr>
                  <a:r>
                    <a: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</a:rPr>
                    <a:t>MRv1</a:t>
                  </a: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9857317" y="5224086"/>
                  <a:ext cx="1493382" cy="333016"/>
                  <a:chOff x="9885307" y="4563943"/>
                  <a:chExt cx="662473" cy="333016"/>
                </a:xfrm>
              </p:grpSpPr>
              <p:sp>
                <p:nvSpPr>
                  <p:cNvPr id="28" name="Rectangle 27"/>
                  <p:cNvSpPr/>
                  <p:nvPr/>
                </p:nvSpPr>
                <p:spPr bwMode="auto">
                  <a:xfrm>
                    <a:off x="9885307" y="4563943"/>
                    <a:ext cx="662473" cy="278156"/>
                  </a:xfrm>
                  <a:prstGeom prst="rect">
                    <a:avLst/>
                  </a:prstGeom>
                  <a:solidFill>
                    <a:srgbClr val="5CC9E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100" b="1" dirty="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9907899" y="4618181"/>
                    <a:ext cx="602453" cy="278778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 algn="ctr">
                      <a:lnSpc>
                        <a:spcPct val="0"/>
                      </a:lnSpc>
                      <a:spcAft>
                        <a:spcPts val="600"/>
                      </a:spcAft>
                    </a:pPr>
                    <a:r>
                      <a:rPr 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rPr>
                      <a:t>Hadoop Common </a:t>
                    </a: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9980569" y="4780750"/>
                <a:ext cx="1679511" cy="1403921"/>
                <a:chOff x="9747530" y="4439502"/>
                <a:chExt cx="1679511" cy="1148642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747530" y="4439502"/>
                  <a:ext cx="1679511" cy="1148642"/>
                </a:xfrm>
                <a:prstGeom prst="rect">
                  <a:avLst/>
                </a:prstGeom>
                <a:solidFill>
                  <a:srgbClr val="0F7FA7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lnSpc>
                      <a:spcPct val="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Segoe UI" pitchFamily="34" charset="0"/>
                      <a:cs typeface="Segoe UI" pitchFamily="34" charset="0"/>
                    </a:rPr>
                    <a:t>Hadoop 2.0 (pre-GA)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10616916" y="4766907"/>
                  <a:ext cx="739589" cy="224870"/>
                </a:xfrm>
                <a:prstGeom prst="rect">
                  <a:avLst/>
                </a:prstGeom>
                <a:solidFill>
                  <a:srgbClr val="5CC9E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9857315" y="4766906"/>
                  <a:ext cx="914400" cy="451625"/>
                  <a:chOff x="9885307" y="4511829"/>
                  <a:chExt cx="914400" cy="451625"/>
                </a:xfrm>
              </p:grpSpPr>
              <p:sp>
                <p:nvSpPr>
                  <p:cNvPr id="21" name="Rectangle 20"/>
                  <p:cNvSpPr/>
                  <p:nvPr/>
                </p:nvSpPr>
                <p:spPr bwMode="auto">
                  <a:xfrm>
                    <a:off x="9885307" y="4511829"/>
                    <a:ext cx="662473" cy="451625"/>
                  </a:xfrm>
                  <a:prstGeom prst="rect">
                    <a:avLst/>
                  </a:prstGeom>
                  <a:solidFill>
                    <a:srgbClr val="5CC9E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100" b="1" dirty="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9885307" y="4681670"/>
                    <a:ext cx="914400" cy="196386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>
                      <a:lnSpc>
                        <a:spcPct val="0"/>
                      </a:lnSpc>
                      <a:spcAft>
                        <a:spcPts val="600"/>
                      </a:spcAft>
                    </a:pPr>
                    <a:r>
                      <a:rPr 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rPr>
                      <a:t>HDFS</a:t>
                    </a:r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10656391" y="4836876"/>
                  <a:ext cx="696218" cy="13422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0"/>
                    </a:lnSpc>
                    <a:spcAft>
                      <a:spcPts val="600"/>
                    </a:spcAft>
                  </a:pPr>
                  <a:r>
                    <a: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</a:rPr>
                    <a:t>MRv2</a:t>
                  </a: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9857317" y="5292551"/>
                  <a:ext cx="1493382" cy="253384"/>
                  <a:chOff x="9885307" y="4632408"/>
                  <a:chExt cx="662473" cy="253384"/>
                </a:xfrm>
              </p:grpSpPr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9885307" y="4632408"/>
                    <a:ext cx="662473" cy="253384"/>
                  </a:xfrm>
                  <a:prstGeom prst="rect">
                    <a:avLst/>
                  </a:prstGeom>
                  <a:solidFill>
                    <a:srgbClr val="5CC9E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100" b="1" dirty="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9912278" y="4679702"/>
                    <a:ext cx="602453" cy="206090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 algn="ctr">
                      <a:lnSpc>
                        <a:spcPct val="0"/>
                      </a:lnSpc>
                      <a:spcAft>
                        <a:spcPts val="600"/>
                      </a:spcAft>
                    </a:pPr>
                    <a:r>
                      <a:rPr 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rPr>
                      <a:t>Hadoop Common 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 bwMode="auto">
              <a:xfrm>
                <a:off x="10849955" y="5488299"/>
                <a:ext cx="726932" cy="246974"/>
              </a:xfrm>
              <a:prstGeom prst="rect">
                <a:avLst/>
              </a:prstGeom>
              <a:solidFill>
                <a:srgbClr val="5CC9E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902535" y="5566327"/>
                <a:ext cx="647086" cy="16658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0"/>
                  </a:lnSpc>
                  <a:spcAft>
                    <a:spcPts val="600"/>
                  </a:spcAft>
                </a:pPr>
                <a:r>
                  <a:rPr 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YARN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21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/>
          <p:cNvSpPr>
            <a:spLocks noGrp="1"/>
          </p:cNvSpPr>
          <p:nvPr>
            <p:ph type="body" sz="quarter" idx="13"/>
          </p:nvPr>
        </p:nvSpPr>
        <p:spPr>
          <a:xfrm>
            <a:off x="335914" y="85686"/>
            <a:ext cx="10757098" cy="1004683"/>
          </a:xfrm>
        </p:spPr>
        <p:txBody>
          <a:bodyPr/>
          <a:lstStyle/>
          <a:p>
            <a:r>
              <a:rPr lang="en-US" dirty="0"/>
              <a:t>Apache Tez – What is it?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776" y="1132025"/>
            <a:ext cx="11428674" cy="855588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YARN-based framework for running high-performance batch and interactive data processing applications in Apache Hadoop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884" y="1974228"/>
            <a:ext cx="5843229" cy="4463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>
            <a:defPPr>
              <a:defRPr lang="en-US"/>
            </a:defPPr>
            <a:lvl1pPr marL="283464" indent="-285750"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v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40664" lvl="1" indent="-285750">
              <a:lnSpc>
                <a:spcPts val="2300"/>
              </a:lnSpc>
              <a:spcBef>
                <a:spcPts val="600"/>
              </a:spcBef>
              <a:spcAft>
                <a:spcPts val="3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</a:lstStyle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it?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 API and execution framework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model that expresses computation as dataflow graph (DAG) 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YARN for cluster resource management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Supported  by Hadoop ecosystem projects (Pig, Hive, Cascading)</a:t>
            </a: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Benefits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Much faster than MapReduce for  many applications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Wider range of applications supported than MR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Apps gain greater control over executions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64969" y="2429810"/>
            <a:ext cx="5343525" cy="3762375"/>
            <a:chOff x="6578925" y="2059965"/>
            <a:chExt cx="5343525" cy="3762375"/>
          </a:xfrm>
        </p:grpSpPr>
        <p:grpSp>
          <p:nvGrpSpPr>
            <p:cNvPr id="8" name="Group 7"/>
            <p:cNvGrpSpPr/>
            <p:nvPr/>
          </p:nvGrpSpPr>
          <p:grpSpPr>
            <a:xfrm>
              <a:off x="6578925" y="2059965"/>
              <a:ext cx="5343525" cy="3762375"/>
              <a:chOff x="6578925" y="2212237"/>
              <a:chExt cx="5343525" cy="376237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578925" y="2212237"/>
                <a:ext cx="5343525" cy="3762375"/>
              </a:xfrm>
              <a:prstGeom prst="rect">
                <a:avLst/>
              </a:prstGeom>
              <a:solidFill>
                <a:srgbClr val="F0F5F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6669412" y="2375719"/>
                <a:ext cx="5162550" cy="1692121"/>
              </a:xfrm>
              <a:prstGeom prst="rect">
                <a:avLst/>
              </a:prstGeom>
              <a:noFill/>
              <a:ln w="19050">
                <a:solidFill>
                  <a:srgbClr val="DDE8F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6669412" y="4231321"/>
                <a:ext cx="5162550" cy="1645604"/>
              </a:xfrm>
              <a:prstGeom prst="rect">
                <a:avLst/>
              </a:prstGeom>
              <a:noFill/>
              <a:ln w="19050">
                <a:solidFill>
                  <a:srgbClr val="DDE8F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754634" y="3485583"/>
                <a:ext cx="5029303" cy="1028346"/>
              </a:xfrm>
              <a:prstGeom prst="rect">
                <a:avLst/>
              </a:prstGeom>
              <a:solidFill>
                <a:srgbClr val="729FCC"/>
              </a:solidFill>
              <a:ln w="19050">
                <a:solidFill>
                  <a:srgbClr val="5B8FC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754634" y="2472370"/>
                <a:ext cx="714375" cy="1232949"/>
                <a:chOff x="6754634" y="2472370"/>
                <a:chExt cx="714375" cy="1232949"/>
              </a:xfrm>
            </p:grpSpPr>
            <p:sp>
              <p:nvSpPr>
                <p:cNvPr id="56" name="Rectangle 55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Trapezoid 56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78184" y="2477213"/>
                <a:ext cx="714375" cy="1232949"/>
                <a:chOff x="6754634" y="2472370"/>
                <a:chExt cx="714375" cy="1232949"/>
              </a:xfrm>
            </p:grpSpPr>
            <p:sp>
              <p:nvSpPr>
                <p:cNvPr id="54" name="Rectangle 53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Trapezoid 54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8352561" y="2462688"/>
                <a:ext cx="811932" cy="1232949"/>
                <a:chOff x="6754634" y="2472370"/>
                <a:chExt cx="714375" cy="1232949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Trapezoid 52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215066" y="2472901"/>
                <a:ext cx="807375" cy="1213413"/>
                <a:chOff x="6754634" y="2472370"/>
                <a:chExt cx="807375" cy="1293904"/>
              </a:xfrm>
            </p:grpSpPr>
            <p:sp>
              <p:nvSpPr>
                <p:cNvPr id="50" name="Rectangle 49"/>
                <p:cNvSpPr/>
                <p:nvPr/>
              </p:nvSpPr>
              <p:spPr bwMode="auto">
                <a:xfrm>
                  <a:off x="6754634" y="2472370"/>
                  <a:ext cx="807375" cy="1194226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Trapezoid 50"/>
                <p:cNvSpPr/>
                <p:nvPr/>
              </p:nvSpPr>
              <p:spPr bwMode="auto">
                <a:xfrm rot="10800000">
                  <a:off x="7029795" y="3600682"/>
                  <a:ext cx="245973" cy="165592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10138633" y="2492850"/>
                <a:ext cx="714375" cy="1232949"/>
                <a:chOff x="6754634" y="2472370"/>
                <a:chExt cx="714375" cy="1232949"/>
              </a:xfrm>
            </p:grpSpPr>
            <p:sp>
              <p:nvSpPr>
                <p:cNvPr id="48" name="Rectangle 47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Trapezoid 48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021239" y="2498043"/>
                <a:ext cx="714375" cy="1232949"/>
                <a:chOff x="6754634" y="2472370"/>
                <a:chExt cx="714375" cy="1232949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Trapezoid 46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44331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TextBox 32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78866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42" name="Rectangle 41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TextBox 37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228327" y="3311098"/>
                <a:ext cx="534983" cy="271223"/>
                <a:chOff x="6196646" y="6215960"/>
                <a:chExt cx="534983" cy="271223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676219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TextBox 43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sp>
            <p:nvSpPr>
              <p:cNvPr id="25" name="TextBox 44"/>
              <p:cNvSpPr txBox="1"/>
              <p:nvPr/>
            </p:nvSpPr>
            <p:spPr>
              <a:xfrm>
                <a:off x="6678440" y="2377085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Script</a:t>
                </a:r>
              </a:p>
            </p:txBody>
          </p:sp>
          <p:sp>
            <p:nvSpPr>
              <p:cNvPr id="26" name="TextBox 45"/>
              <p:cNvSpPr txBox="1"/>
              <p:nvPr/>
            </p:nvSpPr>
            <p:spPr>
              <a:xfrm>
                <a:off x="7616324" y="2371008"/>
                <a:ext cx="61021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SQL</a:t>
                </a:r>
              </a:p>
            </p:txBody>
          </p:sp>
          <p:sp>
            <p:nvSpPr>
              <p:cNvPr id="27" name="TextBox 46"/>
              <p:cNvSpPr txBox="1"/>
              <p:nvPr/>
            </p:nvSpPr>
            <p:spPr>
              <a:xfrm>
                <a:off x="8397617" y="2368395"/>
                <a:ext cx="547727" cy="36564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Java</a:t>
                </a:r>
              </a:p>
            </p:txBody>
          </p:sp>
          <p:sp>
            <p:nvSpPr>
              <p:cNvPr id="28" name="TextBox 47"/>
              <p:cNvSpPr txBox="1"/>
              <p:nvPr/>
            </p:nvSpPr>
            <p:spPr>
              <a:xfrm>
                <a:off x="9116477" y="2359394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Engines</a:t>
                </a:r>
              </a:p>
            </p:txBody>
          </p:sp>
          <p:sp>
            <p:nvSpPr>
              <p:cNvPr id="29" name="TextBox 48"/>
              <p:cNvSpPr txBox="1"/>
              <p:nvPr/>
            </p:nvSpPr>
            <p:spPr>
              <a:xfrm>
                <a:off x="10075968" y="2368119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Others</a:t>
                </a:r>
              </a:p>
            </p:txBody>
          </p:sp>
          <p:sp>
            <p:nvSpPr>
              <p:cNvPr id="30" name="TextBox 49"/>
              <p:cNvSpPr txBox="1"/>
              <p:nvPr/>
            </p:nvSpPr>
            <p:spPr>
              <a:xfrm>
                <a:off x="10910134" y="2379405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Others</a:t>
                </a:r>
              </a:p>
            </p:txBody>
          </p:sp>
          <p:sp>
            <p:nvSpPr>
              <p:cNvPr id="31" name="TextBox 50"/>
              <p:cNvSpPr txBox="1"/>
              <p:nvPr/>
            </p:nvSpPr>
            <p:spPr>
              <a:xfrm>
                <a:off x="6819085" y="2796129"/>
                <a:ext cx="490780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Pig</a:t>
                </a:r>
              </a:p>
            </p:txBody>
          </p:sp>
          <p:sp>
            <p:nvSpPr>
              <p:cNvPr id="32" name="TextBox 51"/>
              <p:cNvSpPr txBox="1"/>
              <p:nvPr/>
            </p:nvSpPr>
            <p:spPr>
              <a:xfrm>
                <a:off x="7605984" y="2804122"/>
                <a:ext cx="5802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Hive</a:t>
                </a:r>
              </a:p>
            </p:txBody>
          </p:sp>
          <p:sp>
            <p:nvSpPr>
              <p:cNvPr id="33" name="TextBox 52"/>
              <p:cNvSpPr txBox="1"/>
              <p:nvPr/>
            </p:nvSpPr>
            <p:spPr>
              <a:xfrm>
                <a:off x="8351317" y="2794683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Cascading</a:t>
                </a:r>
              </a:p>
            </p:txBody>
          </p:sp>
          <p:sp>
            <p:nvSpPr>
              <p:cNvPr id="34" name="TextBox 53"/>
              <p:cNvSpPr txBox="1"/>
              <p:nvPr/>
            </p:nvSpPr>
            <p:spPr>
              <a:xfrm>
                <a:off x="9197827" y="2859121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HBase 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Accumulo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Storm, Solr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Spark</a:t>
                </a:r>
              </a:p>
            </p:txBody>
          </p:sp>
          <p:sp>
            <p:nvSpPr>
              <p:cNvPr id="35" name="TextBox 54"/>
              <p:cNvSpPr txBox="1"/>
              <p:nvPr/>
            </p:nvSpPr>
            <p:spPr>
              <a:xfrm>
                <a:off x="10071072" y="2862524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Engines</a:t>
                </a:r>
              </a:p>
            </p:txBody>
          </p:sp>
          <p:sp>
            <p:nvSpPr>
              <p:cNvPr id="36" name="TextBox 55"/>
              <p:cNvSpPr txBox="1"/>
              <p:nvPr/>
            </p:nvSpPr>
            <p:spPr>
              <a:xfrm>
                <a:off x="10956734" y="2862524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ISV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engines</a:t>
                </a:r>
              </a:p>
            </p:txBody>
          </p:sp>
          <p:sp>
            <p:nvSpPr>
              <p:cNvPr id="37" name="TextBox 56"/>
              <p:cNvSpPr txBox="1"/>
              <p:nvPr/>
            </p:nvSpPr>
            <p:spPr>
              <a:xfrm>
                <a:off x="7527801" y="3833878"/>
                <a:ext cx="3784572" cy="744108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YARN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Data Operation System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(Cluster Resource Management)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6758747" y="4435685"/>
              <a:ext cx="5018847" cy="117949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29FC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98308" y="4535630"/>
              <a:ext cx="961053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rgbClr val="538AC0"/>
                  </a:solidFill>
                </a:rPr>
                <a:t>HDFS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538AC0"/>
                  </a:solidFill>
                </a:rPr>
                <a:t>(Hadoop Distributed File System)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12910"/>
          <a:stretch/>
        </p:blipFill>
        <p:spPr>
          <a:xfrm>
            <a:off x="866" y="487"/>
            <a:ext cx="12615443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ltGray">
          <a:xfrm>
            <a:off x="270067" y="302492"/>
            <a:ext cx="5377786" cy="536725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0067" y="469529"/>
            <a:ext cx="5378861" cy="89966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Introducing HDInsight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invGray">
          <a:xfrm>
            <a:off x="10140439" y="469529"/>
            <a:ext cx="1595539" cy="34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" y="5150459"/>
            <a:ext cx="1889809" cy="434734"/>
          </a:xfrm>
          <a:prstGeom prst="rect">
            <a:avLst/>
          </a:prstGeom>
        </p:spPr>
      </p:pic>
      <p:pic>
        <p:nvPicPr>
          <p:cNvPr id="8" name="Picture 7" descr="C:\Users\petern\AppData\Local\Temp\vmware-petern\VMwareDnD\9912bbd5\PPE_Logo_RGB_bootcamp_600x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17" y="6164326"/>
            <a:ext cx="1839920" cy="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733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– What is it?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327465"/>
            <a:ext cx="11183112" cy="530352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standard Apache Hadoop distribution offered as a managed service on Microsoft Azure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157" y="1904281"/>
            <a:ext cx="7142139" cy="42986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342900" indent="-342900">
              <a:lnSpc>
                <a:spcPts val="26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Hortonworks Data Platform (HDP)</a:t>
            </a:r>
          </a:p>
          <a:p>
            <a:pPr marL="342900" indent="-342900">
              <a:lnSpc>
                <a:spcPts val="26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Provisioned as clusters on Azure that can run on Windows or Linux servers</a:t>
            </a:r>
          </a:p>
          <a:p>
            <a:pPr marL="342900" indent="-342900">
              <a:lnSpc>
                <a:spcPts val="26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Offers capacity-on-demand, pay-as-you-go pricing model</a:t>
            </a:r>
          </a:p>
          <a:p>
            <a:pPr marL="342900" indent="-342900">
              <a:lnSpc>
                <a:spcPts val="2600"/>
              </a:lnSpc>
              <a:spcBef>
                <a:spcPts val="3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Integrates with:</a:t>
            </a:r>
          </a:p>
          <a:p>
            <a:pPr marL="640080" lvl="1" indent="-342900">
              <a:lnSpc>
                <a:spcPts val="2500"/>
              </a:lnSpc>
              <a:spcBef>
                <a:spcPts val="3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Blob Storage and Azure Data Lake Store for Hadoop File System (HDFS) </a:t>
            </a:r>
          </a:p>
          <a:p>
            <a:pPr marL="640080" lvl="1" indent="-342900">
              <a:lnSpc>
                <a:spcPts val="2500"/>
              </a:lnSpc>
              <a:spcBef>
                <a:spcPts val="3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Portal for management and administration</a:t>
            </a:r>
          </a:p>
          <a:p>
            <a:pPr marL="640080" lvl="1" indent="-342900">
              <a:lnSpc>
                <a:spcPts val="2500"/>
              </a:lnSpc>
              <a:spcBef>
                <a:spcPts val="3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Studio for application development tooling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2" descr="https://svn.apache.org/repos/asf/tez/site/images/ApacheTez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31" y="2872267"/>
            <a:ext cx="885810" cy="8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7950111" y="2899242"/>
            <a:ext cx="670559" cy="540058"/>
          </a:xfrm>
          <a:custGeom>
            <a:avLst/>
            <a:gdLst>
              <a:gd name="connsiteX0" fmla="*/ 3283994 w 3907177"/>
              <a:gd name="connsiteY0" fmla="*/ 2199606 h 3033282"/>
              <a:gd name="connsiteX1" fmla="*/ 3216771 w 3907177"/>
              <a:gd name="connsiteY1" fmla="*/ 2237508 h 3033282"/>
              <a:gd name="connsiteX2" fmla="*/ 3176070 w 3907177"/>
              <a:gd name="connsiteY2" fmla="*/ 2287254 h 3033282"/>
              <a:gd name="connsiteX3" fmla="*/ 3157902 w 3907177"/>
              <a:gd name="connsiteY3" fmla="*/ 2304911 h 3033282"/>
              <a:gd name="connsiteX4" fmla="*/ 3148728 w 3907177"/>
              <a:gd name="connsiteY4" fmla="*/ 2311436 h 3033282"/>
              <a:gd name="connsiteX5" fmla="*/ 3136944 w 3907177"/>
              <a:gd name="connsiteY5" fmla="*/ 2319628 h 3033282"/>
              <a:gd name="connsiteX6" fmla="*/ 3154439 w 3907177"/>
              <a:gd name="connsiteY6" fmla="*/ 2308277 h 3033282"/>
              <a:gd name="connsiteX7" fmla="*/ 3157902 w 3907177"/>
              <a:gd name="connsiteY7" fmla="*/ 2304911 h 3033282"/>
              <a:gd name="connsiteX8" fmla="*/ 3176070 w 3907177"/>
              <a:gd name="connsiteY8" fmla="*/ 2291992 h 3033282"/>
              <a:gd name="connsiteX9" fmla="*/ 3229375 w 3907177"/>
              <a:gd name="connsiteY9" fmla="*/ 2250142 h 3033282"/>
              <a:gd name="connsiteX10" fmla="*/ 3317605 w 3907177"/>
              <a:gd name="connsiteY10" fmla="*/ 2231191 h 3033282"/>
              <a:gd name="connsiteX11" fmla="*/ 3378755 w 3907177"/>
              <a:gd name="connsiteY11" fmla="*/ 2245404 h 3033282"/>
              <a:gd name="connsiteX12" fmla="*/ 3382808 w 3907177"/>
              <a:gd name="connsiteY12" fmla="*/ 2247161 h 3033282"/>
              <a:gd name="connsiteX13" fmla="*/ 3351550 w 3907177"/>
              <a:gd name="connsiteY13" fmla="*/ 2248260 h 3033282"/>
              <a:gd name="connsiteX14" fmla="*/ 3315694 w 3907177"/>
              <a:gd name="connsiteY14" fmla="*/ 2268558 h 3033282"/>
              <a:gd name="connsiteX15" fmla="*/ 3248262 w 3907177"/>
              <a:gd name="connsiteY15" fmla="*/ 2369622 h 3033282"/>
              <a:gd name="connsiteX16" fmla="*/ 3195581 w 3907177"/>
              <a:gd name="connsiteY16" fmla="*/ 2443314 h 3033282"/>
              <a:gd name="connsiteX17" fmla="*/ 3288300 w 3907177"/>
              <a:gd name="connsiteY17" fmla="*/ 2346462 h 3033282"/>
              <a:gd name="connsiteX18" fmla="*/ 3334660 w 3907177"/>
              <a:gd name="connsiteY18" fmla="*/ 2295930 h 3033282"/>
              <a:gd name="connsiteX19" fmla="*/ 3404199 w 3907177"/>
              <a:gd name="connsiteY19" fmla="*/ 2281191 h 3033282"/>
              <a:gd name="connsiteX20" fmla="*/ 3442129 w 3907177"/>
              <a:gd name="connsiteY20" fmla="*/ 2291719 h 3033282"/>
              <a:gd name="connsiteX21" fmla="*/ 3448451 w 3907177"/>
              <a:gd name="connsiteY21" fmla="*/ 2258031 h 3033282"/>
              <a:gd name="connsiteX22" fmla="*/ 3432746 w 3907177"/>
              <a:gd name="connsiteY22" fmla="*/ 2253458 h 3033282"/>
              <a:gd name="connsiteX23" fmla="*/ 3399309 w 3907177"/>
              <a:gd name="connsiteY23" fmla="*/ 2247403 h 3033282"/>
              <a:gd name="connsiteX24" fmla="*/ 3406885 w 3907177"/>
              <a:gd name="connsiteY24" fmla="*/ 2246720 h 3033282"/>
              <a:gd name="connsiteX25" fmla="*/ 3422640 w 3907177"/>
              <a:gd name="connsiteY25" fmla="*/ 2231191 h 3033282"/>
              <a:gd name="connsiteX26" fmla="*/ 3370122 w 3907177"/>
              <a:gd name="connsiteY26" fmla="*/ 2208029 h 3033282"/>
              <a:gd name="connsiteX27" fmla="*/ 3283994 w 3907177"/>
              <a:gd name="connsiteY27" fmla="*/ 2199606 h 3033282"/>
              <a:gd name="connsiteX28" fmla="*/ 3868985 w 3907177"/>
              <a:gd name="connsiteY28" fmla="*/ 2136388 h 3033282"/>
              <a:gd name="connsiteX29" fmla="*/ 3734396 w 3907177"/>
              <a:gd name="connsiteY29" fmla="*/ 2199444 h 3033282"/>
              <a:gd name="connsiteX30" fmla="*/ 3559852 w 3907177"/>
              <a:gd name="connsiteY30" fmla="*/ 2182629 h 3033282"/>
              <a:gd name="connsiteX31" fmla="*/ 3641867 w 3907177"/>
              <a:gd name="connsiteY31" fmla="*/ 2241481 h 3033282"/>
              <a:gd name="connsiteX32" fmla="*/ 3702852 w 3907177"/>
              <a:gd name="connsiteY32" fmla="*/ 2239379 h 3033282"/>
              <a:gd name="connsiteX33" fmla="*/ 3831132 w 3907177"/>
              <a:gd name="connsiteY33" fmla="*/ 2178425 h 3033282"/>
              <a:gd name="connsiteX34" fmla="*/ 3868985 w 3907177"/>
              <a:gd name="connsiteY34" fmla="*/ 2136388 h 3033282"/>
              <a:gd name="connsiteX35" fmla="*/ 3385344 w 3907177"/>
              <a:gd name="connsiteY35" fmla="*/ 2089937 h 3033282"/>
              <a:gd name="connsiteX36" fmla="*/ 3403807 w 3907177"/>
              <a:gd name="connsiteY36" fmla="*/ 2092045 h 3033282"/>
              <a:gd name="connsiteX37" fmla="*/ 3420687 w 3907177"/>
              <a:gd name="connsiteY37" fmla="*/ 2119439 h 3033282"/>
              <a:gd name="connsiteX38" fmla="*/ 3410137 w 3907177"/>
              <a:gd name="connsiteY38" fmla="*/ 2151048 h 3033282"/>
              <a:gd name="connsiteX39" fmla="*/ 3380596 w 3907177"/>
              <a:gd name="connsiteY39" fmla="*/ 2144726 h 3033282"/>
              <a:gd name="connsiteX40" fmla="*/ 3353166 w 3907177"/>
              <a:gd name="connsiteY40" fmla="*/ 2146834 h 3033282"/>
              <a:gd name="connsiteX41" fmla="*/ 3353166 w 3907177"/>
              <a:gd name="connsiteY41" fmla="*/ 2113117 h 3033282"/>
              <a:gd name="connsiteX42" fmla="*/ 3370046 w 3907177"/>
              <a:gd name="connsiteY42" fmla="*/ 2094152 h 3033282"/>
              <a:gd name="connsiteX43" fmla="*/ 3385344 w 3907177"/>
              <a:gd name="connsiteY43" fmla="*/ 2089937 h 3033282"/>
              <a:gd name="connsiteX44" fmla="*/ 2921466 w 3907177"/>
              <a:gd name="connsiteY44" fmla="*/ 1940074 h 3033282"/>
              <a:gd name="connsiteX45" fmla="*/ 2876044 w 3907177"/>
              <a:gd name="connsiteY45" fmla="*/ 1945069 h 3033282"/>
              <a:gd name="connsiteX46" fmla="*/ 2796228 w 3907177"/>
              <a:gd name="connsiteY46" fmla="*/ 1980818 h 3033282"/>
              <a:gd name="connsiteX47" fmla="*/ 2716411 w 3907177"/>
              <a:gd name="connsiteY47" fmla="*/ 2018670 h 3033282"/>
              <a:gd name="connsiteX48" fmla="*/ 2773123 w 3907177"/>
              <a:gd name="connsiteY48" fmla="*/ 2014464 h 3033282"/>
              <a:gd name="connsiteX49" fmla="*/ 2813031 w 3907177"/>
              <a:gd name="connsiteY49" fmla="*/ 2008155 h 3033282"/>
              <a:gd name="connsiteX50" fmla="*/ 2810931 w 3907177"/>
              <a:gd name="connsiteY50" fmla="*/ 2075448 h 3033282"/>
              <a:gd name="connsiteX51" fmla="*/ 2825634 w 3907177"/>
              <a:gd name="connsiteY51" fmla="*/ 2117505 h 3033282"/>
              <a:gd name="connsiteX52" fmla="*/ 2817232 w 3907177"/>
              <a:gd name="connsiteY52" fmla="*/ 2123814 h 3033282"/>
              <a:gd name="connsiteX53" fmla="*/ 2773123 w 3907177"/>
              <a:gd name="connsiteY53" fmla="*/ 2157460 h 3033282"/>
              <a:gd name="connsiteX54" fmla="*/ 2848738 w 3907177"/>
              <a:gd name="connsiteY54" fmla="*/ 2125917 h 3033282"/>
              <a:gd name="connsiteX55" fmla="*/ 2941157 w 3907177"/>
              <a:gd name="connsiteY55" fmla="*/ 2104888 h 3033282"/>
              <a:gd name="connsiteX56" fmla="*/ 3111292 w 3907177"/>
              <a:gd name="connsiteY56" fmla="*/ 2106991 h 3033282"/>
              <a:gd name="connsiteX57" fmla="*/ 3056681 w 3907177"/>
              <a:gd name="connsiteY57" fmla="*/ 2085962 h 3033282"/>
              <a:gd name="connsiteX58" fmla="*/ 3016773 w 3907177"/>
              <a:gd name="connsiteY58" fmla="*/ 2081756 h 3033282"/>
              <a:gd name="connsiteX59" fmla="*/ 3023074 w 3907177"/>
              <a:gd name="connsiteY59" fmla="*/ 2027081 h 3033282"/>
              <a:gd name="connsiteX60" fmla="*/ 2995769 w 3907177"/>
              <a:gd name="connsiteY60" fmla="*/ 1970303 h 3033282"/>
              <a:gd name="connsiteX61" fmla="*/ 3018873 w 3907177"/>
              <a:gd name="connsiteY61" fmla="*/ 1966098 h 3033282"/>
              <a:gd name="connsiteX62" fmla="*/ 3065083 w 3907177"/>
              <a:gd name="connsiteY62" fmla="*/ 1957686 h 3033282"/>
              <a:gd name="connsiteX63" fmla="*/ 2968463 w 3907177"/>
              <a:gd name="connsiteY63" fmla="*/ 1942966 h 3033282"/>
              <a:gd name="connsiteX64" fmla="*/ 2921466 w 3907177"/>
              <a:gd name="connsiteY64" fmla="*/ 1940074 h 3033282"/>
              <a:gd name="connsiteX65" fmla="*/ 2882143 w 3907177"/>
              <a:gd name="connsiteY65" fmla="*/ 1689578 h 3033282"/>
              <a:gd name="connsiteX66" fmla="*/ 2779009 w 3907177"/>
              <a:gd name="connsiteY66" fmla="*/ 1700880 h 3033282"/>
              <a:gd name="connsiteX67" fmla="*/ 2720075 w 3907177"/>
              <a:gd name="connsiteY67" fmla="*/ 1810222 h 3033282"/>
              <a:gd name="connsiteX68" fmla="*/ 2806371 w 3907177"/>
              <a:gd name="connsiteY68" fmla="*/ 1730318 h 3033282"/>
              <a:gd name="connsiteX69" fmla="*/ 2953705 w 3907177"/>
              <a:gd name="connsiteY69" fmla="*/ 1692469 h 3033282"/>
              <a:gd name="connsiteX70" fmla="*/ 2882143 w 3907177"/>
              <a:gd name="connsiteY70" fmla="*/ 1689578 h 3033282"/>
              <a:gd name="connsiteX71" fmla="*/ 2751741 w 3907177"/>
              <a:gd name="connsiteY71" fmla="*/ 1152523 h 3033282"/>
              <a:gd name="connsiteX72" fmla="*/ 2752273 w 3907177"/>
              <a:gd name="connsiteY72" fmla="*/ 1154187 h 3033282"/>
              <a:gd name="connsiteX73" fmla="*/ 2764036 w 3907177"/>
              <a:gd name="connsiteY73" fmla="*/ 1192874 h 3033282"/>
              <a:gd name="connsiteX74" fmla="*/ 2787833 w 3907177"/>
              <a:gd name="connsiteY74" fmla="*/ 1274009 h 3033282"/>
              <a:gd name="connsiteX75" fmla="*/ 2819472 w 3907177"/>
              <a:gd name="connsiteY75" fmla="*/ 1283014 h 3033282"/>
              <a:gd name="connsiteX76" fmla="*/ 2820261 w 3907177"/>
              <a:gd name="connsiteY76" fmla="*/ 1283258 h 3033282"/>
              <a:gd name="connsiteX77" fmla="*/ 2825890 w 3907177"/>
              <a:gd name="connsiteY77" fmla="*/ 1283302 h 3033282"/>
              <a:gd name="connsiteX78" fmla="*/ 2903747 w 3907177"/>
              <a:gd name="connsiteY78" fmla="*/ 1291542 h 3033282"/>
              <a:gd name="connsiteX79" fmla="*/ 2899550 w 3907177"/>
              <a:gd name="connsiteY79" fmla="*/ 1288295 h 3033282"/>
              <a:gd name="connsiteX80" fmla="*/ 2806596 w 3907177"/>
              <a:gd name="connsiteY80" fmla="*/ 1216396 h 3033282"/>
              <a:gd name="connsiteX81" fmla="*/ 2775061 w 3907177"/>
              <a:gd name="connsiteY81" fmla="*/ 1179930 h 3033282"/>
              <a:gd name="connsiteX82" fmla="*/ 1695768 w 3907177"/>
              <a:gd name="connsiteY82" fmla="*/ 862876 h 3033282"/>
              <a:gd name="connsiteX83" fmla="*/ 2078780 w 3907177"/>
              <a:gd name="connsiteY83" fmla="*/ 919680 h 3033282"/>
              <a:gd name="connsiteX84" fmla="*/ 2177689 w 3907177"/>
              <a:gd name="connsiteY84" fmla="*/ 938615 h 3033282"/>
              <a:gd name="connsiteX85" fmla="*/ 2274495 w 3907177"/>
              <a:gd name="connsiteY85" fmla="*/ 997523 h 3033282"/>
              <a:gd name="connsiteX86" fmla="*/ 2192421 w 3907177"/>
              <a:gd name="connsiteY86" fmla="*/ 984900 h 3033282"/>
              <a:gd name="connsiteX87" fmla="*/ 2082989 w 3907177"/>
              <a:gd name="connsiteY87" fmla="*/ 1031185 h 3033282"/>
              <a:gd name="connsiteX88" fmla="*/ 2013542 w 3907177"/>
              <a:gd name="connsiteY88" fmla="*/ 1064846 h 3033282"/>
              <a:gd name="connsiteX89" fmla="*/ 2177689 w 3907177"/>
              <a:gd name="connsiteY89" fmla="*/ 1060639 h 3033282"/>
              <a:gd name="connsiteX90" fmla="*/ 2320793 w 3907177"/>
              <a:gd name="connsiteY90" fmla="*/ 1102716 h 3033282"/>
              <a:gd name="connsiteX91" fmla="*/ 2402867 w 3907177"/>
              <a:gd name="connsiteY91" fmla="*/ 1193182 h 3033282"/>
              <a:gd name="connsiteX92" fmla="*/ 2477977 w 3907177"/>
              <a:gd name="connsiteY92" fmla="*/ 1304520 h 3033282"/>
              <a:gd name="connsiteX93" fmla="*/ 2495231 w 3907177"/>
              <a:gd name="connsiteY93" fmla="*/ 1302276 h 3033282"/>
              <a:gd name="connsiteX94" fmla="*/ 2479203 w 3907177"/>
              <a:gd name="connsiteY94" fmla="*/ 1263722 h 3033282"/>
              <a:gd name="connsiteX95" fmla="*/ 2352360 w 3907177"/>
              <a:gd name="connsiteY95" fmla="*/ 974380 h 3033282"/>
              <a:gd name="connsiteX96" fmla="*/ 2194525 w 3907177"/>
              <a:gd name="connsiteY96" fmla="*/ 875499 h 3033282"/>
              <a:gd name="connsiteX97" fmla="*/ 1695768 w 3907177"/>
              <a:gd name="connsiteY97" fmla="*/ 862876 h 3033282"/>
              <a:gd name="connsiteX98" fmla="*/ 2884074 w 3907177"/>
              <a:gd name="connsiteY98" fmla="*/ 435929 h 3033282"/>
              <a:gd name="connsiteX99" fmla="*/ 2987291 w 3907177"/>
              <a:gd name="connsiteY99" fmla="*/ 631716 h 3033282"/>
              <a:gd name="connsiteX100" fmla="*/ 3130531 w 3907177"/>
              <a:gd name="connsiteY100" fmla="*/ 1008552 h 3033282"/>
              <a:gd name="connsiteX101" fmla="*/ 3063124 w 3907177"/>
              <a:gd name="connsiteY101" fmla="*/ 682241 h 3033282"/>
              <a:gd name="connsiteX102" fmla="*/ 2970440 w 3907177"/>
              <a:gd name="connsiteY102" fmla="*/ 520138 h 3033282"/>
              <a:gd name="connsiteX103" fmla="*/ 2884074 w 3907177"/>
              <a:gd name="connsiteY103" fmla="*/ 435929 h 3033282"/>
              <a:gd name="connsiteX104" fmla="*/ 990408 w 3907177"/>
              <a:gd name="connsiteY104" fmla="*/ 698 h 3033282"/>
              <a:gd name="connsiteX105" fmla="*/ 1039550 w 3907177"/>
              <a:gd name="connsiteY105" fmla="*/ 863 h 3033282"/>
              <a:gd name="connsiteX106" fmla="*/ 1348803 w 3907177"/>
              <a:gd name="connsiteY106" fmla="*/ 72387 h 3033282"/>
              <a:gd name="connsiteX107" fmla="*/ 1737998 w 3907177"/>
              <a:gd name="connsiteY107" fmla="*/ 232264 h 3033282"/>
              <a:gd name="connsiteX108" fmla="*/ 2005176 w 3907177"/>
              <a:gd name="connsiteY108" fmla="*/ 371104 h 3033282"/>
              <a:gd name="connsiteX109" fmla="*/ 2203455 w 3907177"/>
              <a:gd name="connsiteY109" fmla="*/ 477601 h 3033282"/>
              <a:gd name="connsiteX110" fmla="*/ 2296994 w 3907177"/>
              <a:gd name="connsiteY110" fmla="*/ 530121 h 3033282"/>
              <a:gd name="connsiteX111" fmla="*/ 2323986 w 3907177"/>
              <a:gd name="connsiteY111" fmla="*/ 546882 h 3033282"/>
              <a:gd name="connsiteX112" fmla="*/ 2357160 w 3907177"/>
              <a:gd name="connsiteY112" fmla="*/ 567482 h 3033282"/>
              <a:gd name="connsiteX113" fmla="*/ 2404890 w 3907177"/>
              <a:gd name="connsiteY113" fmla="*/ 598298 h 3033282"/>
              <a:gd name="connsiteX114" fmla="*/ 2415440 w 3907177"/>
              <a:gd name="connsiteY114" fmla="*/ 605928 h 3033282"/>
              <a:gd name="connsiteX115" fmla="*/ 2362991 w 3907177"/>
              <a:gd name="connsiteY115" fmla="*/ 493093 h 3033282"/>
              <a:gd name="connsiteX116" fmla="*/ 2329266 w 3907177"/>
              <a:gd name="connsiteY116" fmla="*/ 483333 h 3033282"/>
              <a:gd name="connsiteX117" fmla="*/ 2307060 w 3907177"/>
              <a:gd name="connsiteY117" fmla="*/ 476906 h 3033282"/>
              <a:gd name="connsiteX118" fmla="*/ 2313198 w 3907177"/>
              <a:gd name="connsiteY118" fmla="*/ 470584 h 3033282"/>
              <a:gd name="connsiteX119" fmla="*/ 2460566 w 3907177"/>
              <a:gd name="connsiteY119" fmla="*/ 333037 h 3033282"/>
              <a:gd name="connsiteX120" fmla="*/ 2482676 w 3907177"/>
              <a:gd name="connsiteY120" fmla="*/ 317005 h 3033282"/>
              <a:gd name="connsiteX121" fmla="*/ 2522361 w 3907177"/>
              <a:gd name="connsiteY121" fmla="*/ 296868 h 3033282"/>
              <a:gd name="connsiteX122" fmla="*/ 2554579 w 3907177"/>
              <a:gd name="connsiteY122" fmla="*/ 283748 h 3033282"/>
              <a:gd name="connsiteX123" fmla="*/ 2694384 w 3907177"/>
              <a:gd name="connsiteY123" fmla="*/ 254812 h 3033282"/>
              <a:gd name="connsiteX124" fmla="*/ 2798186 w 3907177"/>
              <a:gd name="connsiteY124" fmla="*/ 277829 h 3033282"/>
              <a:gd name="connsiteX125" fmla="*/ 2857052 w 3907177"/>
              <a:gd name="connsiteY125" fmla="*/ 260994 h 3033282"/>
              <a:gd name="connsiteX126" fmla="*/ 2861191 w 3907177"/>
              <a:gd name="connsiteY126" fmla="*/ 261705 h 3033282"/>
              <a:gd name="connsiteX127" fmla="*/ 2866568 w 3907177"/>
              <a:gd name="connsiteY127" fmla="*/ 262766 h 3033282"/>
              <a:gd name="connsiteX128" fmla="*/ 2867847 w 3907177"/>
              <a:gd name="connsiteY128" fmla="*/ 263215 h 3033282"/>
              <a:gd name="connsiteX129" fmla="*/ 2874182 w 3907177"/>
              <a:gd name="connsiteY129" fmla="*/ 265939 h 3033282"/>
              <a:gd name="connsiteX130" fmla="*/ 2878772 w 3907177"/>
              <a:gd name="connsiteY130" fmla="*/ 265783 h 3033282"/>
              <a:gd name="connsiteX131" fmla="*/ 2879970 w 3907177"/>
              <a:gd name="connsiteY131" fmla="*/ 265863 h 3033282"/>
              <a:gd name="connsiteX132" fmla="*/ 2909084 w 3907177"/>
              <a:gd name="connsiteY132" fmla="*/ 273357 h 3033282"/>
              <a:gd name="connsiteX133" fmla="*/ 2989498 w 3907177"/>
              <a:gd name="connsiteY133" fmla="*/ 315709 h 3033282"/>
              <a:gd name="connsiteX134" fmla="*/ 3365815 w 3907177"/>
              <a:gd name="connsiteY134" fmla="*/ 925987 h 3033282"/>
              <a:gd name="connsiteX135" fmla="*/ 3233368 w 3907177"/>
              <a:gd name="connsiteY135" fmla="*/ 1376331 h 3033282"/>
              <a:gd name="connsiteX136" fmla="*/ 3239761 w 3907177"/>
              <a:gd name="connsiteY136" fmla="*/ 1410216 h 3033282"/>
              <a:gd name="connsiteX137" fmla="*/ 3243622 w 3907177"/>
              <a:gd name="connsiteY137" fmla="*/ 1426604 h 3033282"/>
              <a:gd name="connsiteX138" fmla="*/ 3302854 w 3907177"/>
              <a:gd name="connsiteY138" fmla="*/ 1472111 h 3033282"/>
              <a:gd name="connsiteX139" fmla="*/ 3442037 w 3907177"/>
              <a:gd name="connsiteY139" fmla="*/ 1705090 h 3033282"/>
              <a:gd name="connsiteX140" fmla="*/ 3433973 w 3907177"/>
              <a:gd name="connsiteY140" fmla="*/ 1732860 h 3033282"/>
              <a:gd name="connsiteX141" fmla="*/ 3404867 w 3907177"/>
              <a:gd name="connsiteY141" fmla="*/ 1673697 h 3033282"/>
              <a:gd name="connsiteX142" fmla="*/ 3388345 w 3907177"/>
              <a:gd name="connsiteY142" fmla="*/ 1639131 h 3033282"/>
              <a:gd name="connsiteX143" fmla="*/ 3377441 w 3907177"/>
              <a:gd name="connsiteY143" fmla="*/ 1616053 h 3033282"/>
              <a:gd name="connsiteX144" fmla="*/ 3359581 w 3907177"/>
              <a:gd name="connsiteY144" fmla="*/ 1565598 h 3033282"/>
              <a:gd name="connsiteX145" fmla="*/ 3361687 w 3907177"/>
              <a:gd name="connsiteY145" fmla="*/ 1582431 h 3033282"/>
              <a:gd name="connsiteX146" fmla="*/ 3374588 w 3907177"/>
              <a:gd name="connsiteY146" fmla="*/ 1610015 h 3033282"/>
              <a:gd name="connsiteX147" fmla="*/ 3377441 w 3907177"/>
              <a:gd name="connsiteY147" fmla="*/ 1616053 h 3033282"/>
              <a:gd name="connsiteX148" fmla="*/ 3442901 w 3907177"/>
              <a:gd name="connsiteY148" fmla="*/ 1800978 h 3033282"/>
              <a:gd name="connsiteX149" fmla="*/ 3440408 w 3907177"/>
              <a:gd name="connsiteY149" fmla="*/ 1796829 h 3033282"/>
              <a:gd name="connsiteX150" fmla="*/ 3433154 w 3907177"/>
              <a:gd name="connsiteY150" fmla="*/ 1784752 h 3033282"/>
              <a:gd name="connsiteX151" fmla="*/ 3397602 w 3907177"/>
              <a:gd name="connsiteY151" fmla="*/ 1761774 h 3033282"/>
              <a:gd name="connsiteX152" fmla="*/ 3349501 w 3907177"/>
              <a:gd name="connsiteY152" fmla="*/ 1755507 h 3033282"/>
              <a:gd name="connsiteX153" fmla="*/ 3395510 w 3907177"/>
              <a:gd name="connsiteY153" fmla="*/ 1772218 h 3033282"/>
              <a:gd name="connsiteX154" fmla="*/ 3439918 w 3907177"/>
              <a:gd name="connsiteY154" fmla="*/ 1800713 h 3033282"/>
              <a:gd name="connsiteX155" fmla="*/ 3444055 w 3907177"/>
              <a:gd name="connsiteY155" fmla="*/ 1804238 h 3033282"/>
              <a:gd name="connsiteX156" fmla="*/ 3555468 w 3907177"/>
              <a:gd name="connsiteY156" fmla="*/ 2118980 h 3033282"/>
              <a:gd name="connsiteX157" fmla="*/ 3553362 w 3907177"/>
              <a:gd name="connsiteY157" fmla="*/ 2091890 h 3033282"/>
              <a:gd name="connsiteX158" fmla="*/ 3553487 w 3907177"/>
              <a:gd name="connsiteY158" fmla="*/ 2080908 h 3033282"/>
              <a:gd name="connsiteX159" fmla="*/ 3554536 w 3907177"/>
              <a:gd name="connsiteY159" fmla="*/ 2083695 h 3033282"/>
              <a:gd name="connsiteX160" fmla="*/ 3570142 w 3907177"/>
              <a:gd name="connsiteY160" fmla="*/ 2125146 h 3033282"/>
              <a:gd name="connsiteX161" fmla="*/ 3570375 w 3907177"/>
              <a:gd name="connsiteY161" fmla="*/ 2125765 h 3033282"/>
              <a:gd name="connsiteX162" fmla="*/ 3570326 w 3907177"/>
              <a:gd name="connsiteY162" fmla="*/ 2125774 h 3033282"/>
              <a:gd name="connsiteX163" fmla="*/ 3524755 w 3907177"/>
              <a:gd name="connsiteY163" fmla="*/ 2128437 h 3033282"/>
              <a:gd name="connsiteX164" fmla="*/ 3520991 w 3907177"/>
              <a:gd name="connsiteY164" fmla="*/ 2130652 h 3033282"/>
              <a:gd name="connsiteX165" fmla="*/ 3519898 w 3907177"/>
              <a:gd name="connsiteY165" fmla="*/ 2125754 h 3033282"/>
              <a:gd name="connsiteX166" fmla="*/ 3513061 w 3907177"/>
              <a:gd name="connsiteY166" fmla="*/ 2102599 h 3033282"/>
              <a:gd name="connsiteX167" fmla="*/ 3485716 w 3907177"/>
              <a:gd name="connsiteY167" fmla="*/ 2058392 h 3033282"/>
              <a:gd name="connsiteX168" fmla="*/ 3422611 w 3907177"/>
              <a:gd name="connsiteY168" fmla="*/ 2039446 h 3033282"/>
              <a:gd name="connsiteX169" fmla="*/ 3384747 w 3907177"/>
              <a:gd name="connsiteY169" fmla="*/ 2043657 h 3033282"/>
              <a:gd name="connsiteX170" fmla="*/ 3334263 w 3907177"/>
              <a:gd name="connsiteY170" fmla="*/ 2031026 h 3033282"/>
              <a:gd name="connsiteX171" fmla="*/ 3378437 w 3907177"/>
              <a:gd name="connsiteY171" fmla="*/ 2058392 h 3033282"/>
              <a:gd name="connsiteX172" fmla="*/ 3357402 w 3907177"/>
              <a:gd name="connsiteY172" fmla="*/ 2092073 h 3033282"/>
              <a:gd name="connsiteX173" fmla="*/ 3351091 w 3907177"/>
              <a:gd name="connsiteY173" fmla="*/ 2140490 h 3033282"/>
              <a:gd name="connsiteX174" fmla="*/ 3317435 w 3907177"/>
              <a:gd name="connsiteY174" fmla="*/ 2140490 h 3033282"/>
              <a:gd name="connsiteX175" fmla="*/ 3359505 w 3907177"/>
              <a:gd name="connsiteY175" fmla="*/ 2155225 h 3033282"/>
              <a:gd name="connsiteX176" fmla="*/ 3416300 w 3907177"/>
              <a:gd name="connsiteY176" fmla="*/ 2180486 h 3033282"/>
              <a:gd name="connsiteX177" fmla="*/ 3468953 w 3907177"/>
              <a:gd name="connsiteY177" fmla="*/ 2204760 h 3033282"/>
              <a:gd name="connsiteX178" fmla="*/ 3471183 w 3907177"/>
              <a:gd name="connsiteY178" fmla="*/ 2205864 h 3033282"/>
              <a:gd name="connsiteX179" fmla="*/ 3465112 w 3907177"/>
              <a:gd name="connsiteY179" fmla="*/ 2222558 h 3033282"/>
              <a:gd name="connsiteX180" fmla="*/ 3404088 w 3907177"/>
              <a:gd name="connsiteY180" fmla="*/ 2397188 h 3033282"/>
              <a:gd name="connsiteX181" fmla="*/ 3303083 w 3907177"/>
              <a:gd name="connsiteY181" fmla="*/ 2544467 h 3033282"/>
              <a:gd name="connsiteX182" fmla="*/ 3395671 w 3907177"/>
              <a:gd name="connsiteY182" fmla="*/ 2456100 h 3033282"/>
              <a:gd name="connsiteX183" fmla="*/ 3450382 w 3907177"/>
              <a:gd name="connsiteY183" fmla="*/ 2386668 h 3033282"/>
              <a:gd name="connsiteX184" fmla="*/ 3526136 w 3907177"/>
              <a:gd name="connsiteY184" fmla="*/ 2184686 h 3033282"/>
              <a:gd name="connsiteX185" fmla="*/ 3618725 w 3907177"/>
              <a:gd name="connsiteY185" fmla="*/ 2163646 h 3033282"/>
              <a:gd name="connsiteX186" fmla="*/ 3751294 w 3907177"/>
              <a:gd name="connsiteY186" fmla="*/ 2136294 h 3033282"/>
              <a:gd name="connsiteX187" fmla="*/ 3799430 w 3907177"/>
              <a:gd name="connsiteY187" fmla="*/ 2104735 h 3033282"/>
              <a:gd name="connsiteX188" fmla="*/ 3810437 w 3907177"/>
              <a:gd name="connsiteY188" fmla="*/ 2099831 h 3033282"/>
              <a:gd name="connsiteX189" fmla="*/ 3824461 w 3907177"/>
              <a:gd name="connsiteY189" fmla="*/ 2097367 h 3033282"/>
              <a:gd name="connsiteX190" fmla="*/ 3829342 w 3907177"/>
              <a:gd name="connsiteY190" fmla="*/ 2096510 h 3033282"/>
              <a:gd name="connsiteX191" fmla="*/ 3845987 w 3907177"/>
              <a:gd name="connsiteY191" fmla="*/ 2098423 h 3033282"/>
              <a:gd name="connsiteX192" fmla="*/ 3904907 w 3907177"/>
              <a:gd name="connsiteY192" fmla="*/ 2180478 h 3033282"/>
              <a:gd name="connsiteX193" fmla="*/ 3885968 w 3907177"/>
              <a:gd name="connsiteY193" fmla="*/ 2315133 h 3033282"/>
              <a:gd name="connsiteX194" fmla="*/ 3884225 w 3907177"/>
              <a:gd name="connsiteY194" fmla="*/ 2328571 h 3033282"/>
              <a:gd name="connsiteX195" fmla="*/ 3881324 w 3907177"/>
              <a:gd name="connsiteY195" fmla="*/ 2344937 h 3033282"/>
              <a:gd name="connsiteX196" fmla="*/ 3878738 w 3907177"/>
              <a:gd name="connsiteY196" fmla="*/ 2354578 h 3033282"/>
              <a:gd name="connsiteX197" fmla="*/ 3857107 w 3907177"/>
              <a:gd name="connsiteY197" fmla="*/ 2435219 h 3033282"/>
              <a:gd name="connsiteX198" fmla="*/ 3839183 w 3907177"/>
              <a:gd name="connsiteY198" fmla="*/ 2502042 h 3033282"/>
              <a:gd name="connsiteX199" fmla="*/ 3806236 w 3907177"/>
              <a:gd name="connsiteY199" fmla="*/ 2584501 h 3033282"/>
              <a:gd name="connsiteX200" fmla="*/ 3612412 w 3907177"/>
              <a:gd name="connsiteY200" fmla="*/ 2876897 h 3033282"/>
              <a:gd name="connsiteX201" fmla="*/ 3004275 w 3907177"/>
              <a:gd name="connsiteY201" fmla="*/ 2912665 h 3033282"/>
              <a:gd name="connsiteX202" fmla="*/ 2812785 w 3907177"/>
              <a:gd name="connsiteY202" fmla="*/ 2759074 h 3033282"/>
              <a:gd name="connsiteX203" fmla="*/ 2726510 w 3907177"/>
              <a:gd name="connsiteY203" fmla="*/ 2651771 h 3033282"/>
              <a:gd name="connsiteX204" fmla="*/ 2722301 w 3907177"/>
              <a:gd name="connsiteY204" fmla="*/ 2655979 h 3033282"/>
              <a:gd name="connsiteX205" fmla="*/ 2686529 w 3907177"/>
              <a:gd name="connsiteY205" fmla="*/ 2750658 h 3033282"/>
              <a:gd name="connsiteX206" fmla="*/ 2646547 w 3907177"/>
              <a:gd name="connsiteY206" fmla="*/ 2799050 h 3033282"/>
              <a:gd name="connsiteX207" fmla="*/ 2593940 w 3907177"/>
              <a:gd name="connsiteY207" fmla="*/ 2887417 h 3033282"/>
              <a:gd name="connsiteX208" fmla="*/ 2606566 w 3907177"/>
              <a:gd name="connsiteY208" fmla="*/ 2963160 h 3033282"/>
              <a:gd name="connsiteX209" fmla="*/ 2724406 w 3907177"/>
              <a:gd name="connsiteY209" fmla="*/ 3001032 h 3033282"/>
              <a:gd name="connsiteX210" fmla="*/ 2614983 w 3907177"/>
              <a:gd name="connsiteY210" fmla="*/ 2916873 h 3033282"/>
              <a:gd name="connsiteX211" fmla="*/ 2636026 w 3907177"/>
              <a:gd name="connsiteY211" fmla="*/ 2931601 h 3033282"/>
              <a:gd name="connsiteX212" fmla="*/ 2741240 w 3907177"/>
              <a:gd name="connsiteY212" fmla="*/ 2975784 h 3033282"/>
              <a:gd name="connsiteX213" fmla="*/ 2823307 w 3907177"/>
              <a:gd name="connsiteY213" fmla="*/ 2935809 h 3033282"/>
              <a:gd name="connsiteX214" fmla="*/ 2869601 w 3907177"/>
              <a:gd name="connsiteY214" fmla="*/ 2874793 h 3033282"/>
              <a:gd name="connsiteX215" fmla="*/ 2909582 w 3907177"/>
              <a:gd name="connsiteY215" fmla="*/ 2914769 h 3033282"/>
              <a:gd name="connsiteX216" fmla="*/ 2804368 w 3907177"/>
              <a:gd name="connsiteY216" fmla="*/ 3009448 h 3033282"/>
              <a:gd name="connsiteX217" fmla="*/ 2631817 w 3907177"/>
              <a:gd name="connsiteY217" fmla="*/ 3019968 h 3033282"/>
              <a:gd name="connsiteX218" fmla="*/ 2592812 w 3907177"/>
              <a:gd name="connsiteY218" fmla="*/ 2997729 h 3033282"/>
              <a:gd name="connsiteX219" fmla="*/ 2571463 w 3907177"/>
              <a:gd name="connsiteY219" fmla="*/ 2978979 h 3033282"/>
              <a:gd name="connsiteX220" fmla="*/ 2569646 w 3907177"/>
              <a:gd name="connsiteY220" fmla="*/ 2977384 h 3033282"/>
              <a:gd name="connsiteX221" fmla="*/ 2550477 w 3907177"/>
              <a:gd name="connsiteY221" fmla="*/ 2953365 h 3033282"/>
              <a:gd name="connsiteX222" fmla="*/ 2543509 w 3907177"/>
              <a:gd name="connsiteY222" fmla="*/ 2942341 h 3033282"/>
              <a:gd name="connsiteX223" fmla="*/ 2527951 w 3907177"/>
              <a:gd name="connsiteY223" fmla="*/ 2910199 h 3033282"/>
              <a:gd name="connsiteX224" fmla="*/ 2522395 w 3907177"/>
              <a:gd name="connsiteY224" fmla="*/ 2893729 h 3033282"/>
              <a:gd name="connsiteX225" fmla="*/ 2457162 w 3907177"/>
              <a:gd name="connsiteY225" fmla="*/ 2748554 h 3033282"/>
              <a:gd name="connsiteX226" fmla="*/ 2362469 w 3907177"/>
              <a:gd name="connsiteY226" fmla="*/ 2651771 h 3033282"/>
              <a:gd name="connsiteX227" fmla="*/ 2340024 w 3907177"/>
              <a:gd name="connsiteY227" fmla="*/ 2621933 h 3033282"/>
              <a:gd name="connsiteX228" fmla="*/ 2338457 w 3907177"/>
              <a:gd name="connsiteY228" fmla="*/ 2619477 h 3033282"/>
              <a:gd name="connsiteX229" fmla="*/ 2304048 w 3907177"/>
              <a:gd name="connsiteY229" fmla="*/ 2565541 h 3033282"/>
              <a:gd name="connsiteX230" fmla="*/ 2335655 w 3907177"/>
              <a:gd name="connsiteY230" fmla="*/ 2318674 h 3033282"/>
              <a:gd name="connsiteX231" fmla="*/ 2366996 w 3907177"/>
              <a:gd name="connsiteY231" fmla="*/ 2274192 h 3033282"/>
              <a:gd name="connsiteX232" fmla="*/ 2347572 w 3907177"/>
              <a:gd name="connsiteY232" fmla="*/ 2275513 h 3033282"/>
              <a:gd name="connsiteX233" fmla="*/ 2320522 w 3907177"/>
              <a:gd name="connsiteY233" fmla="*/ 2269084 h 3033282"/>
              <a:gd name="connsiteX234" fmla="*/ 2038565 w 3907177"/>
              <a:gd name="connsiteY234" fmla="*/ 2062847 h 3033282"/>
              <a:gd name="connsiteX235" fmla="*/ 2043892 w 3907177"/>
              <a:gd name="connsiteY235" fmla="*/ 1618938 h 3033282"/>
              <a:gd name="connsiteX236" fmla="*/ 2058099 w 3907177"/>
              <a:gd name="connsiteY236" fmla="*/ 1557525 h 3033282"/>
              <a:gd name="connsiteX237" fmla="*/ 2055755 w 3907177"/>
              <a:gd name="connsiteY237" fmla="*/ 1558228 h 3033282"/>
              <a:gd name="connsiteX238" fmla="*/ 2050316 w 3907177"/>
              <a:gd name="connsiteY238" fmla="*/ 1559430 h 3033282"/>
              <a:gd name="connsiteX239" fmla="*/ 1525518 w 3907177"/>
              <a:gd name="connsiteY239" fmla="*/ 1690090 h 3033282"/>
              <a:gd name="connsiteX240" fmla="*/ 946985 w 3907177"/>
              <a:gd name="connsiteY240" fmla="*/ 1875211 h 3033282"/>
              <a:gd name="connsiteX241" fmla="*/ 559893 w 3907177"/>
              <a:gd name="connsiteY241" fmla="*/ 1858382 h 3033282"/>
              <a:gd name="connsiteX242" fmla="*/ 412630 w 3907177"/>
              <a:gd name="connsiteY242" fmla="*/ 1498659 h 3033282"/>
              <a:gd name="connsiteX243" fmla="*/ 46576 w 3907177"/>
              <a:gd name="connsiteY243" fmla="*/ 1063204 h 3033282"/>
              <a:gd name="connsiteX244" fmla="*/ 36057 w 3907177"/>
              <a:gd name="connsiteY244" fmla="*/ 665615 h 3033282"/>
              <a:gd name="connsiteX245" fmla="*/ 191735 w 3907177"/>
              <a:gd name="connsiteY245" fmla="*/ 459457 h 3033282"/>
              <a:gd name="connsiteX246" fmla="*/ 374762 w 3907177"/>
              <a:gd name="connsiteY246" fmla="*/ 465768 h 3033282"/>
              <a:gd name="connsiteX247" fmla="*/ 677704 w 3907177"/>
              <a:gd name="connsiteY247" fmla="*/ 528878 h 3033282"/>
              <a:gd name="connsiteX248" fmla="*/ 1090040 w 3907177"/>
              <a:gd name="connsiteY248" fmla="*/ 713999 h 3033282"/>
              <a:gd name="connsiteX249" fmla="*/ 736609 w 3907177"/>
              <a:gd name="connsiteY249" fmla="*/ 514152 h 3033282"/>
              <a:gd name="connsiteX250" fmla="*/ 503092 w 3907177"/>
              <a:gd name="connsiteY250" fmla="*/ 423695 h 3033282"/>
              <a:gd name="connsiteX251" fmla="*/ 700845 w 3907177"/>
              <a:gd name="connsiteY251" fmla="*/ 246989 h 3033282"/>
              <a:gd name="connsiteX252" fmla="*/ 867042 w 3907177"/>
              <a:gd name="connsiteY252" fmla="*/ 47143 h 3033282"/>
              <a:gd name="connsiteX253" fmla="*/ 990408 w 3907177"/>
              <a:gd name="connsiteY253" fmla="*/ 698 h 30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</a:cxnLst>
            <a:rect l="l" t="t" r="r" b="b"/>
            <a:pathLst>
              <a:path w="3907177" h="3033282">
                <a:moveTo>
                  <a:pt x="3283994" y="2199606"/>
                </a:moveTo>
                <a:cubicBezTo>
                  <a:pt x="3260886" y="2199606"/>
                  <a:pt x="3239879" y="2208029"/>
                  <a:pt x="3216771" y="2237508"/>
                </a:cubicBezTo>
                <a:cubicBezTo>
                  <a:pt x="3206268" y="2252247"/>
                  <a:pt x="3191038" y="2271198"/>
                  <a:pt x="3176070" y="2287254"/>
                </a:cubicBezTo>
                <a:lnTo>
                  <a:pt x="3157902" y="2304911"/>
                </a:lnTo>
                <a:lnTo>
                  <a:pt x="3148728" y="2311436"/>
                </a:lnTo>
                <a:cubicBezTo>
                  <a:pt x="3141540" y="2316470"/>
                  <a:pt x="3136944" y="2319628"/>
                  <a:pt x="3136944" y="2319628"/>
                </a:cubicBezTo>
                <a:cubicBezTo>
                  <a:pt x="3141671" y="2318049"/>
                  <a:pt x="3147710" y="2313969"/>
                  <a:pt x="3154439" y="2308277"/>
                </a:cubicBezTo>
                <a:lnTo>
                  <a:pt x="3157902" y="2304911"/>
                </a:lnTo>
                <a:lnTo>
                  <a:pt x="3176070" y="2291992"/>
                </a:lnTo>
                <a:cubicBezTo>
                  <a:pt x="3196815" y="2276989"/>
                  <a:pt x="3219922" y="2259617"/>
                  <a:pt x="3229375" y="2250142"/>
                </a:cubicBezTo>
                <a:cubicBezTo>
                  <a:pt x="3248282" y="2231191"/>
                  <a:pt x="3283994" y="2231191"/>
                  <a:pt x="3317605" y="2231191"/>
                </a:cubicBezTo>
                <a:cubicBezTo>
                  <a:pt x="3341238" y="2231191"/>
                  <a:pt x="3367234" y="2240666"/>
                  <a:pt x="3378755" y="2245404"/>
                </a:cubicBezTo>
                <a:lnTo>
                  <a:pt x="3382808" y="2247161"/>
                </a:lnTo>
                <a:lnTo>
                  <a:pt x="3351550" y="2248260"/>
                </a:lnTo>
                <a:cubicBezTo>
                  <a:pt x="3337425" y="2251320"/>
                  <a:pt x="3324650" y="2257505"/>
                  <a:pt x="3315694" y="2268558"/>
                </a:cubicBezTo>
                <a:cubicBezTo>
                  <a:pt x="3281978" y="2310668"/>
                  <a:pt x="3267228" y="2335934"/>
                  <a:pt x="3248262" y="2369622"/>
                </a:cubicBezTo>
                <a:cubicBezTo>
                  <a:pt x="3229297" y="2403310"/>
                  <a:pt x="3195581" y="2443314"/>
                  <a:pt x="3195581" y="2443314"/>
                </a:cubicBezTo>
                <a:cubicBezTo>
                  <a:pt x="3195581" y="2443314"/>
                  <a:pt x="3273549" y="2363305"/>
                  <a:pt x="3288300" y="2346462"/>
                </a:cubicBezTo>
                <a:cubicBezTo>
                  <a:pt x="3303051" y="2327512"/>
                  <a:pt x="3309372" y="2312774"/>
                  <a:pt x="3334660" y="2295930"/>
                </a:cubicBezTo>
                <a:cubicBezTo>
                  <a:pt x="3357839" y="2279086"/>
                  <a:pt x="3381019" y="2279086"/>
                  <a:pt x="3404199" y="2281191"/>
                </a:cubicBezTo>
                <a:cubicBezTo>
                  <a:pt x="3427378" y="2283297"/>
                  <a:pt x="3442129" y="2291719"/>
                  <a:pt x="3442129" y="2291719"/>
                </a:cubicBezTo>
                <a:lnTo>
                  <a:pt x="3448451" y="2258031"/>
                </a:lnTo>
                <a:cubicBezTo>
                  <a:pt x="3448451" y="2258031"/>
                  <a:pt x="3442393" y="2255926"/>
                  <a:pt x="3432746" y="2253458"/>
                </a:cubicBezTo>
                <a:lnTo>
                  <a:pt x="3399309" y="2247403"/>
                </a:lnTo>
                <a:lnTo>
                  <a:pt x="3406885" y="2246720"/>
                </a:lnTo>
                <a:cubicBezTo>
                  <a:pt x="3417388" y="2244878"/>
                  <a:pt x="3426842" y="2240666"/>
                  <a:pt x="3422640" y="2231191"/>
                </a:cubicBezTo>
                <a:cubicBezTo>
                  <a:pt x="3412137" y="2214346"/>
                  <a:pt x="3391130" y="2216451"/>
                  <a:pt x="3370122" y="2208029"/>
                </a:cubicBezTo>
                <a:cubicBezTo>
                  <a:pt x="3349115" y="2201712"/>
                  <a:pt x="3309202" y="2199606"/>
                  <a:pt x="3283994" y="2199606"/>
                </a:cubicBezTo>
                <a:close/>
                <a:moveTo>
                  <a:pt x="3868985" y="2136388"/>
                </a:moveTo>
                <a:cubicBezTo>
                  <a:pt x="3868985" y="2136388"/>
                  <a:pt x="3778558" y="2193138"/>
                  <a:pt x="3734396" y="2199444"/>
                </a:cubicBezTo>
                <a:cubicBezTo>
                  <a:pt x="3690235" y="2205750"/>
                  <a:pt x="3646073" y="2235176"/>
                  <a:pt x="3559852" y="2182629"/>
                </a:cubicBezTo>
                <a:cubicBezTo>
                  <a:pt x="3555646" y="2180527"/>
                  <a:pt x="3604014" y="2239379"/>
                  <a:pt x="3641867" y="2241481"/>
                </a:cubicBezTo>
                <a:cubicBezTo>
                  <a:pt x="3681823" y="2243583"/>
                  <a:pt x="3702852" y="2239379"/>
                  <a:pt x="3702852" y="2239379"/>
                </a:cubicBezTo>
                <a:cubicBezTo>
                  <a:pt x="3784867" y="2228870"/>
                  <a:pt x="3820617" y="2188935"/>
                  <a:pt x="3831132" y="2178425"/>
                </a:cubicBezTo>
                <a:cubicBezTo>
                  <a:pt x="3843750" y="2170018"/>
                  <a:pt x="3868985" y="2136388"/>
                  <a:pt x="3868985" y="2136388"/>
                </a:cubicBezTo>
                <a:close/>
                <a:moveTo>
                  <a:pt x="3385344" y="2089937"/>
                </a:moveTo>
                <a:cubicBezTo>
                  <a:pt x="3391674" y="2089411"/>
                  <a:pt x="3398532" y="2089937"/>
                  <a:pt x="3403807" y="2092045"/>
                </a:cubicBezTo>
                <a:cubicBezTo>
                  <a:pt x="3412247" y="2096259"/>
                  <a:pt x="3418577" y="2104688"/>
                  <a:pt x="3420687" y="2119439"/>
                </a:cubicBezTo>
                <a:cubicBezTo>
                  <a:pt x="3422797" y="2132083"/>
                  <a:pt x="3410137" y="2151048"/>
                  <a:pt x="3410137" y="2151048"/>
                </a:cubicBezTo>
                <a:cubicBezTo>
                  <a:pt x="3410137" y="2151048"/>
                  <a:pt x="3389037" y="2144726"/>
                  <a:pt x="3380596" y="2144726"/>
                </a:cubicBezTo>
                <a:cubicBezTo>
                  <a:pt x="3374266" y="2142619"/>
                  <a:pt x="3353166" y="2146834"/>
                  <a:pt x="3353166" y="2146834"/>
                </a:cubicBezTo>
                <a:lnTo>
                  <a:pt x="3353166" y="2113117"/>
                </a:lnTo>
                <a:cubicBezTo>
                  <a:pt x="3353166" y="2113117"/>
                  <a:pt x="3365826" y="2096259"/>
                  <a:pt x="3370046" y="2094152"/>
                </a:cubicBezTo>
                <a:cubicBezTo>
                  <a:pt x="3373211" y="2092045"/>
                  <a:pt x="3379014" y="2090464"/>
                  <a:pt x="3385344" y="2089937"/>
                </a:cubicBezTo>
                <a:close/>
                <a:moveTo>
                  <a:pt x="2921466" y="1940074"/>
                </a:moveTo>
                <a:cubicBezTo>
                  <a:pt x="2903875" y="1940863"/>
                  <a:pt x="2886546" y="1942966"/>
                  <a:pt x="2876044" y="1945069"/>
                </a:cubicBezTo>
                <a:cubicBezTo>
                  <a:pt x="2857140" y="1951377"/>
                  <a:pt x="2819332" y="1968200"/>
                  <a:pt x="2796228" y="1980818"/>
                </a:cubicBezTo>
                <a:cubicBezTo>
                  <a:pt x="2773123" y="1995538"/>
                  <a:pt x="2716411" y="2018670"/>
                  <a:pt x="2716411" y="2018670"/>
                </a:cubicBezTo>
                <a:cubicBezTo>
                  <a:pt x="2716411" y="2018670"/>
                  <a:pt x="2756319" y="2016567"/>
                  <a:pt x="2773123" y="2014464"/>
                </a:cubicBezTo>
                <a:cubicBezTo>
                  <a:pt x="2789926" y="2014464"/>
                  <a:pt x="2813031" y="2008155"/>
                  <a:pt x="2813031" y="2008155"/>
                </a:cubicBezTo>
                <a:cubicBezTo>
                  <a:pt x="2813031" y="2008155"/>
                  <a:pt x="2802529" y="2046007"/>
                  <a:pt x="2810931" y="2075448"/>
                </a:cubicBezTo>
                <a:cubicBezTo>
                  <a:pt x="2817232" y="2102785"/>
                  <a:pt x="2825634" y="2117505"/>
                  <a:pt x="2825634" y="2117505"/>
                </a:cubicBezTo>
                <a:cubicBezTo>
                  <a:pt x="2825634" y="2117505"/>
                  <a:pt x="2825634" y="2119608"/>
                  <a:pt x="2817232" y="2123814"/>
                </a:cubicBezTo>
                <a:cubicBezTo>
                  <a:pt x="2810931" y="2125917"/>
                  <a:pt x="2773123" y="2157460"/>
                  <a:pt x="2773123" y="2157460"/>
                </a:cubicBezTo>
                <a:cubicBezTo>
                  <a:pt x="2773123" y="2157460"/>
                  <a:pt x="2831935" y="2132226"/>
                  <a:pt x="2848738" y="2125917"/>
                </a:cubicBezTo>
                <a:cubicBezTo>
                  <a:pt x="2865542" y="2121711"/>
                  <a:pt x="2901249" y="2113300"/>
                  <a:pt x="2941157" y="2104888"/>
                </a:cubicBezTo>
                <a:cubicBezTo>
                  <a:pt x="2981066" y="2096476"/>
                  <a:pt x="3111292" y="2106991"/>
                  <a:pt x="3111292" y="2106991"/>
                </a:cubicBezTo>
                <a:cubicBezTo>
                  <a:pt x="3111292" y="2106991"/>
                  <a:pt x="3073484" y="2092271"/>
                  <a:pt x="3056681" y="2085962"/>
                </a:cubicBezTo>
                <a:cubicBezTo>
                  <a:pt x="3039878" y="2081756"/>
                  <a:pt x="3016773" y="2081756"/>
                  <a:pt x="3016773" y="2081756"/>
                </a:cubicBezTo>
                <a:cubicBezTo>
                  <a:pt x="3016773" y="2081756"/>
                  <a:pt x="3029375" y="2052316"/>
                  <a:pt x="3023074" y="2027081"/>
                </a:cubicBezTo>
                <a:cubicBezTo>
                  <a:pt x="3016773" y="1999744"/>
                  <a:pt x="2995769" y="1970303"/>
                  <a:pt x="2995769" y="1970303"/>
                </a:cubicBezTo>
                <a:cubicBezTo>
                  <a:pt x="2995769" y="1970303"/>
                  <a:pt x="3002070" y="1966098"/>
                  <a:pt x="3018873" y="1966098"/>
                </a:cubicBezTo>
                <a:cubicBezTo>
                  <a:pt x="3035677" y="1963995"/>
                  <a:pt x="3065083" y="1957686"/>
                  <a:pt x="3065083" y="1957686"/>
                </a:cubicBezTo>
                <a:cubicBezTo>
                  <a:pt x="3065083" y="1957686"/>
                  <a:pt x="2991568" y="1949274"/>
                  <a:pt x="2968463" y="1942966"/>
                </a:cubicBezTo>
                <a:cubicBezTo>
                  <a:pt x="2956910" y="1939811"/>
                  <a:pt x="2939057" y="1939286"/>
                  <a:pt x="2921466" y="1940074"/>
                </a:cubicBezTo>
                <a:close/>
                <a:moveTo>
                  <a:pt x="2882143" y="1689578"/>
                </a:moveTo>
                <a:cubicBezTo>
                  <a:pt x="2843731" y="1689315"/>
                  <a:pt x="2800057" y="1691418"/>
                  <a:pt x="2779009" y="1700880"/>
                </a:cubicBezTo>
                <a:cubicBezTo>
                  <a:pt x="2736913" y="1717702"/>
                  <a:pt x="2720075" y="1810222"/>
                  <a:pt x="2720075" y="1810222"/>
                </a:cubicBezTo>
                <a:cubicBezTo>
                  <a:pt x="2720075" y="1810222"/>
                  <a:pt x="2760066" y="1759756"/>
                  <a:pt x="2806371" y="1730318"/>
                </a:cubicBezTo>
                <a:cubicBezTo>
                  <a:pt x="2852676" y="1698777"/>
                  <a:pt x="2953705" y="1692469"/>
                  <a:pt x="2953705" y="1692469"/>
                </a:cubicBezTo>
                <a:cubicBezTo>
                  <a:pt x="2953705" y="1692469"/>
                  <a:pt x="2920555" y="1689840"/>
                  <a:pt x="2882143" y="1689578"/>
                </a:cubicBezTo>
                <a:close/>
                <a:moveTo>
                  <a:pt x="2751741" y="1152523"/>
                </a:moveTo>
                <a:lnTo>
                  <a:pt x="2752273" y="1154187"/>
                </a:lnTo>
                <a:lnTo>
                  <a:pt x="2764036" y="1192874"/>
                </a:lnTo>
                <a:lnTo>
                  <a:pt x="2787833" y="1274009"/>
                </a:lnTo>
                <a:lnTo>
                  <a:pt x="2819472" y="1283014"/>
                </a:lnTo>
                <a:lnTo>
                  <a:pt x="2820261" y="1283258"/>
                </a:lnTo>
                <a:lnTo>
                  <a:pt x="2825890" y="1283302"/>
                </a:lnTo>
                <a:lnTo>
                  <a:pt x="2903747" y="1291542"/>
                </a:lnTo>
                <a:lnTo>
                  <a:pt x="2899550" y="1288295"/>
                </a:lnTo>
                <a:cubicBezTo>
                  <a:pt x="2806596" y="1216396"/>
                  <a:pt x="2806596" y="1216396"/>
                  <a:pt x="2806596" y="1216396"/>
                </a:cubicBezTo>
                <a:cubicBezTo>
                  <a:pt x="2806596" y="1216396"/>
                  <a:pt x="2794376" y="1202454"/>
                  <a:pt x="2775061" y="1179930"/>
                </a:cubicBezTo>
                <a:close/>
                <a:moveTo>
                  <a:pt x="1695768" y="862876"/>
                </a:moveTo>
                <a:cubicBezTo>
                  <a:pt x="2078780" y="919680"/>
                  <a:pt x="2078780" y="919680"/>
                  <a:pt x="2078780" y="919680"/>
                </a:cubicBezTo>
                <a:cubicBezTo>
                  <a:pt x="2078780" y="919680"/>
                  <a:pt x="2137705" y="923888"/>
                  <a:pt x="2177689" y="938615"/>
                </a:cubicBezTo>
                <a:cubicBezTo>
                  <a:pt x="2217674" y="951238"/>
                  <a:pt x="2274495" y="997523"/>
                  <a:pt x="2274495" y="997523"/>
                </a:cubicBezTo>
                <a:cubicBezTo>
                  <a:pt x="2274495" y="997523"/>
                  <a:pt x="2226092" y="984900"/>
                  <a:pt x="2192421" y="984900"/>
                </a:cubicBezTo>
                <a:cubicBezTo>
                  <a:pt x="2160854" y="987004"/>
                  <a:pt x="2101929" y="1026977"/>
                  <a:pt x="2082989" y="1031185"/>
                </a:cubicBezTo>
                <a:cubicBezTo>
                  <a:pt x="2061944" y="1035392"/>
                  <a:pt x="2013542" y="1064846"/>
                  <a:pt x="2013542" y="1064846"/>
                </a:cubicBezTo>
                <a:cubicBezTo>
                  <a:pt x="2013542" y="1064846"/>
                  <a:pt x="2118765" y="1039600"/>
                  <a:pt x="2177689" y="1060639"/>
                </a:cubicBezTo>
                <a:cubicBezTo>
                  <a:pt x="2234510" y="1081677"/>
                  <a:pt x="2276599" y="1062742"/>
                  <a:pt x="2320793" y="1102716"/>
                </a:cubicBezTo>
                <a:cubicBezTo>
                  <a:pt x="2362882" y="1142689"/>
                  <a:pt x="2402867" y="1193182"/>
                  <a:pt x="2402867" y="1193182"/>
                </a:cubicBezTo>
                <a:lnTo>
                  <a:pt x="2477977" y="1304520"/>
                </a:lnTo>
                <a:lnTo>
                  <a:pt x="2495231" y="1302276"/>
                </a:lnTo>
                <a:lnTo>
                  <a:pt x="2479203" y="1263722"/>
                </a:lnTo>
                <a:cubicBezTo>
                  <a:pt x="2435552" y="1159125"/>
                  <a:pt x="2373405" y="1012512"/>
                  <a:pt x="2352360" y="974380"/>
                </a:cubicBezTo>
                <a:cubicBezTo>
                  <a:pt x="2320793" y="913369"/>
                  <a:pt x="2238719" y="886019"/>
                  <a:pt x="2194525" y="875499"/>
                </a:cubicBezTo>
                <a:cubicBezTo>
                  <a:pt x="2150331" y="862876"/>
                  <a:pt x="1695768" y="862876"/>
                  <a:pt x="1695768" y="862876"/>
                </a:cubicBezTo>
                <a:close/>
                <a:moveTo>
                  <a:pt x="2884074" y="435929"/>
                </a:moveTo>
                <a:cubicBezTo>
                  <a:pt x="2884074" y="435929"/>
                  <a:pt x="2919884" y="555927"/>
                  <a:pt x="2987291" y="631716"/>
                </a:cubicBezTo>
                <a:cubicBezTo>
                  <a:pt x="3054698" y="705399"/>
                  <a:pt x="3130531" y="1008552"/>
                  <a:pt x="3130531" y="1008552"/>
                </a:cubicBezTo>
                <a:cubicBezTo>
                  <a:pt x="3130531" y="1008552"/>
                  <a:pt x="3115786" y="812766"/>
                  <a:pt x="3063124" y="682241"/>
                </a:cubicBezTo>
                <a:cubicBezTo>
                  <a:pt x="3063124" y="682241"/>
                  <a:pt x="2993611" y="549612"/>
                  <a:pt x="2970440" y="520138"/>
                </a:cubicBezTo>
                <a:cubicBezTo>
                  <a:pt x="2945162" y="490665"/>
                  <a:pt x="2884074" y="435929"/>
                  <a:pt x="2884074" y="435929"/>
                </a:cubicBezTo>
                <a:close/>
                <a:moveTo>
                  <a:pt x="990408" y="698"/>
                </a:moveTo>
                <a:cubicBezTo>
                  <a:pt x="1005101" y="-321"/>
                  <a:pt x="1021142" y="-189"/>
                  <a:pt x="1039550" y="863"/>
                </a:cubicBezTo>
                <a:cubicBezTo>
                  <a:pt x="1111078" y="5070"/>
                  <a:pt x="1258341" y="38728"/>
                  <a:pt x="1348803" y="72387"/>
                </a:cubicBezTo>
                <a:cubicBezTo>
                  <a:pt x="1439264" y="103941"/>
                  <a:pt x="1653848" y="181776"/>
                  <a:pt x="1737998" y="232264"/>
                </a:cubicBezTo>
                <a:cubicBezTo>
                  <a:pt x="1830564" y="284855"/>
                  <a:pt x="1914714" y="318513"/>
                  <a:pt x="2005176" y="371104"/>
                </a:cubicBezTo>
                <a:cubicBezTo>
                  <a:pt x="2051459" y="397400"/>
                  <a:pt x="2127194" y="436317"/>
                  <a:pt x="2203455" y="477601"/>
                </a:cubicBezTo>
                <a:lnTo>
                  <a:pt x="2296994" y="530121"/>
                </a:lnTo>
                <a:lnTo>
                  <a:pt x="2323986" y="546882"/>
                </a:lnTo>
                <a:lnTo>
                  <a:pt x="2357160" y="567482"/>
                </a:lnTo>
                <a:lnTo>
                  <a:pt x="2404890" y="598298"/>
                </a:lnTo>
                <a:lnTo>
                  <a:pt x="2415440" y="605928"/>
                </a:lnTo>
                <a:lnTo>
                  <a:pt x="2362991" y="493093"/>
                </a:lnTo>
                <a:cubicBezTo>
                  <a:pt x="2362991" y="493093"/>
                  <a:pt x="2362991" y="493093"/>
                  <a:pt x="2329266" y="483333"/>
                </a:cubicBezTo>
                <a:lnTo>
                  <a:pt x="2307060" y="476906"/>
                </a:lnTo>
                <a:lnTo>
                  <a:pt x="2313198" y="470584"/>
                </a:lnTo>
                <a:cubicBezTo>
                  <a:pt x="2335494" y="447752"/>
                  <a:pt x="2406858" y="375701"/>
                  <a:pt x="2460566" y="333037"/>
                </a:cubicBezTo>
                <a:lnTo>
                  <a:pt x="2482676" y="317005"/>
                </a:lnTo>
                <a:lnTo>
                  <a:pt x="2522361" y="296868"/>
                </a:lnTo>
                <a:lnTo>
                  <a:pt x="2554579" y="283748"/>
                </a:lnTo>
                <a:cubicBezTo>
                  <a:pt x="2588217" y="269017"/>
                  <a:pt x="2633417" y="251656"/>
                  <a:pt x="2694384" y="254812"/>
                </a:cubicBezTo>
                <a:cubicBezTo>
                  <a:pt x="2724868" y="256391"/>
                  <a:pt x="2759293" y="263098"/>
                  <a:pt x="2798186" y="277829"/>
                </a:cubicBezTo>
                <a:cubicBezTo>
                  <a:pt x="2951656" y="336753"/>
                  <a:pt x="2857052" y="260994"/>
                  <a:pt x="2857052" y="260994"/>
                </a:cubicBezTo>
                <a:cubicBezTo>
                  <a:pt x="2857052" y="260994"/>
                  <a:pt x="2858530" y="261224"/>
                  <a:pt x="2861191" y="261705"/>
                </a:cubicBezTo>
                <a:lnTo>
                  <a:pt x="2866568" y="262766"/>
                </a:lnTo>
                <a:lnTo>
                  <a:pt x="2867847" y="263215"/>
                </a:lnTo>
                <a:cubicBezTo>
                  <a:pt x="2872013" y="264887"/>
                  <a:pt x="2874182" y="265939"/>
                  <a:pt x="2874182" y="265939"/>
                </a:cubicBezTo>
                <a:cubicBezTo>
                  <a:pt x="2874182" y="265939"/>
                  <a:pt x="2875760" y="265775"/>
                  <a:pt x="2878772" y="265783"/>
                </a:cubicBezTo>
                <a:lnTo>
                  <a:pt x="2879970" y="265863"/>
                </a:lnTo>
                <a:lnTo>
                  <a:pt x="2909084" y="273357"/>
                </a:lnTo>
                <a:cubicBezTo>
                  <a:pt x="2937466" y="282038"/>
                  <a:pt x="2970577" y="295717"/>
                  <a:pt x="2989498" y="315709"/>
                </a:cubicBezTo>
                <a:cubicBezTo>
                  <a:pt x="3027340" y="357797"/>
                  <a:pt x="3391043" y="702920"/>
                  <a:pt x="3365815" y="925987"/>
                </a:cubicBezTo>
                <a:cubicBezTo>
                  <a:pt x="3351098" y="1060670"/>
                  <a:pt x="3227061" y="1315303"/>
                  <a:pt x="3233368" y="1376331"/>
                </a:cubicBezTo>
                <a:cubicBezTo>
                  <a:pt x="3234682" y="1385538"/>
                  <a:pt x="3236920" y="1397159"/>
                  <a:pt x="3239761" y="1410216"/>
                </a:cubicBezTo>
                <a:lnTo>
                  <a:pt x="3243622" y="1426604"/>
                </a:lnTo>
                <a:lnTo>
                  <a:pt x="3302854" y="1472111"/>
                </a:lnTo>
                <a:cubicBezTo>
                  <a:pt x="3370331" y="1532754"/>
                  <a:pt x="3422311" y="1609600"/>
                  <a:pt x="3442037" y="1705090"/>
                </a:cubicBezTo>
                <a:lnTo>
                  <a:pt x="3433973" y="1732860"/>
                </a:lnTo>
                <a:lnTo>
                  <a:pt x="3404867" y="1673697"/>
                </a:lnTo>
                <a:cubicBezTo>
                  <a:pt x="3399074" y="1661664"/>
                  <a:pt x="3393479" y="1649944"/>
                  <a:pt x="3388345" y="1639131"/>
                </a:cubicBezTo>
                <a:lnTo>
                  <a:pt x="3377441" y="1616053"/>
                </a:lnTo>
                <a:lnTo>
                  <a:pt x="3359581" y="1565598"/>
                </a:lnTo>
                <a:cubicBezTo>
                  <a:pt x="3359581" y="1565598"/>
                  <a:pt x="3359581" y="1565598"/>
                  <a:pt x="3361687" y="1582431"/>
                </a:cubicBezTo>
                <a:cubicBezTo>
                  <a:pt x="3361687" y="1582431"/>
                  <a:pt x="3366690" y="1593215"/>
                  <a:pt x="3374588" y="1610015"/>
                </a:cubicBezTo>
                <a:lnTo>
                  <a:pt x="3377441" y="1616053"/>
                </a:lnTo>
                <a:lnTo>
                  <a:pt x="3442901" y="1800978"/>
                </a:lnTo>
                <a:lnTo>
                  <a:pt x="3440408" y="1796829"/>
                </a:lnTo>
                <a:cubicBezTo>
                  <a:pt x="3438644" y="1793891"/>
                  <a:pt x="3436291" y="1789974"/>
                  <a:pt x="3433154" y="1784752"/>
                </a:cubicBezTo>
                <a:cubicBezTo>
                  <a:pt x="3433154" y="1784752"/>
                  <a:pt x="3414332" y="1768041"/>
                  <a:pt x="3397602" y="1761774"/>
                </a:cubicBezTo>
                <a:cubicBezTo>
                  <a:pt x="3380871" y="1753418"/>
                  <a:pt x="3349501" y="1755507"/>
                  <a:pt x="3349501" y="1755507"/>
                </a:cubicBezTo>
                <a:cubicBezTo>
                  <a:pt x="3349501" y="1755507"/>
                  <a:pt x="3380871" y="1768041"/>
                  <a:pt x="3395510" y="1772218"/>
                </a:cubicBezTo>
                <a:cubicBezTo>
                  <a:pt x="3406489" y="1773785"/>
                  <a:pt x="3429233" y="1791802"/>
                  <a:pt x="3439918" y="1800713"/>
                </a:cubicBezTo>
                <a:lnTo>
                  <a:pt x="3444055" y="1804238"/>
                </a:lnTo>
                <a:lnTo>
                  <a:pt x="3555468" y="2118980"/>
                </a:lnTo>
                <a:cubicBezTo>
                  <a:pt x="3555468" y="2118980"/>
                  <a:pt x="3553888" y="2108460"/>
                  <a:pt x="3553362" y="2091890"/>
                </a:cubicBezTo>
                <a:lnTo>
                  <a:pt x="3553487" y="2080908"/>
                </a:lnTo>
                <a:lnTo>
                  <a:pt x="3554536" y="2083695"/>
                </a:lnTo>
                <a:cubicBezTo>
                  <a:pt x="3566426" y="2115277"/>
                  <a:pt x="3569399" y="2123172"/>
                  <a:pt x="3570142" y="2125146"/>
                </a:cubicBezTo>
                <a:lnTo>
                  <a:pt x="3570375" y="2125765"/>
                </a:lnTo>
                <a:lnTo>
                  <a:pt x="3570326" y="2125774"/>
                </a:lnTo>
                <a:cubicBezTo>
                  <a:pt x="3545075" y="2130508"/>
                  <a:pt x="3536395" y="2124591"/>
                  <a:pt x="3524755" y="2128437"/>
                </a:cubicBezTo>
                <a:lnTo>
                  <a:pt x="3520991" y="2130652"/>
                </a:lnTo>
                <a:lnTo>
                  <a:pt x="3519898" y="2125754"/>
                </a:lnTo>
                <a:cubicBezTo>
                  <a:pt x="3517794" y="2116808"/>
                  <a:pt x="3515165" y="2106809"/>
                  <a:pt x="3513061" y="2102599"/>
                </a:cubicBezTo>
                <a:cubicBezTo>
                  <a:pt x="3510958" y="2096283"/>
                  <a:pt x="3498337" y="2064707"/>
                  <a:pt x="3485716" y="2058392"/>
                </a:cubicBezTo>
                <a:cubicBezTo>
                  <a:pt x="3475198" y="2052077"/>
                  <a:pt x="3435232" y="2037341"/>
                  <a:pt x="3422611" y="2039446"/>
                </a:cubicBezTo>
                <a:cubicBezTo>
                  <a:pt x="3409989" y="2039446"/>
                  <a:pt x="3397368" y="2045762"/>
                  <a:pt x="3384747" y="2043657"/>
                </a:cubicBezTo>
                <a:cubicBezTo>
                  <a:pt x="3372126" y="2041551"/>
                  <a:pt x="3334263" y="2031026"/>
                  <a:pt x="3334263" y="2031026"/>
                </a:cubicBezTo>
                <a:cubicBezTo>
                  <a:pt x="3378437" y="2058392"/>
                  <a:pt x="3378437" y="2058392"/>
                  <a:pt x="3378437" y="2058392"/>
                </a:cubicBezTo>
                <a:cubicBezTo>
                  <a:pt x="3378437" y="2058392"/>
                  <a:pt x="3359505" y="2079443"/>
                  <a:pt x="3357402" y="2092073"/>
                </a:cubicBezTo>
                <a:cubicBezTo>
                  <a:pt x="3348988" y="2111019"/>
                  <a:pt x="3351091" y="2140490"/>
                  <a:pt x="3351091" y="2140490"/>
                </a:cubicBezTo>
                <a:cubicBezTo>
                  <a:pt x="3317435" y="2140490"/>
                  <a:pt x="3317435" y="2140490"/>
                  <a:pt x="3317435" y="2140490"/>
                </a:cubicBezTo>
                <a:cubicBezTo>
                  <a:pt x="3317435" y="2140490"/>
                  <a:pt x="3348988" y="2148910"/>
                  <a:pt x="3359505" y="2155225"/>
                </a:cubicBezTo>
                <a:cubicBezTo>
                  <a:pt x="3370023" y="2161541"/>
                  <a:pt x="3395265" y="2172066"/>
                  <a:pt x="3416300" y="2180486"/>
                </a:cubicBezTo>
                <a:cubicBezTo>
                  <a:pt x="3432076" y="2186801"/>
                  <a:pt x="3457318" y="2199037"/>
                  <a:pt x="3468953" y="2204760"/>
                </a:cubicBezTo>
                <a:lnTo>
                  <a:pt x="3471183" y="2205864"/>
                </a:lnTo>
                <a:lnTo>
                  <a:pt x="3465112" y="2222558"/>
                </a:lnTo>
                <a:cubicBezTo>
                  <a:pt x="3458799" y="2247805"/>
                  <a:pt x="3418818" y="2359317"/>
                  <a:pt x="3404088" y="2397188"/>
                </a:cubicBezTo>
                <a:cubicBezTo>
                  <a:pt x="3389358" y="2435060"/>
                  <a:pt x="3303083" y="2544467"/>
                  <a:pt x="3303083" y="2544467"/>
                </a:cubicBezTo>
                <a:cubicBezTo>
                  <a:pt x="3303083" y="2544467"/>
                  <a:pt x="3383045" y="2468724"/>
                  <a:pt x="3395671" y="2456100"/>
                </a:cubicBezTo>
                <a:cubicBezTo>
                  <a:pt x="3410401" y="2443476"/>
                  <a:pt x="3429339" y="2411916"/>
                  <a:pt x="3450382" y="2386668"/>
                </a:cubicBezTo>
                <a:cubicBezTo>
                  <a:pt x="3469321" y="2363525"/>
                  <a:pt x="3515615" y="2209934"/>
                  <a:pt x="3526136" y="2184686"/>
                </a:cubicBezTo>
                <a:cubicBezTo>
                  <a:pt x="3538762" y="2157334"/>
                  <a:pt x="3574535" y="2159438"/>
                  <a:pt x="3618725" y="2163646"/>
                </a:cubicBezTo>
                <a:cubicBezTo>
                  <a:pt x="3665019" y="2167854"/>
                  <a:pt x="3707104" y="2155230"/>
                  <a:pt x="3751294" y="2136294"/>
                </a:cubicBezTo>
                <a:cubicBezTo>
                  <a:pt x="3772337" y="2126826"/>
                  <a:pt x="3786015" y="2113676"/>
                  <a:pt x="3799430" y="2104735"/>
                </a:cubicBezTo>
                <a:lnTo>
                  <a:pt x="3810437" y="2099831"/>
                </a:lnTo>
                <a:lnTo>
                  <a:pt x="3824461" y="2097367"/>
                </a:lnTo>
                <a:lnTo>
                  <a:pt x="3829342" y="2096510"/>
                </a:lnTo>
                <a:lnTo>
                  <a:pt x="3845987" y="2098423"/>
                </a:lnTo>
                <a:cubicBezTo>
                  <a:pt x="3885968" y="2111046"/>
                  <a:pt x="3894385" y="2134190"/>
                  <a:pt x="3904907" y="2180478"/>
                </a:cubicBezTo>
                <a:cubicBezTo>
                  <a:pt x="3915428" y="2226766"/>
                  <a:pt x="3885968" y="2315133"/>
                  <a:pt x="3885968" y="2315133"/>
                </a:cubicBezTo>
                <a:cubicBezTo>
                  <a:pt x="3885968" y="2315133"/>
                  <a:pt x="3885508" y="2319834"/>
                  <a:pt x="3884225" y="2328571"/>
                </a:cubicBezTo>
                <a:lnTo>
                  <a:pt x="3881324" y="2344937"/>
                </a:lnTo>
                <a:lnTo>
                  <a:pt x="3878738" y="2354578"/>
                </a:lnTo>
                <a:cubicBezTo>
                  <a:pt x="3870987" y="2383473"/>
                  <a:pt x="3863790" y="2410304"/>
                  <a:pt x="3857107" y="2435219"/>
                </a:cubicBezTo>
                <a:lnTo>
                  <a:pt x="3839183" y="2502042"/>
                </a:lnTo>
                <a:lnTo>
                  <a:pt x="3806236" y="2584501"/>
                </a:lnTo>
                <a:cubicBezTo>
                  <a:pt x="3765301" y="2675605"/>
                  <a:pt x="3703948" y="2779062"/>
                  <a:pt x="3612412" y="2876897"/>
                </a:cubicBezTo>
                <a:cubicBezTo>
                  <a:pt x="3370419" y="3137791"/>
                  <a:pt x="3046360" y="2935809"/>
                  <a:pt x="3004275" y="2912665"/>
                </a:cubicBezTo>
                <a:cubicBezTo>
                  <a:pt x="2962189" y="2889521"/>
                  <a:pt x="2852767" y="2792738"/>
                  <a:pt x="2812785" y="2759074"/>
                </a:cubicBezTo>
                <a:cubicBezTo>
                  <a:pt x="2770700" y="2725410"/>
                  <a:pt x="2726510" y="2651771"/>
                  <a:pt x="2726510" y="2651771"/>
                </a:cubicBezTo>
                <a:cubicBezTo>
                  <a:pt x="2726510" y="2651771"/>
                  <a:pt x="2724406" y="2649667"/>
                  <a:pt x="2722301" y="2655979"/>
                </a:cubicBezTo>
                <a:cubicBezTo>
                  <a:pt x="2720197" y="2662291"/>
                  <a:pt x="2699154" y="2727514"/>
                  <a:pt x="2686529" y="2750658"/>
                </a:cubicBezTo>
                <a:cubicBezTo>
                  <a:pt x="2676007" y="2771698"/>
                  <a:pt x="2661277" y="2782218"/>
                  <a:pt x="2646547" y="2799050"/>
                </a:cubicBezTo>
                <a:cubicBezTo>
                  <a:pt x="2633922" y="2817986"/>
                  <a:pt x="2612879" y="2845337"/>
                  <a:pt x="2593940" y="2887417"/>
                </a:cubicBezTo>
                <a:cubicBezTo>
                  <a:pt x="2575002" y="2929497"/>
                  <a:pt x="2606566" y="2963160"/>
                  <a:pt x="2606566" y="2963160"/>
                </a:cubicBezTo>
                <a:cubicBezTo>
                  <a:pt x="2627609" y="2988408"/>
                  <a:pt x="2697050" y="3005240"/>
                  <a:pt x="2724406" y="3001032"/>
                </a:cubicBezTo>
                <a:cubicBezTo>
                  <a:pt x="2654964" y="2986304"/>
                  <a:pt x="2614983" y="2916873"/>
                  <a:pt x="2614983" y="2916873"/>
                </a:cubicBezTo>
                <a:cubicBezTo>
                  <a:pt x="2614983" y="2916873"/>
                  <a:pt x="2614983" y="2916873"/>
                  <a:pt x="2636026" y="2931601"/>
                </a:cubicBezTo>
                <a:cubicBezTo>
                  <a:pt x="2654964" y="2946329"/>
                  <a:pt x="2688633" y="2969472"/>
                  <a:pt x="2741240" y="2975784"/>
                </a:cubicBezTo>
                <a:cubicBezTo>
                  <a:pt x="2793847" y="2982096"/>
                  <a:pt x="2823307" y="2935809"/>
                  <a:pt x="2823307" y="2935809"/>
                </a:cubicBezTo>
                <a:cubicBezTo>
                  <a:pt x="2823307" y="2935809"/>
                  <a:pt x="2823307" y="2935809"/>
                  <a:pt x="2869601" y="2874793"/>
                </a:cubicBezTo>
                <a:cubicBezTo>
                  <a:pt x="2869601" y="2874793"/>
                  <a:pt x="2869601" y="2874793"/>
                  <a:pt x="2909582" y="2914769"/>
                </a:cubicBezTo>
                <a:cubicBezTo>
                  <a:pt x="2909582" y="2914769"/>
                  <a:pt x="2838037" y="2988408"/>
                  <a:pt x="2804368" y="3009448"/>
                </a:cubicBezTo>
                <a:cubicBezTo>
                  <a:pt x="2770700" y="3030488"/>
                  <a:pt x="2715988" y="3045216"/>
                  <a:pt x="2631817" y="3019968"/>
                </a:cubicBezTo>
                <a:lnTo>
                  <a:pt x="2592812" y="2997729"/>
                </a:lnTo>
                <a:lnTo>
                  <a:pt x="2571463" y="2978979"/>
                </a:lnTo>
                <a:lnTo>
                  <a:pt x="2569646" y="2977384"/>
                </a:lnTo>
                <a:lnTo>
                  <a:pt x="2550477" y="2953365"/>
                </a:lnTo>
                <a:lnTo>
                  <a:pt x="2543509" y="2942341"/>
                </a:lnTo>
                <a:lnTo>
                  <a:pt x="2527951" y="2910199"/>
                </a:lnTo>
                <a:cubicBezTo>
                  <a:pt x="2524104" y="2900173"/>
                  <a:pt x="2522395" y="2893729"/>
                  <a:pt x="2522395" y="2893729"/>
                </a:cubicBezTo>
                <a:cubicBezTo>
                  <a:pt x="2522395" y="2893729"/>
                  <a:pt x="2522395" y="2893729"/>
                  <a:pt x="2457162" y="2748554"/>
                </a:cubicBezTo>
                <a:cubicBezTo>
                  <a:pt x="2457162" y="2748554"/>
                  <a:pt x="2396138" y="2689642"/>
                  <a:pt x="2362469" y="2651771"/>
                </a:cubicBezTo>
                <a:lnTo>
                  <a:pt x="2340024" y="2621933"/>
                </a:lnTo>
                <a:lnTo>
                  <a:pt x="2338457" y="2619477"/>
                </a:lnTo>
                <a:cubicBezTo>
                  <a:pt x="2304048" y="2565541"/>
                  <a:pt x="2304048" y="2565541"/>
                  <a:pt x="2304048" y="2565541"/>
                </a:cubicBezTo>
                <a:cubicBezTo>
                  <a:pt x="2304048" y="2565541"/>
                  <a:pt x="2271838" y="2433449"/>
                  <a:pt x="2335655" y="2318674"/>
                </a:cubicBezTo>
                <a:lnTo>
                  <a:pt x="2366996" y="2274192"/>
                </a:lnTo>
                <a:lnTo>
                  <a:pt x="2347572" y="2275513"/>
                </a:lnTo>
                <a:cubicBezTo>
                  <a:pt x="2338243" y="2274970"/>
                  <a:pt x="2329202" y="2273030"/>
                  <a:pt x="2320522" y="2269084"/>
                </a:cubicBezTo>
                <a:cubicBezTo>
                  <a:pt x="2253189" y="2237517"/>
                  <a:pt x="2057503" y="2182801"/>
                  <a:pt x="2038565" y="2062847"/>
                </a:cubicBezTo>
                <a:cubicBezTo>
                  <a:pt x="2024363" y="1972882"/>
                  <a:pt x="2014894" y="1779929"/>
                  <a:pt x="2043892" y="1618938"/>
                </a:cubicBezTo>
                <a:lnTo>
                  <a:pt x="2058099" y="1557525"/>
                </a:lnTo>
                <a:lnTo>
                  <a:pt x="2055755" y="1558228"/>
                </a:lnTo>
                <a:lnTo>
                  <a:pt x="2050316" y="1559430"/>
                </a:lnTo>
                <a:cubicBezTo>
                  <a:pt x="1969609" y="1577348"/>
                  <a:pt x="1639648" y="1651436"/>
                  <a:pt x="1525518" y="1690090"/>
                </a:cubicBezTo>
                <a:cubicBezTo>
                  <a:pt x="1395085" y="1734267"/>
                  <a:pt x="1087937" y="1875211"/>
                  <a:pt x="946985" y="1875211"/>
                </a:cubicBezTo>
                <a:cubicBezTo>
                  <a:pt x="751335" y="1873108"/>
                  <a:pt x="559893" y="1858382"/>
                  <a:pt x="559893" y="1858382"/>
                </a:cubicBezTo>
                <a:cubicBezTo>
                  <a:pt x="559893" y="1858382"/>
                  <a:pt x="488365" y="1593323"/>
                  <a:pt x="412630" y="1498659"/>
                </a:cubicBezTo>
                <a:cubicBezTo>
                  <a:pt x="334791" y="1403995"/>
                  <a:pt x="94962" y="1208355"/>
                  <a:pt x="46576" y="1063204"/>
                </a:cubicBezTo>
                <a:cubicBezTo>
                  <a:pt x="293" y="915949"/>
                  <a:pt x="-24952" y="798144"/>
                  <a:pt x="36057" y="665615"/>
                </a:cubicBezTo>
                <a:cubicBezTo>
                  <a:pt x="94962" y="535189"/>
                  <a:pt x="191735" y="459457"/>
                  <a:pt x="191735" y="459457"/>
                </a:cubicBezTo>
                <a:cubicBezTo>
                  <a:pt x="191735" y="459457"/>
                  <a:pt x="294819" y="455250"/>
                  <a:pt x="374762" y="465768"/>
                </a:cubicBezTo>
                <a:cubicBezTo>
                  <a:pt x="456809" y="476287"/>
                  <a:pt x="587242" y="499427"/>
                  <a:pt x="677704" y="528878"/>
                </a:cubicBezTo>
                <a:cubicBezTo>
                  <a:pt x="766061" y="558329"/>
                  <a:pt x="1090040" y="713999"/>
                  <a:pt x="1090040" y="713999"/>
                </a:cubicBezTo>
                <a:cubicBezTo>
                  <a:pt x="736609" y="514152"/>
                  <a:pt x="736609" y="514152"/>
                  <a:pt x="736609" y="514152"/>
                </a:cubicBezTo>
                <a:cubicBezTo>
                  <a:pt x="503092" y="423695"/>
                  <a:pt x="503092" y="423695"/>
                  <a:pt x="503092" y="423695"/>
                </a:cubicBezTo>
                <a:cubicBezTo>
                  <a:pt x="503092" y="423695"/>
                  <a:pt x="606176" y="362690"/>
                  <a:pt x="700845" y="246989"/>
                </a:cubicBezTo>
                <a:cubicBezTo>
                  <a:pt x="795514" y="131289"/>
                  <a:pt x="803929" y="89216"/>
                  <a:pt x="867042" y="47143"/>
                </a:cubicBezTo>
                <a:cubicBezTo>
                  <a:pt x="914377" y="17166"/>
                  <a:pt x="946327" y="3755"/>
                  <a:pt x="990408" y="698"/>
                </a:cubicBezTo>
                <a:close/>
              </a:path>
            </a:pathLst>
          </a:custGeom>
          <a:noFill/>
          <a:ln w="3175"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pPr defTabSz="914367"/>
            <a:endParaRPr lang="en-IN" sz="1765" dirty="0">
              <a:solidFill>
                <a:srgbClr val="50505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143600" y="4103715"/>
            <a:ext cx="1085345" cy="1085344"/>
            <a:chOff x="8618618" y="4718304"/>
            <a:chExt cx="1085345" cy="1085344"/>
          </a:xfrm>
        </p:grpSpPr>
        <p:sp>
          <p:nvSpPr>
            <p:cNvPr id="9" name="Oval 8"/>
            <p:cNvSpPr/>
            <p:nvPr/>
          </p:nvSpPr>
          <p:spPr bwMode="auto">
            <a:xfrm>
              <a:off x="8618618" y="4718304"/>
              <a:ext cx="1085345" cy="1085344"/>
            </a:xfrm>
            <a:prstGeom prst="ellips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1176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Hive</a:t>
              </a: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967355" y="5403212"/>
              <a:ext cx="328975" cy="336856"/>
            </a:xfrm>
            <a:custGeom>
              <a:avLst/>
              <a:gdLst>
                <a:gd name="connsiteX0" fmla="*/ 1222186 w 2129049"/>
                <a:gd name="connsiteY0" fmla="*/ 1839320 h 2180047"/>
                <a:gd name="connsiteX1" fmla="*/ 1208400 w 2129049"/>
                <a:gd name="connsiteY1" fmla="*/ 1841119 h 2180047"/>
                <a:gd name="connsiteX2" fmla="*/ 1186099 w 2129049"/>
                <a:gd name="connsiteY2" fmla="*/ 1843640 h 2180047"/>
                <a:gd name="connsiteX3" fmla="*/ 1188379 w 2129049"/>
                <a:gd name="connsiteY3" fmla="*/ 1844841 h 2180047"/>
                <a:gd name="connsiteX4" fmla="*/ 1243194 w 2129049"/>
                <a:gd name="connsiteY4" fmla="*/ 1939957 h 2180047"/>
                <a:gd name="connsiteX5" fmla="*/ 1223702 w 2129049"/>
                <a:gd name="connsiteY5" fmla="*/ 1853174 h 2180047"/>
                <a:gd name="connsiteX6" fmla="*/ 1222569 w 2129049"/>
                <a:gd name="connsiteY6" fmla="*/ 1839342 h 2180047"/>
                <a:gd name="connsiteX7" fmla="*/ 441891 w 2129049"/>
                <a:gd name="connsiteY7" fmla="*/ 1746105 h 2180047"/>
                <a:gd name="connsiteX8" fmla="*/ 450977 w 2129049"/>
                <a:gd name="connsiteY8" fmla="*/ 1757606 h 2180047"/>
                <a:gd name="connsiteX9" fmla="*/ 707370 w 2129049"/>
                <a:gd name="connsiteY9" fmla="*/ 1976776 h 2180047"/>
                <a:gd name="connsiteX10" fmla="*/ 766453 w 2129049"/>
                <a:gd name="connsiteY10" fmla="*/ 2010648 h 2180047"/>
                <a:gd name="connsiteX11" fmla="*/ 831225 w 2129049"/>
                <a:gd name="connsiteY11" fmla="*/ 2015356 h 2180047"/>
                <a:gd name="connsiteX12" fmla="*/ 999836 w 2129049"/>
                <a:gd name="connsiteY12" fmla="*/ 2014732 h 2180047"/>
                <a:gd name="connsiteX13" fmla="*/ 1033552 w 2129049"/>
                <a:gd name="connsiteY13" fmla="*/ 2011934 h 2180047"/>
                <a:gd name="connsiteX14" fmla="*/ 1030508 w 2129049"/>
                <a:gd name="connsiteY14" fmla="*/ 1991231 h 2180047"/>
                <a:gd name="connsiteX15" fmla="*/ 1069280 w 2129049"/>
                <a:gd name="connsiteY15" fmla="*/ 1869985 h 2180047"/>
                <a:gd name="connsiteX16" fmla="*/ 1086998 w 2129049"/>
                <a:gd name="connsiteY16" fmla="*/ 1852207 h 2180047"/>
                <a:gd name="connsiteX17" fmla="*/ 1040249 w 2129049"/>
                <a:gd name="connsiteY17" fmla="*/ 1855089 h 2180047"/>
                <a:gd name="connsiteX18" fmla="*/ 700561 w 2129049"/>
                <a:gd name="connsiteY18" fmla="*/ 1833012 h 2180047"/>
                <a:gd name="connsiteX19" fmla="*/ 442094 w 2129049"/>
                <a:gd name="connsiteY19" fmla="*/ 1746192 h 2180047"/>
                <a:gd name="connsiteX20" fmla="*/ 1059954 w 2129049"/>
                <a:gd name="connsiteY20" fmla="*/ 1504433 h 2180047"/>
                <a:gd name="connsiteX21" fmla="*/ 1137935 w 2129049"/>
                <a:gd name="connsiteY21" fmla="*/ 1553560 h 2180047"/>
                <a:gd name="connsiteX22" fmla="*/ 1232714 w 2129049"/>
                <a:gd name="connsiteY22" fmla="*/ 1597039 h 2180047"/>
                <a:gd name="connsiteX23" fmla="*/ 1498003 w 2129049"/>
                <a:gd name="connsiteY23" fmla="*/ 1620193 h 2180047"/>
                <a:gd name="connsiteX24" fmla="*/ 1417995 w 2129049"/>
                <a:gd name="connsiteY24" fmla="*/ 1660186 h 2180047"/>
                <a:gd name="connsiteX25" fmla="*/ 1260085 w 2129049"/>
                <a:gd name="connsiteY25" fmla="*/ 1660186 h 2180047"/>
                <a:gd name="connsiteX26" fmla="*/ 1110597 w 2129049"/>
                <a:gd name="connsiteY26" fmla="*/ 1640189 h 2180047"/>
                <a:gd name="connsiteX27" fmla="*/ 1099046 w 2129049"/>
                <a:gd name="connsiteY27" fmla="*/ 1638682 h 2180047"/>
                <a:gd name="connsiteX28" fmla="*/ 251840 w 2129049"/>
                <a:gd name="connsiteY28" fmla="*/ 316333 h 2180047"/>
                <a:gd name="connsiteX29" fmla="*/ 246796 w 2129049"/>
                <a:gd name="connsiteY29" fmla="*/ 329846 h 2180047"/>
                <a:gd name="connsiteX30" fmla="*/ 161902 w 2129049"/>
                <a:gd name="connsiteY30" fmla="*/ 686152 h 2180047"/>
                <a:gd name="connsiteX31" fmla="*/ 163319 w 2129049"/>
                <a:gd name="connsiteY31" fmla="*/ 765157 h 2180047"/>
                <a:gd name="connsiteX32" fmla="*/ 168120 w 2129049"/>
                <a:gd name="connsiteY32" fmla="*/ 772124 h 2180047"/>
                <a:gd name="connsiteX33" fmla="*/ 462568 w 2129049"/>
                <a:gd name="connsiteY33" fmla="*/ 1054574 h 2180047"/>
                <a:gd name="connsiteX34" fmla="*/ 1083519 w 2129049"/>
                <a:gd name="connsiteY34" fmla="*/ 1296666 h 2180047"/>
                <a:gd name="connsiteX35" fmla="*/ 1112988 w 2129049"/>
                <a:gd name="connsiteY35" fmla="*/ 1212460 h 2180047"/>
                <a:gd name="connsiteX36" fmla="*/ 635171 w 2129049"/>
                <a:gd name="connsiteY36" fmla="*/ 913528 h 2180047"/>
                <a:gd name="connsiteX37" fmla="*/ 256327 w 2129049"/>
                <a:gd name="connsiteY37" fmla="*/ 344726 h 2180047"/>
                <a:gd name="connsiteX38" fmla="*/ 203697 w 2129049"/>
                <a:gd name="connsiteY38" fmla="*/ 216555 h 2180047"/>
                <a:gd name="connsiteX39" fmla="*/ 195507 w 2129049"/>
                <a:gd name="connsiteY39" fmla="*/ 224152 h 2180047"/>
                <a:gd name="connsiteX40" fmla="*/ 153435 w 2129049"/>
                <a:gd name="connsiteY40" fmla="*/ 280530 h 2180047"/>
                <a:gd name="connsiteX41" fmla="*/ 119142 w 2129049"/>
                <a:gd name="connsiteY41" fmla="*/ 338248 h 2180047"/>
                <a:gd name="connsiteX42" fmla="*/ 162420 w 2129049"/>
                <a:gd name="connsiteY42" fmla="*/ 270250 h 2180047"/>
                <a:gd name="connsiteX43" fmla="*/ 200473 w 2129049"/>
                <a:gd name="connsiteY43" fmla="*/ 220227 h 2180047"/>
                <a:gd name="connsiteX44" fmla="*/ 545326 w 2129049"/>
                <a:gd name="connsiteY44" fmla="*/ 37476 h 2180047"/>
                <a:gd name="connsiteX45" fmla="*/ 541800 w 2129049"/>
                <a:gd name="connsiteY45" fmla="*/ 40991 h 2180047"/>
                <a:gd name="connsiteX46" fmla="*/ 536701 w 2129049"/>
                <a:gd name="connsiteY46" fmla="*/ 46149 h 2180047"/>
                <a:gd name="connsiteX47" fmla="*/ 940947 w 2129049"/>
                <a:gd name="connsiteY47" fmla="*/ 939893 h 2180047"/>
                <a:gd name="connsiteX48" fmla="*/ 978333 w 2129049"/>
                <a:gd name="connsiteY48" fmla="*/ 993267 h 2180047"/>
                <a:gd name="connsiteX49" fmla="*/ 1095859 w 2129049"/>
                <a:gd name="connsiteY49" fmla="*/ 1039243 h 2180047"/>
                <a:gd name="connsiteX50" fmla="*/ 1131484 w 2129049"/>
                <a:gd name="connsiteY50" fmla="*/ 1124187 h 2180047"/>
                <a:gd name="connsiteX51" fmla="*/ 1146506 w 2129049"/>
                <a:gd name="connsiteY51" fmla="*/ 1133109 h 2180047"/>
                <a:gd name="connsiteX52" fmla="*/ 1148541 w 2129049"/>
                <a:gd name="connsiteY52" fmla="*/ 1133748 h 2180047"/>
                <a:gd name="connsiteX53" fmla="*/ 1141842 w 2129049"/>
                <a:gd name="connsiteY53" fmla="*/ 1144915 h 2180047"/>
                <a:gd name="connsiteX54" fmla="*/ 1141505 w 2129049"/>
                <a:gd name="connsiteY54" fmla="*/ 1145660 h 2180047"/>
                <a:gd name="connsiteX55" fmla="*/ 1187973 w 2129049"/>
                <a:gd name="connsiteY55" fmla="*/ 1232630 h 2180047"/>
                <a:gd name="connsiteX56" fmla="*/ 1289562 w 2129049"/>
                <a:gd name="connsiteY56" fmla="*/ 1373921 h 2180047"/>
                <a:gd name="connsiteX57" fmla="*/ 1531690 w 2129049"/>
                <a:gd name="connsiteY57" fmla="*/ 1481270 h 2180047"/>
                <a:gd name="connsiteX58" fmla="*/ 1426417 w 2129049"/>
                <a:gd name="connsiteY58" fmla="*/ 1496004 h 2180047"/>
                <a:gd name="connsiteX59" fmla="*/ 1194816 w 2129049"/>
                <a:gd name="connsiteY59" fmla="*/ 1399179 h 2180047"/>
                <a:gd name="connsiteX60" fmla="*/ 1145436 w 2129049"/>
                <a:gd name="connsiteY60" fmla="*/ 1340670 h 2180047"/>
                <a:gd name="connsiteX61" fmla="*/ 1091189 w 2129049"/>
                <a:gd name="connsiteY61" fmla="*/ 1275923 h 2180047"/>
                <a:gd name="connsiteX62" fmla="*/ 1064249 w 2129049"/>
                <a:gd name="connsiteY62" fmla="*/ 1369079 h 2180047"/>
                <a:gd name="connsiteX63" fmla="*/ 1046007 w 2129049"/>
                <a:gd name="connsiteY63" fmla="*/ 1483657 h 2180047"/>
                <a:gd name="connsiteX64" fmla="*/ 1046013 w 2129049"/>
                <a:gd name="connsiteY64" fmla="*/ 1495461 h 2180047"/>
                <a:gd name="connsiteX65" fmla="*/ 1012870 w 2129049"/>
                <a:gd name="connsiteY65" fmla="*/ 1487283 h 2180047"/>
                <a:gd name="connsiteX66" fmla="*/ 561761 w 2129049"/>
                <a:gd name="connsiteY66" fmla="*/ 1355377 h 2180047"/>
                <a:gd name="connsiteX67" fmla="*/ 245802 w 2129049"/>
                <a:gd name="connsiteY67" fmla="*/ 1165644 h 2180047"/>
                <a:gd name="connsiteX68" fmla="*/ 203985 w 2129049"/>
                <a:gd name="connsiteY68" fmla="*/ 1132152 h 2180047"/>
                <a:gd name="connsiteX69" fmla="*/ 234345 w 2129049"/>
                <a:gd name="connsiteY69" fmla="*/ 1297625 h 2180047"/>
                <a:gd name="connsiteX70" fmla="*/ 260418 w 2129049"/>
                <a:gd name="connsiteY70" fmla="*/ 1401636 h 2180047"/>
                <a:gd name="connsiteX71" fmla="*/ 276086 w 2129049"/>
                <a:gd name="connsiteY71" fmla="*/ 1451374 h 2180047"/>
                <a:gd name="connsiteX72" fmla="*/ 305709 w 2129049"/>
                <a:gd name="connsiteY72" fmla="*/ 1466895 h 2180047"/>
                <a:gd name="connsiteX73" fmla="*/ 561761 w 2129049"/>
                <a:gd name="connsiteY73" fmla="*/ 1572001 h 2180047"/>
                <a:gd name="connsiteX74" fmla="*/ 1106575 w 2129049"/>
                <a:gd name="connsiteY74" fmla="*/ 1664539 h 2180047"/>
                <a:gd name="connsiteX75" fmla="*/ 1106413 w 2129049"/>
                <a:gd name="connsiteY75" fmla="*/ 1663981 h 2180047"/>
                <a:gd name="connsiteX76" fmla="*/ 1109394 w 2129049"/>
                <a:gd name="connsiteY76" fmla="*/ 1669032 h 2180047"/>
                <a:gd name="connsiteX77" fmla="*/ 1145872 w 2129049"/>
                <a:gd name="connsiteY77" fmla="*/ 1724864 h 2180047"/>
                <a:gd name="connsiteX78" fmla="*/ 1151390 w 2129049"/>
                <a:gd name="connsiteY78" fmla="*/ 1728726 h 2180047"/>
                <a:gd name="connsiteX79" fmla="*/ 1244657 w 2129049"/>
                <a:gd name="connsiteY79" fmla="*/ 1793994 h 2180047"/>
                <a:gd name="connsiteX80" fmla="*/ 1255282 w 2129049"/>
                <a:gd name="connsiteY80" fmla="*/ 1801430 h 2180047"/>
                <a:gd name="connsiteX81" fmla="*/ 1259765 w 2129049"/>
                <a:gd name="connsiteY81" fmla="*/ 1803273 h 2180047"/>
                <a:gd name="connsiteX82" fmla="*/ 1262425 w 2129049"/>
                <a:gd name="connsiteY82" fmla="*/ 1805592 h 2180047"/>
                <a:gd name="connsiteX83" fmla="*/ 1274330 w 2129049"/>
                <a:gd name="connsiteY83" fmla="*/ 1811179 h 2180047"/>
                <a:gd name="connsiteX84" fmla="*/ 1470632 w 2129049"/>
                <a:gd name="connsiteY84" fmla="*/ 1851731 h 2180047"/>
                <a:gd name="connsiteX85" fmla="*/ 1337987 w 2129049"/>
                <a:gd name="connsiteY85" fmla="*/ 1879094 h 2180047"/>
                <a:gd name="connsiteX86" fmla="*/ 1331095 w 2129049"/>
                <a:gd name="connsiteY86" fmla="*/ 1878426 h 2180047"/>
                <a:gd name="connsiteX87" fmla="*/ 1337882 w 2129049"/>
                <a:gd name="connsiteY87" fmla="*/ 1887387 h 2180047"/>
                <a:gd name="connsiteX88" fmla="*/ 2129049 w 2129049"/>
                <a:gd name="connsiteY88" fmla="*/ 1929443 h 2180047"/>
                <a:gd name="connsiteX89" fmla="*/ 1413632 w 2129049"/>
                <a:gd name="connsiteY89" fmla="*/ 2169166 h 2180047"/>
                <a:gd name="connsiteX90" fmla="*/ 1301496 w 2129049"/>
                <a:gd name="connsiteY90" fmla="*/ 2177335 h 2180047"/>
                <a:gd name="connsiteX91" fmla="*/ 1281595 w 2129049"/>
                <a:gd name="connsiteY91" fmla="*/ 2175656 h 2180047"/>
                <a:gd name="connsiteX92" fmla="*/ 1272759 w 2129049"/>
                <a:gd name="connsiteY92" fmla="*/ 2177928 h 2180047"/>
                <a:gd name="connsiteX93" fmla="*/ 1063402 w 2129049"/>
                <a:gd name="connsiteY93" fmla="*/ 2155016 h 2180047"/>
                <a:gd name="connsiteX94" fmla="*/ 994039 w 2129049"/>
                <a:gd name="connsiteY94" fmla="*/ 2133739 h 2180047"/>
                <a:gd name="connsiteX95" fmla="*/ 954380 w 2129049"/>
                <a:gd name="connsiteY95" fmla="*/ 2125140 h 2180047"/>
                <a:gd name="connsiteX96" fmla="*/ 485181 w 2129049"/>
                <a:gd name="connsiteY96" fmla="*/ 1869194 h 2180047"/>
                <a:gd name="connsiteX97" fmla="*/ 424111 w 2129049"/>
                <a:gd name="connsiteY97" fmla="*/ 1817746 h 2180047"/>
                <a:gd name="connsiteX98" fmla="*/ 407264 w 2129049"/>
                <a:gd name="connsiteY98" fmla="*/ 1804650 h 2180047"/>
                <a:gd name="connsiteX99" fmla="*/ 400242 w 2129049"/>
                <a:gd name="connsiteY99" fmla="*/ 1797638 h 2180047"/>
                <a:gd name="connsiteX100" fmla="*/ 373060 w 2129049"/>
                <a:gd name="connsiteY100" fmla="*/ 1774739 h 2180047"/>
                <a:gd name="connsiteX101" fmla="*/ 178723 w 2129049"/>
                <a:gd name="connsiteY101" fmla="*/ 1546546 h 2180047"/>
                <a:gd name="connsiteX102" fmla="*/ 0 w 2129049"/>
                <a:gd name="connsiteY102" fmla="*/ 780817 h 2180047"/>
                <a:gd name="connsiteX103" fmla="*/ 75177 w 2129049"/>
                <a:gd name="connsiteY103" fmla="*/ 424975 h 2180047"/>
                <a:gd name="connsiteX104" fmla="*/ 118668 w 2129049"/>
                <a:gd name="connsiteY104" fmla="*/ 339046 h 2180047"/>
                <a:gd name="connsiteX105" fmla="*/ 116953 w 2129049"/>
                <a:gd name="connsiteY105" fmla="*/ 341932 h 2180047"/>
                <a:gd name="connsiteX106" fmla="*/ 93993 w 2129049"/>
                <a:gd name="connsiteY106" fmla="*/ 385485 h 2180047"/>
                <a:gd name="connsiteX107" fmla="*/ 93509 w 2129049"/>
                <a:gd name="connsiteY107" fmla="*/ 386464 h 2180047"/>
                <a:gd name="connsiteX108" fmla="*/ 95671 w 2129049"/>
                <a:gd name="connsiteY108" fmla="*/ 380966 h 2180047"/>
                <a:gd name="connsiteX109" fmla="*/ 182624 w 2129049"/>
                <a:gd name="connsiteY109" fmla="*/ 235436 h 2180047"/>
                <a:gd name="connsiteX110" fmla="*/ 478385 w 2129049"/>
                <a:gd name="connsiteY110" fmla="*/ 56179 h 2180047"/>
                <a:gd name="connsiteX111" fmla="*/ 999928 w 2129049"/>
                <a:gd name="connsiteY111" fmla="*/ 0 h 2180047"/>
                <a:gd name="connsiteX112" fmla="*/ 1676449 w 2129049"/>
                <a:gd name="connsiteY112" fmla="*/ 525838 h 2180047"/>
                <a:gd name="connsiteX113" fmla="*/ 1579666 w 2129049"/>
                <a:gd name="connsiteY113" fmla="*/ 999319 h 2180047"/>
                <a:gd name="connsiteX114" fmla="*/ 1467605 w 2129049"/>
                <a:gd name="connsiteY114" fmla="*/ 1154947 h 2180047"/>
                <a:gd name="connsiteX115" fmla="*/ 1464597 w 2129049"/>
                <a:gd name="connsiteY115" fmla="*/ 1153889 h 2180047"/>
                <a:gd name="connsiteX116" fmla="*/ 1452025 w 2129049"/>
                <a:gd name="connsiteY116" fmla="*/ 1125910 h 2180047"/>
                <a:gd name="connsiteX117" fmla="*/ 1421781 w 2129049"/>
                <a:gd name="connsiteY117" fmla="*/ 1058603 h 2180047"/>
                <a:gd name="connsiteX118" fmla="*/ 1327088 w 2129049"/>
                <a:gd name="connsiteY118" fmla="*/ 961820 h 2180047"/>
                <a:gd name="connsiteX119" fmla="*/ 1304643 w 2129049"/>
                <a:gd name="connsiteY119" fmla="*/ 931982 h 2180047"/>
                <a:gd name="connsiteX120" fmla="*/ 1303076 w 2129049"/>
                <a:gd name="connsiteY120" fmla="*/ 929526 h 2180047"/>
                <a:gd name="connsiteX121" fmla="*/ 1268667 w 2129049"/>
                <a:gd name="connsiteY121" fmla="*/ 875590 h 2180047"/>
                <a:gd name="connsiteX122" fmla="*/ 1300274 w 2129049"/>
                <a:gd name="connsiteY122" fmla="*/ 628723 h 2180047"/>
                <a:gd name="connsiteX123" fmla="*/ 1307563 w 2129049"/>
                <a:gd name="connsiteY123" fmla="*/ 618378 h 2180047"/>
                <a:gd name="connsiteX124" fmla="*/ 1298642 w 2129049"/>
                <a:gd name="connsiteY124" fmla="*/ 596988 h 2180047"/>
                <a:gd name="connsiteX125" fmla="*/ 1292154 w 2129049"/>
                <a:gd name="connsiteY125" fmla="*/ 580800 h 2180047"/>
                <a:gd name="connsiteX126" fmla="*/ 1285141 w 2129049"/>
                <a:gd name="connsiteY126" fmla="*/ 579133 h 2180047"/>
                <a:gd name="connsiteX127" fmla="*/ 1003184 w 2129049"/>
                <a:gd name="connsiteY127" fmla="*/ 372896 h 2180047"/>
                <a:gd name="connsiteX128" fmla="*/ 993448 w 2129049"/>
                <a:gd name="connsiteY128" fmla="*/ 53615 h 218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129049" h="2180047">
                  <a:moveTo>
                    <a:pt x="1222186" y="1839320"/>
                  </a:moveTo>
                  <a:cubicBezTo>
                    <a:pt x="1222186" y="1839320"/>
                    <a:pt x="1217322" y="1840010"/>
                    <a:pt x="1208400" y="1841119"/>
                  </a:cubicBezTo>
                  <a:lnTo>
                    <a:pt x="1186099" y="1843640"/>
                  </a:lnTo>
                  <a:lnTo>
                    <a:pt x="1188379" y="1844841"/>
                  </a:lnTo>
                  <a:cubicBezTo>
                    <a:pt x="1208837" y="1862152"/>
                    <a:pt x="1227939" y="1892644"/>
                    <a:pt x="1243194" y="1939957"/>
                  </a:cubicBezTo>
                  <a:cubicBezTo>
                    <a:pt x="1232936" y="1903158"/>
                    <a:pt x="1226723" y="1874737"/>
                    <a:pt x="1223702" y="1853174"/>
                  </a:cubicBezTo>
                  <a:lnTo>
                    <a:pt x="1222569" y="1839342"/>
                  </a:lnTo>
                  <a:close/>
                  <a:moveTo>
                    <a:pt x="441891" y="1746105"/>
                  </a:moveTo>
                  <a:lnTo>
                    <a:pt x="450977" y="1757606"/>
                  </a:lnTo>
                  <a:cubicBezTo>
                    <a:pt x="523579" y="1840277"/>
                    <a:pt x="612111" y="1915885"/>
                    <a:pt x="707370" y="1976776"/>
                  </a:cubicBezTo>
                  <a:lnTo>
                    <a:pt x="766453" y="2010648"/>
                  </a:lnTo>
                  <a:lnTo>
                    <a:pt x="831225" y="2015356"/>
                  </a:lnTo>
                  <a:cubicBezTo>
                    <a:pt x="884464" y="2017808"/>
                    <a:pt x="942877" y="2017788"/>
                    <a:pt x="999836" y="2014732"/>
                  </a:cubicBezTo>
                  <a:lnTo>
                    <a:pt x="1033552" y="2011934"/>
                  </a:lnTo>
                  <a:lnTo>
                    <a:pt x="1030508" y="1991231"/>
                  </a:lnTo>
                  <a:cubicBezTo>
                    <a:pt x="1029673" y="1945751"/>
                    <a:pt x="1045399" y="1901238"/>
                    <a:pt x="1069280" y="1869985"/>
                  </a:cubicBezTo>
                  <a:lnTo>
                    <a:pt x="1086998" y="1852207"/>
                  </a:lnTo>
                  <a:lnTo>
                    <a:pt x="1040249" y="1855089"/>
                  </a:lnTo>
                  <a:cubicBezTo>
                    <a:pt x="936134" y="1859819"/>
                    <a:pt x="805728" y="1858242"/>
                    <a:pt x="700561" y="1833012"/>
                  </a:cubicBezTo>
                  <a:cubicBezTo>
                    <a:pt x="607620" y="1810016"/>
                    <a:pt x="515887" y="1776557"/>
                    <a:pt x="442094" y="1746192"/>
                  </a:cubicBezTo>
                  <a:close/>
                  <a:moveTo>
                    <a:pt x="1059954" y="1504433"/>
                  </a:moveTo>
                  <a:lnTo>
                    <a:pt x="1137935" y="1553560"/>
                  </a:lnTo>
                  <a:cubicBezTo>
                    <a:pt x="1171787" y="1572701"/>
                    <a:pt x="1204817" y="1588620"/>
                    <a:pt x="1232714" y="1597039"/>
                  </a:cubicBezTo>
                  <a:cubicBezTo>
                    <a:pt x="1361148" y="1634927"/>
                    <a:pt x="1457999" y="1643347"/>
                    <a:pt x="1498003" y="1620193"/>
                  </a:cubicBezTo>
                  <a:cubicBezTo>
                    <a:pt x="1498003" y="1620193"/>
                    <a:pt x="1462210" y="1649661"/>
                    <a:pt x="1417995" y="1660186"/>
                  </a:cubicBezTo>
                  <a:cubicBezTo>
                    <a:pt x="1373780" y="1668605"/>
                    <a:pt x="1319038" y="1668605"/>
                    <a:pt x="1260085" y="1660186"/>
                  </a:cubicBezTo>
                  <a:cubicBezTo>
                    <a:pt x="1230609" y="1655976"/>
                    <a:pt x="1166918" y="1647556"/>
                    <a:pt x="1110597" y="1640189"/>
                  </a:cubicBezTo>
                  <a:lnTo>
                    <a:pt x="1099046" y="1638682"/>
                  </a:lnTo>
                  <a:close/>
                  <a:moveTo>
                    <a:pt x="251840" y="316333"/>
                  </a:moveTo>
                  <a:lnTo>
                    <a:pt x="246796" y="329846"/>
                  </a:lnTo>
                  <a:cubicBezTo>
                    <a:pt x="205006" y="446862"/>
                    <a:pt x="162954" y="588333"/>
                    <a:pt x="161902" y="686152"/>
                  </a:cubicBezTo>
                  <a:lnTo>
                    <a:pt x="163319" y="765157"/>
                  </a:lnTo>
                  <a:lnTo>
                    <a:pt x="168120" y="772124"/>
                  </a:lnTo>
                  <a:cubicBezTo>
                    <a:pt x="237177" y="866056"/>
                    <a:pt x="334563" y="972605"/>
                    <a:pt x="462568" y="1054574"/>
                  </a:cubicBezTo>
                  <a:cubicBezTo>
                    <a:pt x="755152" y="1239827"/>
                    <a:pt x="1083519" y="1296666"/>
                    <a:pt x="1083519" y="1296666"/>
                  </a:cubicBezTo>
                  <a:cubicBezTo>
                    <a:pt x="1112988" y="1212460"/>
                    <a:pt x="1112988" y="1212460"/>
                    <a:pt x="1112988" y="1212460"/>
                  </a:cubicBezTo>
                  <a:cubicBezTo>
                    <a:pt x="1112988" y="1212460"/>
                    <a:pt x="1058260" y="1208250"/>
                    <a:pt x="635171" y="913528"/>
                  </a:cubicBezTo>
                  <a:cubicBezTo>
                    <a:pt x="372057" y="730643"/>
                    <a:pt x="286544" y="495129"/>
                    <a:pt x="256327" y="344726"/>
                  </a:cubicBezTo>
                  <a:close/>
                  <a:moveTo>
                    <a:pt x="203697" y="216555"/>
                  </a:moveTo>
                  <a:lnTo>
                    <a:pt x="195507" y="224152"/>
                  </a:lnTo>
                  <a:cubicBezTo>
                    <a:pt x="181433" y="239566"/>
                    <a:pt x="166968" y="259629"/>
                    <a:pt x="153435" y="280530"/>
                  </a:cubicBezTo>
                  <a:lnTo>
                    <a:pt x="119142" y="338248"/>
                  </a:lnTo>
                  <a:lnTo>
                    <a:pt x="162420" y="270250"/>
                  </a:lnTo>
                  <a:cubicBezTo>
                    <a:pt x="176342" y="250442"/>
                    <a:pt x="189335" y="233719"/>
                    <a:pt x="200473" y="220227"/>
                  </a:cubicBezTo>
                  <a:close/>
                  <a:moveTo>
                    <a:pt x="545326" y="37476"/>
                  </a:moveTo>
                  <a:lnTo>
                    <a:pt x="541800" y="40991"/>
                  </a:lnTo>
                  <a:cubicBezTo>
                    <a:pt x="538494" y="44318"/>
                    <a:pt x="536701" y="46149"/>
                    <a:pt x="536701" y="46149"/>
                  </a:cubicBezTo>
                  <a:cubicBezTo>
                    <a:pt x="536701" y="131636"/>
                    <a:pt x="760164" y="665826"/>
                    <a:pt x="940947" y="939893"/>
                  </a:cubicBezTo>
                  <a:lnTo>
                    <a:pt x="978333" y="993267"/>
                  </a:lnTo>
                  <a:lnTo>
                    <a:pt x="1095859" y="1039243"/>
                  </a:lnTo>
                  <a:lnTo>
                    <a:pt x="1131484" y="1124187"/>
                  </a:lnTo>
                  <a:lnTo>
                    <a:pt x="1146506" y="1133109"/>
                  </a:lnTo>
                  <a:lnTo>
                    <a:pt x="1148541" y="1133748"/>
                  </a:lnTo>
                  <a:lnTo>
                    <a:pt x="1141842" y="1144915"/>
                  </a:lnTo>
                  <a:lnTo>
                    <a:pt x="1141505" y="1145660"/>
                  </a:lnTo>
                  <a:lnTo>
                    <a:pt x="1187973" y="1232630"/>
                  </a:lnTo>
                  <a:cubicBezTo>
                    <a:pt x="1223766" y="1293409"/>
                    <a:pt x="1261138" y="1345505"/>
                    <a:pt x="1289562" y="1373921"/>
                  </a:cubicBezTo>
                  <a:cubicBezTo>
                    <a:pt x="1344304" y="1428648"/>
                    <a:pt x="1426417" y="1496004"/>
                    <a:pt x="1531690" y="1481270"/>
                  </a:cubicBezTo>
                  <a:cubicBezTo>
                    <a:pt x="1531690" y="1481270"/>
                    <a:pt x="1476948" y="1504424"/>
                    <a:pt x="1426417" y="1496004"/>
                  </a:cubicBezTo>
                  <a:cubicBezTo>
                    <a:pt x="1377991" y="1485480"/>
                    <a:pt x="1245347" y="1456011"/>
                    <a:pt x="1194816" y="1399179"/>
                  </a:cubicBezTo>
                  <a:cubicBezTo>
                    <a:pt x="1182709" y="1384971"/>
                    <a:pt x="1165076" y="1364054"/>
                    <a:pt x="1145436" y="1340670"/>
                  </a:cubicBezTo>
                  <a:lnTo>
                    <a:pt x="1091189" y="1275923"/>
                  </a:lnTo>
                  <a:lnTo>
                    <a:pt x="1064249" y="1369079"/>
                  </a:lnTo>
                  <a:cubicBezTo>
                    <a:pt x="1054868" y="1409695"/>
                    <a:pt x="1048279" y="1449238"/>
                    <a:pt x="1046007" y="1483657"/>
                  </a:cubicBezTo>
                  <a:lnTo>
                    <a:pt x="1046013" y="1495461"/>
                  </a:lnTo>
                  <a:lnTo>
                    <a:pt x="1012870" y="1487283"/>
                  </a:lnTo>
                  <a:cubicBezTo>
                    <a:pt x="926987" y="1465792"/>
                    <a:pt x="733725" y="1415316"/>
                    <a:pt x="561761" y="1355377"/>
                  </a:cubicBezTo>
                  <a:cubicBezTo>
                    <a:pt x="461449" y="1320412"/>
                    <a:pt x="345032" y="1242374"/>
                    <a:pt x="245802" y="1165644"/>
                  </a:cubicBezTo>
                  <a:lnTo>
                    <a:pt x="203985" y="1132152"/>
                  </a:lnTo>
                  <a:lnTo>
                    <a:pt x="234345" y="1297625"/>
                  </a:lnTo>
                  <a:cubicBezTo>
                    <a:pt x="242410" y="1333469"/>
                    <a:pt x="251108" y="1368352"/>
                    <a:pt x="260418" y="1401636"/>
                  </a:cubicBezTo>
                  <a:lnTo>
                    <a:pt x="276086" y="1451374"/>
                  </a:lnTo>
                  <a:lnTo>
                    <a:pt x="305709" y="1466895"/>
                  </a:lnTo>
                  <a:cubicBezTo>
                    <a:pt x="373741" y="1500727"/>
                    <a:pt x="458919" y="1537496"/>
                    <a:pt x="561761" y="1572001"/>
                  </a:cubicBezTo>
                  <a:cubicBezTo>
                    <a:pt x="875187" y="1675055"/>
                    <a:pt x="1106575" y="1664539"/>
                    <a:pt x="1106575" y="1664539"/>
                  </a:cubicBezTo>
                  <a:lnTo>
                    <a:pt x="1106413" y="1663981"/>
                  </a:lnTo>
                  <a:lnTo>
                    <a:pt x="1109394" y="1669032"/>
                  </a:lnTo>
                  <a:lnTo>
                    <a:pt x="1145872" y="1724864"/>
                  </a:lnTo>
                  <a:lnTo>
                    <a:pt x="1151390" y="1728726"/>
                  </a:lnTo>
                  <a:cubicBezTo>
                    <a:pt x="1204685" y="1766022"/>
                    <a:pt x="1231333" y="1784670"/>
                    <a:pt x="1244657" y="1793994"/>
                  </a:cubicBezTo>
                  <a:lnTo>
                    <a:pt x="1255282" y="1801430"/>
                  </a:lnTo>
                  <a:lnTo>
                    <a:pt x="1259765" y="1803273"/>
                  </a:lnTo>
                  <a:lnTo>
                    <a:pt x="1262425" y="1805592"/>
                  </a:lnTo>
                  <a:lnTo>
                    <a:pt x="1274330" y="1811179"/>
                  </a:lnTo>
                  <a:cubicBezTo>
                    <a:pt x="1306011" y="1825288"/>
                    <a:pt x="1380623" y="1853310"/>
                    <a:pt x="1470632" y="1851731"/>
                  </a:cubicBezTo>
                  <a:cubicBezTo>
                    <a:pt x="1470632" y="1851731"/>
                    <a:pt x="1375886" y="1881199"/>
                    <a:pt x="1337987" y="1879094"/>
                  </a:cubicBezTo>
                  <a:lnTo>
                    <a:pt x="1331095" y="1878426"/>
                  </a:lnTo>
                  <a:lnTo>
                    <a:pt x="1337882" y="1887387"/>
                  </a:lnTo>
                  <a:cubicBezTo>
                    <a:pt x="1419945" y="2013557"/>
                    <a:pt x="2129049" y="1929443"/>
                    <a:pt x="2129049" y="1929443"/>
                  </a:cubicBezTo>
                  <a:cubicBezTo>
                    <a:pt x="2129049" y="1929443"/>
                    <a:pt x="2129049" y="1929443"/>
                    <a:pt x="1413632" y="2169166"/>
                  </a:cubicBezTo>
                  <a:cubicBezTo>
                    <a:pt x="1372338" y="2174818"/>
                    <a:pt x="1335063" y="2177389"/>
                    <a:pt x="1301496" y="2177335"/>
                  </a:cubicBezTo>
                  <a:lnTo>
                    <a:pt x="1281595" y="2175656"/>
                  </a:lnTo>
                  <a:lnTo>
                    <a:pt x="1272759" y="2177928"/>
                  </a:lnTo>
                  <a:cubicBezTo>
                    <a:pt x="1225811" y="2184118"/>
                    <a:pt x="1152027" y="2176826"/>
                    <a:pt x="1063402" y="2155016"/>
                  </a:cubicBezTo>
                  <a:lnTo>
                    <a:pt x="994039" y="2133739"/>
                  </a:lnTo>
                  <a:lnTo>
                    <a:pt x="954380" y="2125140"/>
                  </a:lnTo>
                  <a:cubicBezTo>
                    <a:pt x="795130" y="2082053"/>
                    <a:pt x="625466" y="1978945"/>
                    <a:pt x="485181" y="1869194"/>
                  </a:cubicBezTo>
                  <a:lnTo>
                    <a:pt x="424111" y="1817746"/>
                  </a:lnTo>
                  <a:lnTo>
                    <a:pt x="407264" y="1804650"/>
                  </a:lnTo>
                  <a:lnTo>
                    <a:pt x="400242" y="1797638"/>
                  </a:lnTo>
                  <a:lnTo>
                    <a:pt x="373060" y="1774739"/>
                  </a:lnTo>
                  <a:cubicBezTo>
                    <a:pt x="269990" y="1681147"/>
                    <a:pt x="196858" y="1593878"/>
                    <a:pt x="178723" y="1546546"/>
                  </a:cubicBezTo>
                  <a:cubicBezTo>
                    <a:pt x="92516" y="1378254"/>
                    <a:pt x="0" y="1054291"/>
                    <a:pt x="0" y="780817"/>
                  </a:cubicBezTo>
                  <a:cubicBezTo>
                    <a:pt x="0" y="639609"/>
                    <a:pt x="33412" y="519701"/>
                    <a:pt x="75177" y="424975"/>
                  </a:cubicBezTo>
                  <a:lnTo>
                    <a:pt x="118668" y="339046"/>
                  </a:lnTo>
                  <a:lnTo>
                    <a:pt x="116953" y="341932"/>
                  </a:lnTo>
                  <a:cubicBezTo>
                    <a:pt x="106605" y="360695"/>
                    <a:pt x="98512" y="376484"/>
                    <a:pt x="93993" y="385485"/>
                  </a:cubicBezTo>
                  <a:lnTo>
                    <a:pt x="93509" y="386464"/>
                  </a:lnTo>
                  <a:lnTo>
                    <a:pt x="95671" y="380966"/>
                  </a:lnTo>
                  <a:cubicBezTo>
                    <a:pt x="123713" y="321057"/>
                    <a:pt x="154747" y="273315"/>
                    <a:pt x="182624" y="235436"/>
                  </a:cubicBezTo>
                  <a:cubicBezTo>
                    <a:pt x="241010" y="154155"/>
                    <a:pt x="355019" y="96548"/>
                    <a:pt x="478385" y="56179"/>
                  </a:cubicBezTo>
                  <a:close/>
                  <a:moveTo>
                    <a:pt x="999928" y="0"/>
                  </a:moveTo>
                  <a:lnTo>
                    <a:pt x="1676449" y="525838"/>
                  </a:lnTo>
                  <a:cubicBezTo>
                    <a:pt x="1676449" y="525838"/>
                    <a:pt x="1594394" y="780465"/>
                    <a:pt x="1579666" y="999319"/>
                  </a:cubicBezTo>
                  <a:cubicBezTo>
                    <a:pt x="1570461" y="1136103"/>
                    <a:pt x="1517697" y="1165202"/>
                    <a:pt x="1467605" y="1154947"/>
                  </a:cubicBezTo>
                  <a:lnTo>
                    <a:pt x="1464597" y="1153889"/>
                  </a:lnTo>
                  <a:lnTo>
                    <a:pt x="1452025" y="1125910"/>
                  </a:lnTo>
                  <a:cubicBezTo>
                    <a:pt x="1443951" y="1107940"/>
                    <a:pt x="1434013" y="1085824"/>
                    <a:pt x="1421781" y="1058603"/>
                  </a:cubicBezTo>
                  <a:cubicBezTo>
                    <a:pt x="1421781" y="1058603"/>
                    <a:pt x="1360757" y="999691"/>
                    <a:pt x="1327088" y="961820"/>
                  </a:cubicBezTo>
                  <a:lnTo>
                    <a:pt x="1304643" y="931982"/>
                  </a:lnTo>
                  <a:lnTo>
                    <a:pt x="1303076" y="929526"/>
                  </a:lnTo>
                  <a:cubicBezTo>
                    <a:pt x="1268667" y="875590"/>
                    <a:pt x="1268667" y="875590"/>
                    <a:pt x="1268667" y="875590"/>
                  </a:cubicBezTo>
                  <a:cubicBezTo>
                    <a:pt x="1268667" y="875590"/>
                    <a:pt x="1236457" y="743498"/>
                    <a:pt x="1300274" y="628723"/>
                  </a:cubicBezTo>
                  <a:lnTo>
                    <a:pt x="1307563" y="618378"/>
                  </a:lnTo>
                  <a:lnTo>
                    <a:pt x="1298642" y="596988"/>
                  </a:lnTo>
                  <a:lnTo>
                    <a:pt x="1292154" y="580800"/>
                  </a:lnTo>
                  <a:lnTo>
                    <a:pt x="1285141" y="579133"/>
                  </a:lnTo>
                  <a:cubicBezTo>
                    <a:pt x="1217808" y="547566"/>
                    <a:pt x="1022122" y="492850"/>
                    <a:pt x="1003184" y="372896"/>
                  </a:cubicBezTo>
                  <a:cubicBezTo>
                    <a:pt x="992533" y="305422"/>
                    <a:pt x="984544" y="180018"/>
                    <a:pt x="993448" y="53615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7"/>
              <a:endParaRPr lang="en-IN" sz="1765" dirty="0">
                <a:solidFill>
                  <a:srgbClr val="50505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766049" y="5124616"/>
              <a:ext cx="603726" cy="434894"/>
            </a:xfrm>
            <a:custGeom>
              <a:avLst/>
              <a:gdLst>
                <a:gd name="connsiteX0" fmla="*/ 3283994 w 3907177"/>
                <a:gd name="connsiteY0" fmla="*/ 2199606 h 3033282"/>
                <a:gd name="connsiteX1" fmla="*/ 3216771 w 3907177"/>
                <a:gd name="connsiteY1" fmla="*/ 2237508 h 3033282"/>
                <a:gd name="connsiteX2" fmla="*/ 3176070 w 3907177"/>
                <a:gd name="connsiteY2" fmla="*/ 2287254 h 3033282"/>
                <a:gd name="connsiteX3" fmla="*/ 3157902 w 3907177"/>
                <a:gd name="connsiteY3" fmla="*/ 2304911 h 3033282"/>
                <a:gd name="connsiteX4" fmla="*/ 3148728 w 3907177"/>
                <a:gd name="connsiteY4" fmla="*/ 2311436 h 3033282"/>
                <a:gd name="connsiteX5" fmla="*/ 3136944 w 3907177"/>
                <a:gd name="connsiteY5" fmla="*/ 2319628 h 3033282"/>
                <a:gd name="connsiteX6" fmla="*/ 3154439 w 3907177"/>
                <a:gd name="connsiteY6" fmla="*/ 2308277 h 3033282"/>
                <a:gd name="connsiteX7" fmla="*/ 3157902 w 3907177"/>
                <a:gd name="connsiteY7" fmla="*/ 2304911 h 3033282"/>
                <a:gd name="connsiteX8" fmla="*/ 3176070 w 3907177"/>
                <a:gd name="connsiteY8" fmla="*/ 2291992 h 3033282"/>
                <a:gd name="connsiteX9" fmla="*/ 3229375 w 3907177"/>
                <a:gd name="connsiteY9" fmla="*/ 2250142 h 3033282"/>
                <a:gd name="connsiteX10" fmla="*/ 3317605 w 3907177"/>
                <a:gd name="connsiteY10" fmla="*/ 2231191 h 3033282"/>
                <a:gd name="connsiteX11" fmla="*/ 3378755 w 3907177"/>
                <a:gd name="connsiteY11" fmla="*/ 2245404 h 3033282"/>
                <a:gd name="connsiteX12" fmla="*/ 3382808 w 3907177"/>
                <a:gd name="connsiteY12" fmla="*/ 2247161 h 3033282"/>
                <a:gd name="connsiteX13" fmla="*/ 3351550 w 3907177"/>
                <a:gd name="connsiteY13" fmla="*/ 2248260 h 3033282"/>
                <a:gd name="connsiteX14" fmla="*/ 3315694 w 3907177"/>
                <a:gd name="connsiteY14" fmla="*/ 2268558 h 3033282"/>
                <a:gd name="connsiteX15" fmla="*/ 3248262 w 3907177"/>
                <a:gd name="connsiteY15" fmla="*/ 2369622 h 3033282"/>
                <a:gd name="connsiteX16" fmla="*/ 3195581 w 3907177"/>
                <a:gd name="connsiteY16" fmla="*/ 2443314 h 3033282"/>
                <a:gd name="connsiteX17" fmla="*/ 3288300 w 3907177"/>
                <a:gd name="connsiteY17" fmla="*/ 2346462 h 3033282"/>
                <a:gd name="connsiteX18" fmla="*/ 3334660 w 3907177"/>
                <a:gd name="connsiteY18" fmla="*/ 2295930 h 3033282"/>
                <a:gd name="connsiteX19" fmla="*/ 3404199 w 3907177"/>
                <a:gd name="connsiteY19" fmla="*/ 2281191 h 3033282"/>
                <a:gd name="connsiteX20" fmla="*/ 3442129 w 3907177"/>
                <a:gd name="connsiteY20" fmla="*/ 2291719 h 3033282"/>
                <a:gd name="connsiteX21" fmla="*/ 3448451 w 3907177"/>
                <a:gd name="connsiteY21" fmla="*/ 2258031 h 3033282"/>
                <a:gd name="connsiteX22" fmla="*/ 3432746 w 3907177"/>
                <a:gd name="connsiteY22" fmla="*/ 2253458 h 3033282"/>
                <a:gd name="connsiteX23" fmla="*/ 3399309 w 3907177"/>
                <a:gd name="connsiteY23" fmla="*/ 2247403 h 3033282"/>
                <a:gd name="connsiteX24" fmla="*/ 3406885 w 3907177"/>
                <a:gd name="connsiteY24" fmla="*/ 2246720 h 3033282"/>
                <a:gd name="connsiteX25" fmla="*/ 3422640 w 3907177"/>
                <a:gd name="connsiteY25" fmla="*/ 2231191 h 3033282"/>
                <a:gd name="connsiteX26" fmla="*/ 3370122 w 3907177"/>
                <a:gd name="connsiteY26" fmla="*/ 2208029 h 3033282"/>
                <a:gd name="connsiteX27" fmla="*/ 3283994 w 3907177"/>
                <a:gd name="connsiteY27" fmla="*/ 2199606 h 3033282"/>
                <a:gd name="connsiteX28" fmla="*/ 3868985 w 3907177"/>
                <a:gd name="connsiteY28" fmla="*/ 2136388 h 3033282"/>
                <a:gd name="connsiteX29" fmla="*/ 3734396 w 3907177"/>
                <a:gd name="connsiteY29" fmla="*/ 2199444 h 3033282"/>
                <a:gd name="connsiteX30" fmla="*/ 3559852 w 3907177"/>
                <a:gd name="connsiteY30" fmla="*/ 2182629 h 3033282"/>
                <a:gd name="connsiteX31" fmla="*/ 3641867 w 3907177"/>
                <a:gd name="connsiteY31" fmla="*/ 2241481 h 3033282"/>
                <a:gd name="connsiteX32" fmla="*/ 3702852 w 3907177"/>
                <a:gd name="connsiteY32" fmla="*/ 2239379 h 3033282"/>
                <a:gd name="connsiteX33" fmla="*/ 3831132 w 3907177"/>
                <a:gd name="connsiteY33" fmla="*/ 2178425 h 3033282"/>
                <a:gd name="connsiteX34" fmla="*/ 3868985 w 3907177"/>
                <a:gd name="connsiteY34" fmla="*/ 2136388 h 3033282"/>
                <a:gd name="connsiteX35" fmla="*/ 3385344 w 3907177"/>
                <a:gd name="connsiteY35" fmla="*/ 2089937 h 3033282"/>
                <a:gd name="connsiteX36" fmla="*/ 3403807 w 3907177"/>
                <a:gd name="connsiteY36" fmla="*/ 2092045 h 3033282"/>
                <a:gd name="connsiteX37" fmla="*/ 3420687 w 3907177"/>
                <a:gd name="connsiteY37" fmla="*/ 2119439 h 3033282"/>
                <a:gd name="connsiteX38" fmla="*/ 3410137 w 3907177"/>
                <a:gd name="connsiteY38" fmla="*/ 2151048 h 3033282"/>
                <a:gd name="connsiteX39" fmla="*/ 3380596 w 3907177"/>
                <a:gd name="connsiteY39" fmla="*/ 2144726 h 3033282"/>
                <a:gd name="connsiteX40" fmla="*/ 3353166 w 3907177"/>
                <a:gd name="connsiteY40" fmla="*/ 2146834 h 3033282"/>
                <a:gd name="connsiteX41" fmla="*/ 3353166 w 3907177"/>
                <a:gd name="connsiteY41" fmla="*/ 2113117 h 3033282"/>
                <a:gd name="connsiteX42" fmla="*/ 3370046 w 3907177"/>
                <a:gd name="connsiteY42" fmla="*/ 2094152 h 3033282"/>
                <a:gd name="connsiteX43" fmla="*/ 3385344 w 3907177"/>
                <a:gd name="connsiteY43" fmla="*/ 2089937 h 3033282"/>
                <a:gd name="connsiteX44" fmla="*/ 2921466 w 3907177"/>
                <a:gd name="connsiteY44" fmla="*/ 1940074 h 3033282"/>
                <a:gd name="connsiteX45" fmla="*/ 2876044 w 3907177"/>
                <a:gd name="connsiteY45" fmla="*/ 1945069 h 3033282"/>
                <a:gd name="connsiteX46" fmla="*/ 2796228 w 3907177"/>
                <a:gd name="connsiteY46" fmla="*/ 1980818 h 3033282"/>
                <a:gd name="connsiteX47" fmla="*/ 2716411 w 3907177"/>
                <a:gd name="connsiteY47" fmla="*/ 2018670 h 3033282"/>
                <a:gd name="connsiteX48" fmla="*/ 2773123 w 3907177"/>
                <a:gd name="connsiteY48" fmla="*/ 2014464 h 3033282"/>
                <a:gd name="connsiteX49" fmla="*/ 2813031 w 3907177"/>
                <a:gd name="connsiteY49" fmla="*/ 2008155 h 3033282"/>
                <a:gd name="connsiteX50" fmla="*/ 2810931 w 3907177"/>
                <a:gd name="connsiteY50" fmla="*/ 2075448 h 3033282"/>
                <a:gd name="connsiteX51" fmla="*/ 2825634 w 3907177"/>
                <a:gd name="connsiteY51" fmla="*/ 2117505 h 3033282"/>
                <a:gd name="connsiteX52" fmla="*/ 2817232 w 3907177"/>
                <a:gd name="connsiteY52" fmla="*/ 2123814 h 3033282"/>
                <a:gd name="connsiteX53" fmla="*/ 2773123 w 3907177"/>
                <a:gd name="connsiteY53" fmla="*/ 2157460 h 3033282"/>
                <a:gd name="connsiteX54" fmla="*/ 2848738 w 3907177"/>
                <a:gd name="connsiteY54" fmla="*/ 2125917 h 3033282"/>
                <a:gd name="connsiteX55" fmla="*/ 2941157 w 3907177"/>
                <a:gd name="connsiteY55" fmla="*/ 2104888 h 3033282"/>
                <a:gd name="connsiteX56" fmla="*/ 3111292 w 3907177"/>
                <a:gd name="connsiteY56" fmla="*/ 2106991 h 3033282"/>
                <a:gd name="connsiteX57" fmla="*/ 3056681 w 3907177"/>
                <a:gd name="connsiteY57" fmla="*/ 2085962 h 3033282"/>
                <a:gd name="connsiteX58" fmla="*/ 3016773 w 3907177"/>
                <a:gd name="connsiteY58" fmla="*/ 2081756 h 3033282"/>
                <a:gd name="connsiteX59" fmla="*/ 3023074 w 3907177"/>
                <a:gd name="connsiteY59" fmla="*/ 2027081 h 3033282"/>
                <a:gd name="connsiteX60" fmla="*/ 2995769 w 3907177"/>
                <a:gd name="connsiteY60" fmla="*/ 1970303 h 3033282"/>
                <a:gd name="connsiteX61" fmla="*/ 3018873 w 3907177"/>
                <a:gd name="connsiteY61" fmla="*/ 1966098 h 3033282"/>
                <a:gd name="connsiteX62" fmla="*/ 3065083 w 3907177"/>
                <a:gd name="connsiteY62" fmla="*/ 1957686 h 3033282"/>
                <a:gd name="connsiteX63" fmla="*/ 2968463 w 3907177"/>
                <a:gd name="connsiteY63" fmla="*/ 1942966 h 3033282"/>
                <a:gd name="connsiteX64" fmla="*/ 2921466 w 3907177"/>
                <a:gd name="connsiteY64" fmla="*/ 1940074 h 3033282"/>
                <a:gd name="connsiteX65" fmla="*/ 2882143 w 3907177"/>
                <a:gd name="connsiteY65" fmla="*/ 1689578 h 3033282"/>
                <a:gd name="connsiteX66" fmla="*/ 2779009 w 3907177"/>
                <a:gd name="connsiteY66" fmla="*/ 1700880 h 3033282"/>
                <a:gd name="connsiteX67" fmla="*/ 2720075 w 3907177"/>
                <a:gd name="connsiteY67" fmla="*/ 1810222 h 3033282"/>
                <a:gd name="connsiteX68" fmla="*/ 2806371 w 3907177"/>
                <a:gd name="connsiteY68" fmla="*/ 1730318 h 3033282"/>
                <a:gd name="connsiteX69" fmla="*/ 2953705 w 3907177"/>
                <a:gd name="connsiteY69" fmla="*/ 1692469 h 3033282"/>
                <a:gd name="connsiteX70" fmla="*/ 2882143 w 3907177"/>
                <a:gd name="connsiteY70" fmla="*/ 1689578 h 3033282"/>
                <a:gd name="connsiteX71" fmla="*/ 2751741 w 3907177"/>
                <a:gd name="connsiteY71" fmla="*/ 1152523 h 3033282"/>
                <a:gd name="connsiteX72" fmla="*/ 2752273 w 3907177"/>
                <a:gd name="connsiteY72" fmla="*/ 1154187 h 3033282"/>
                <a:gd name="connsiteX73" fmla="*/ 2764036 w 3907177"/>
                <a:gd name="connsiteY73" fmla="*/ 1192874 h 3033282"/>
                <a:gd name="connsiteX74" fmla="*/ 2787833 w 3907177"/>
                <a:gd name="connsiteY74" fmla="*/ 1274009 h 3033282"/>
                <a:gd name="connsiteX75" fmla="*/ 2819472 w 3907177"/>
                <a:gd name="connsiteY75" fmla="*/ 1283014 h 3033282"/>
                <a:gd name="connsiteX76" fmla="*/ 2820261 w 3907177"/>
                <a:gd name="connsiteY76" fmla="*/ 1283258 h 3033282"/>
                <a:gd name="connsiteX77" fmla="*/ 2825890 w 3907177"/>
                <a:gd name="connsiteY77" fmla="*/ 1283302 h 3033282"/>
                <a:gd name="connsiteX78" fmla="*/ 2903747 w 3907177"/>
                <a:gd name="connsiteY78" fmla="*/ 1291542 h 3033282"/>
                <a:gd name="connsiteX79" fmla="*/ 2899550 w 3907177"/>
                <a:gd name="connsiteY79" fmla="*/ 1288295 h 3033282"/>
                <a:gd name="connsiteX80" fmla="*/ 2806596 w 3907177"/>
                <a:gd name="connsiteY80" fmla="*/ 1216396 h 3033282"/>
                <a:gd name="connsiteX81" fmla="*/ 2775061 w 3907177"/>
                <a:gd name="connsiteY81" fmla="*/ 1179930 h 3033282"/>
                <a:gd name="connsiteX82" fmla="*/ 1695768 w 3907177"/>
                <a:gd name="connsiteY82" fmla="*/ 862876 h 3033282"/>
                <a:gd name="connsiteX83" fmla="*/ 2078780 w 3907177"/>
                <a:gd name="connsiteY83" fmla="*/ 919680 h 3033282"/>
                <a:gd name="connsiteX84" fmla="*/ 2177689 w 3907177"/>
                <a:gd name="connsiteY84" fmla="*/ 938615 h 3033282"/>
                <a:gd name="connsiteX85" fmla="*/ 2274495 w 3907177"/>
                <a:gd name="connsiteY85" fmla="*/ 997523 h 3033282"/>
                <a:gd name="connsiteX86" fmla="*/ 2192421 w 3907177"/>
                <a:gd name="connsiteY86" fmla="*/ 984900 h 3033282"/>
                <a:gd name="connsiteX87" fmla="*/ 2082989 w 3907177"/>
                <a:gd name="connsiteY87" fmla="*/ 1031185 h 3033282"/>
                <a:gd name="connsiteX88" fmla="*/ 2013542 w 3907177"/>
                <a:gd name="connsiteY88" fmla="*/ 1064846 h 3033282"/>
                <a:gd name="connsiteX89" fmla="*/ 2177689 w 3907177"/>
                <a:gd name="connsiteY89" fmla="*/ 1060639 h 3033282"/>
                <a:gd name="connsiteX90" fmla="*/ 2320793 w 3907177"/>
                <a:gd name="connsiteY90" fmla="*/ 1102716 h 3033282"/>
                <a:gd name="connsiteX91" fmla="*/ 2402867 w 3907177"/>
                <a:gd name="connsiteY91" fmla="*/ 1193182 h 3033282"/>
                <a:gd name="connsiteX92" fmla="*/ 2477977 w 3907177"/>
                <a:gd name="connsiteY92" fmla="*/ 1304520 h 3033282"/>
                <a:gd name="connsiteX93" fmla="*/ 2495231 w 3907177"/>
                <a:gd name="connsiteY93" fmla="*/ 1302276 h 3033282"/>
                <a:gd name="connsiteX94" fmla="*/ 2479203 w 3907177"/>
                <a:gd name="connsiteY94" fmla="*/ 1263722 h 3033282"/>
                <a:gd name="connsiteX95" fmla="*/ 2352360 w 3907177"/>
                <a:gd name="connsiteY95" fmla="*/ 974380 h 3033282"/>
                <a:gd name="connsiteX96" fmla="*/ 2194525 w 3907177"/>
                <a:gd name="connsiteY96" fmla="*/ 875499 h 3033282"/>
                <a:gd name="connsiteX97" fmla="*/ 1695768 w 3907177"/>
                <a:gd name="connsiteY97" fmla="*/ 862876 h 3033282"/>
                <a:gd name="connsiteX98" fmla="*/ 2884074 w 3907177"/>
                <a:gd name="connsiteY98" fmla="*/ 435929 h 3033282"/>
                <a:gd name="connsiteX99" fmla="*/ 2987291 w 3907177"/>
                <a:gd name="connsiteY99" fmla="*/ 631716 h 3033282"/>
                <a:gd name="connsiteX100" fmla="*/ 3130531 w 3907177"/>
                <a:gd name="connsiteY100" fmla="*/ 1008552 h 3033282"/>
                <a:gd name="connsiteX101" fmla="*/ 3063124 w 3907177"/>
                <a:gd name="connsiteY101" fmla="*/ 682241 h 3033282"/>
                <a:gd name="connsiteX102" fmla="*/ 2970440 w 3907177"/>
                <a:gd name="connsiteY102" fmla="*/ 520138 h 3033282"/>
                <a:gd name="connsiteX103" fmla="*/ 2884074 w 3907177"/>
                <a:gd name="connsiteY103" fmla="*/ 435929 h 3033282"/>
                <a:gd name="connsiteX104" fmla="*/ 990408 w 3907177"/>
                <a:gd name="connsiteY104" fmla="*/ 698 h 3033282"/>
                <a:gd name="connsiteX105" fmla="*/ 1039550 w 3907177"/>
                <a:gd name="connsiteY105" fmla="*/ 863 h 3033282"/>
                <a:gd name="connsiteX106" fmla="*/ 1348803 w 3907177"/>
                <a:gd name="connsiteY106" fmla="*/ 72387 h 3033282"/>
                <a:gd name="connsiteX107" fmla="*/ 1737998 w 3907177"/>
                <a:gd name="connsiteY107" fmla="*/ 232264 h 3033282"/>
                <a:gd name="connsiteX108" fmla="*/ 2005176 w 3907177"/>
                <a:gd name="connsiteY108" fmla="*/ 371104 h 3033282"/>
                <a:gd name="connsiteX109" fmla="*/ 2203455 w 3907177"/>
                <a:gd name="connsiteY109" fmla="*/ 477601 h 3033282"/>
                <a:gd name="connsiteX110" fmla="*/ 2296994 w 3907177"/>
                <a:gd name="connsiteY110" fmla="*/ 530121 h 3033282"/>
                <a:gd name="connsiteX111" fmla="*/ 2323986 w 3907177"/>
                <a:gd name="connsiteY111" fmla="*/ 546882 h 3033282"/>
                <a:gd name="connsiteX112" fmla="*/ 2357160 w 3907177"/>
                <a:gd name="connsiteY112" fmla="*/ 567482 h 3033282"/>
                <a:gd name="connsiteX113" fmla="*/ 2404890 w 3907177"/>
                <a:gd name="connsiteY113" fmla="*/ 598298 h 3033282"/>
                <a:gd name="connsiteX114" fmla="*/ 2415440 w 3907177"/>
                <a:gd name="connsiteY114" fmla="*/ 605928 h 3033282"/>
                <a:gd name="connsiteX115" fmla="*/ 2362991 w 3907177"/>
                <a:gd name="connsiteY115" fmla="*/ 493093 h 3033282"/>
                <a:gd name="connsiteX116" fmla="*/ 2329266 w 3907177"/>
                <a:gd name="connsiteY116" fmla="*/ 483333 h 3033282"/>
                <a:gd name="connsiteX117" fmla="*/ 2307060 w 3907177"/>
                <a:gd name="connsiteY117" fmla="*/ 476906 h 3033282"/>
                <a:gd name="connsiteX118" fmla="*/ 2313198 w 3907177"/>
                <a:gd name="connsiteY118" fmla="*/ 470584 h 3033282"/>
                <a:gd name="connsiteX119" fmla="*/ 2460566 w 3907177"/>
                <a:gd name="connsiteY119" fmla="*/ 333037 h 3033282"/>
                <a:gd name="connsiteX120" fmla="*/ 2482676 w 3907177"/>
                <a:gd name="connsiteY120" fmla="*/ 317005 h 3033282"/>
                <a:gd name="connsiteX121" fmla="*/ 2522361 w 3907177"/>
                <a:gd name="connsiteY121" fmla="*/ 296868 h 3033282"/>
                <a:gd name="connsiteX122" fmla="*/ 2554579 w 3907177"/>
                <a:gd name="connsiteY122" fmla="*/ 283748 h 3033282"/>
                <a:gd name="connsiteX123" fmla="*/ 2694384 w 3907177"/>
                <a:gd name="connsiteY123" fmla="*/ 254812 h 3033282"/>
                <a:gd name="connsiteX124" fmla="*/ 2798186 w 3907177"/>
                <a:gd name="connsiteY124" fmla="*/ 277829 h 3033282"/>
                <a:gd name="connsiteX125" fmla="*/ 2857052 w 3907177"/>
                <a:gd name="connsiteY125" fmla="*/ 260994 h 3033282"/>
                <a:gd name="connsiteX126" fmla="*/ 2861191 w 3907177"/>
                <a:gd name="connsiteY126" fmla="*/ 261705 h 3033282"/>
                <a:gd name="connsiteX127" fmla="*/ 2866568 w 3907177"/>
                <a:gd name="connsiteY127" fmla="*/ 262766 h 3033282"/>
                <a:gd name="connsiteX128" fmla="*/ 2867847 w 3907177"/>
                <a:gd name="connsiteY128" fmla="*/ 263215 h 3033282"/>
                <a:gd name="connsiteX129" fmla="*/ 2874182 w 3907177"/>
                <a:gd name="connsiteY129" fmla="*/ 265939 h 3033282"/>
                <a:gd name="connsiteX130" fmla="*/ 2878772 w 3907177"/>
                <a:gd name="connsiteY130" fmla="*/ 265783 h 3033282"/>
                <a:gd name="connsiteX131" fmla="*/ 2879970 w 3907177"/>
                <a:gd name="connsiteY131" fmla="*/ 265863 h 3033282"/>
                <a:gd name="connsiteX132" fmla="*/ 2909084 w 3907177"/>
                <a:gd name="connsiteY132" fmla="*/ 273357 h 3033282"/>
                <a:gd name="connsiteX133" fmla="*/ 2989498 w 3907177"/>
                <a:gd name="connsiteY133" fmla="*/ 315709 h 3033282"/>
                <a:gd name="connsiteX134" fmla="*/ 3365815 w 3907177"/>
                <a:gd name="connsiteY134" fmla="*/ 925987 h 3033282"/>
                <a:gd name="connsiteX135" fmla="*/ 3233368 w 3907177"/>
                <a:gd name="connsiteY135" fmla="*/ 1376331 h 3033282"/>
                <a:gd name="connsiteX136" fmla="*/ 3239761 w 3907177"/>
                <a:gd name="connsiteY136" fmla="*/ 1410216 h 3033282"/>
                <a:gd name="connsiteX137" fmla="*/ 3243622 w 3907177"/>
                <a:gd name="connsiteY137" fmla="*/ 1426604 h 3033282"/>
                <a:gd name="connsiteX138" fmla="*/ 3302854 w 3907177"/>
                <a:gd name="connsiteY138" fmla="*/ 1472111 h 3033282"/>
                <a:gd name="connsiteX139" fmla="*/ 3442037 w 3907177"/>
                <a:gd name="connsiteY139" fmla="*/ 1705090 h 3033282"/>
                <a:gd name="connsiteX140" fmla="*/ 3433973 w 3907177"/>
                <a:gd name="connsiteY140" fmla="*/ 1732860 h 3033282"/>
                <a:gd name="connsiteX141" fmla="*/ 3404867 w 3907177"/>
                <a:gd name="connsiteY141" fmla="*/ 1673697 h 3033282"/>
                <a:gd name="connsiteX142" fmla="*/ 3388345 w 3907177"/>
                <a:gd name="connsiteY142" fmla="*/ 1639131 h 3033282"/>
                <a:gd name="connsiteX143" fmla="*/ 3377441 w 3907177"/>
                <a:gd name="connsiteY143" fmla="*/ 1616053 h 3033282"/>
                <a:gd name="connsiteX144" fmla="*/ 3359581 w 3907177"/>
                <a:gd name="connsiteY144" fmla="*/ 1565598 h 3033282"/>
                <a:gd name="connsiteX145" fmla="*/ 3361687 w 3907177"/>
                <a:gd name="connsiteY145" fmla="*/ 1582431 h 3033282"/>
                <a:gd name="connsiteX146" fmla="*/ 3374588 w 3907177"/>
                <a:gd name="connsiteY146" fmla="*/ 1610015 h 3033282"/>
                <a:gd name="connsiteX147" fmla="*/ 3377441 w 3907177"/>
                <a:gd name="connsiteY147" fmla="*/ 1616053 h 3033282"/>
                <a:gd name="connsiteX148" fmla="*/ 3442901 w 3907177"/>
                <a:gd name="connsiteY148" fmla="*/ 1800978 h 3033282"/>
                <a:gd name="connsiteX149" fmla="*/ 3440408 w 3907177"/>
                <a:gd name="connsiteY149" fmla="*/ 1796829 h 3033282"/>
                <a:gd name="connsiteX150" fmla="*/ 3433154 w 3907177"/>
                <a:gd name="connsiteY150" fmla="*/ 1784752 h 3033282"/>
                <a:gd name="connsiteX151" fmla="*/ 3397602 w 3907177"/>
                <a:gd name="connsiteY151" fmla="*/ 1761774 h 3033282"/>
                <a:gd name="connsiteX152" fmla="*/ 3349501 w 3907177"/>
                <a:gd name="connsiteY152" fmla="*/ 1755507 h 3033282"/>
                <a:gd name="connsiteX153" fmla="*/ 3395510 w 3907177"/>
                <a:gd name="connsiteY153" fmla="*/ 1772218 h 3033282"/>
                <a:gd name="connsiteX154" fmla="*/ 3439918 w 3907177"/>
                <a:gd name="connsiteY154" fmla="*/ 1800713 h 3033282"/>
                <a:gd name="connsiteX155" fmla="*/ 3444055 w 3907177"/>
                <a:gd name="connsiteY155" fmla="*/ 1804238 h 3033282"/>
                <a:gd name="connsiteX156" fmla="*/ 3555468 w 3907177"/>
                <a:gd name="connsiteY156" fmla="*/ 2118980 h 3033282"/>
                <a:gd name="connsiteX157" fmla="*/ 3553362 w 3907177"/>
                <a:gd name="connsiteY157" fmla="*/ 2091890 h 3033282"/>
                <a:gd name="connsiteX158" fmla="*/ 3553487 w 3907177"/>
                <a:gd name="connsiteY158" fmla="*/ 2080908 h 3033282"/>
                <a:gd name="connsiteX159" fmla="*/ 3554536 w 3907177"/>
                <a:gd name="connsiteY159" fmla="*/ 2083695 h 3033282"/>
                <a:gd name="connsiteX160" fmla="*/ 3570142 w 3907177"/>
                <a:gd name="connsiteY160" fmla="*/ 2125146 h 3033282"/>
                <a:gd name="connsiteX161" fmla="*/ 3570375 w 3907177"/>
                <a:gd name="connsiteY161" fmla="*/ 2125765 h 3033282"/>
                <a:gd name="connsiteX162" fmla="*/ 3570326 w 3907177"/>
                <a:gd name="connsiteY162" fmla="*/ 2125774 h 3033282"/>
                <a:gd name="connsiteX163" fmla="*/ 3524755 w 3907177"/>
                <a:gd name="connsiteY163" fmla="*/ 2128437 h 3033282"/>
                <a:gd name="connsiteX164" fmla="*/ 3520991 w 3907177"/>
                <a:gd name="connsiteY164" fmla="*/ 2130652 h 3033282"/>
                <a:gd name="connsiteX165" fmla="*/ 3519898 w 3907177"/>
                <a:gd name="connsiteY165" fmla="*/ 2125754 h 3033282"/>
                <a:gd name="connsiteX166" fmla="*/ 3513061 w 3907177"/>
                <a:gd name="connsiteY166" fmla="*/ 2102599 h 3033282"/>
                <a:gd name="connsiteX167" fmla="*/ 3485716 w 3907177"/>
                <a:gd name="connsiteY167" fmla="*/ 2058392 h 3033282"/>
                <a:gd name="connsiteX168" fmla="*/ 3422611 w 3907177"/>
                <a:gd name="connsiteY168" fmla="*/ 2039446 h 3033282"/>
                <a:gd name="connsiteX169" fmla="*/ 3384747 w 3907177"/>
                <a:gd name="connsiteY169" fmla="*/ 2043657 h 3033282"/>
                <a:gd name="connsiteX170" fmla="*/ 3334263 w 3907177"/>
                <a:gd name="connsiteY170" fmla="*/ 2031026 h 3033282"/>
                <a:gd name="connsiteX171" fmla="*/ 3378437 w 3907177"/>
                <a:gd name="connsiteY171" fmla="*/ 2058392 h 3033282"/>
                <a:gd name="connsiteX172" fmla="*/ 3357402 w 3907177"/>
                <a:gd name="connsiteY172" fmla="*/ 2092073 h 3033282"/>
                <a:gd name="connsiteX173" fmla="*/ 3351091 w 3907177"/>
                <a:gd name="connsiteY173" fmla="*/ 2140490 h 3033282"/>
                <a:gd name="connsiteX174" fmla="*/ 3317435 w 3907177"/>
                <a:gd name="connsiteY174" fmla="*/ 2140490 h 3033282"/>
                <a:gd name="connsiteX175" fmla="*/ 3359505 w 3907177"/>
                <a:gd name="connsiteY175" fmla="*/ 2155225 h 3033282"/>
                <a:gd name="connsiteX176" fmla="*/ 3416300 w 3907177"/>
                <a:gd name="connsiteY176" fmla="*/ 2180486 h 3033282"/>
                <a:gd name="connsiteX177" fmla="*/ 3468953 w 3907177"/>
                <a:gd name="connsiteY177" fmla="*/ 2204760 h 3033282"/>
                <a:gd name="connsiteX178" fmla="*/ 3471183 w 3907177"/>
                <a:gd name="connsiteY178" fmla="*/ 2205864 h 3033282"/>
                <a:gd name="connsiteX179" fmla="*/ 3465112 w 3907177"/>
                <a:gd name="connsiteY179" fmla="*/ 2222558 h 3033282"/>
                <a:gd name="connsiteX180" fmla="*/ 3404088 w 3907177"/>
                <a:gd name="connsiteY180" fmla="*/ 2397188 h 3033282"/>
                <a:gd name="connsiteX181" fmla="*/ 3303083 w 3907177"/>
                <a:gd name="connsiteY181" fmla="*/ 2544467 h 3033282"/>
                <a:gd name="connsiteX182" fmla="*/ 3395671 w 3907177"/>
                <a:gd name="connsiteY182" fmla="*/ 2456100 h 3033282"/>
                <a:gd name="connsiteX183" fmla="*/ 3450382 w 3907177"/>
                <a:gd name="connsiteY183" fmla="*/ 2386668 h 3033282"/>
                <a:gd name="connsiteX184" fmla="*/ 3526136 w 3907177"/>
                <a:gd name="connsiteY184" fmla="*/ 2184686 h 3033282"/>
                <a:gd name="connsiteX185" fmla="*/ 3618725 w 3907177"/>
                <a:gd name="connsiteY185" fmla="*/ 2163646 h 3033282"/>
                <a:gd name="connsiteX186" fmla="*/ 3751294 w 3907177"/>
                <a:gd name="connsiteY186" fmla="*/ 2136294 h 3033282"/>
                <a:gd name="connsiteX187" fmla="*/ 3799430 w 3907177"/>
                <a:gd name="connsiteY187" fmla="*/ 2104735 h 3033282"/>
                <a:gd name="connsiteX188" fmla="*/ 3810437 w 3907177"/>
                <a:gd name="connsiteY188" fmla="*/ 2099831 h 3033282"/>
                <a:gd name="connsiteX189" fmla="*/ 3824461 w 3907177"/>
                <a:gd name="connsiteY189" fmla="*/ 2097367 h 3033282"/>
                <a:gd name="connsiteX190" fmla="*/ 3829342 w 3907177"/>
                <a:gd name="connsiteY190" fmla="*/ 2096510 h 3033282"/>
                <a:gd name="connsiteX191" fmla="*/ 3845987 w 3907177"/>
                <a:gd name="connsiteY191" fmla="*/ 2098423 h 3033282"/>
                <a:gd name="connsiteX192" fmla="*/ 3904907 w 3907177"/>
                <a:gd name="connsiteY192" fmla="*/ 2180478 h 3033282"/>
                <a:gd name="connsiteX193" fmla="*/ 3885968 w 3907177"/>
                <a:gd name="connsiteY193" fmla="*/ 2315133 h 3033282"/>
                <a:gd name="connsiteX194" fmla="*/ 3884225 w 3907177"/>
                <a:gd name="connsiteY194" fmla="*/ 2328571 h 3033282"/>
                <a:gd name="connsiteX195" fmla="*/ 3881324 w 3907177"/>
                <a:gd name="connsiteY195" fmla="*/ 2344937 h 3033282"/>
                <a:gd name="connsiteX196" fmla="*/ 3878738 w 3907177"/>
                <a:gd name="connsiteY196" fmla="*/ 2354578 h 3033282"/>
                <a:gd name="connsiteX197" fmla="*/ 3857107 w 3907177"/>
                <a:gd name="connsiteY197" fmla="*/ 2435219 h 3033282"/>
                <a:gd name="connsiteX198" fmla="*/ 3839183 w 3907177"/>
                <a:gd name="connsiteY198" fmla="*/ 2502042 h 3033282"/>
                <a:gd name="connsiteX199" fmla="*/ 3806236 w 3907177"/>
                <a:gd name="connsiteY199" fmla="*/ 2584501 h 3033282"/>
                <a:gd name="connsiteX200" fmla="*/ 3612412 w 3907177"/>
                <a:gd name="connsiteY200" fmla="*/ 2876897 h 3033282"/>
                <a:gd name="connsiteX201" fmla="*/ 3004275 w 3907177"/>
                <a:gd name="connsiteY201" fmla="*/ 2912665 h 3033282"/>
                <a:gd name="connsiteX202" fmla="*/ 2812785 w 3907177"/>
                <a:gd name="connsiteY202" fmla="*/ 2759074 h 3033282"/>
                <a:gd name="connsiteX203" fmla="*/ 2726510 w 3907177"/>
                <a:gd name="connsiteY203" fmla="*/ 2651771 h 3033282"/>
                <a:gd name="connsiteX204" fmla="*/ 2722301 w 3907177"/>
                <a:gd name="connsiteY204" fmla="*/ 2655979 h 3033282"/>
                <a:gd name="connsiteX205" fmla="*/ 2686529 w 3907177"/>
                <a:gd name="connsiteY205" fmla="*/ 2750658 h 3033282"/>
                <a:gd name="connsiteX206" fmla="*/ 2646547 w 3907177"/>
                <a:gd name="connsiteY206" fmla="*/ 2799050 h 3033282"/>
                <a:gd name="connsiteX207" fmla="*/ 2593940 w 3907177"/>
                <a:gd name="connsiteY207" fmla="*/ 2887417 h 3033282"/>
                <a:gd name="connsiteX208" fmla="*/ 2606566 w 3907177"/>
                <a:gd name="connsiteY208" fmla="*/ 2963160 h 3033282"/>
                <a:gd name="connsiteX209" fmla="*/ 2724406 w 3907177"/>
                <a:gd name="connsiteY209" fmla="*/ 3001032 h 3033282"/>
                <a:gd name="connsiteX210" fmla="*/ 2614983 w 3907177"/>
                <a:gd name="connsiteY210" fmla="*/ 2916873 h 3033282"/>
                <a:gd name="connsiteX211" fmla="*/ 2636026 w 3907177"/>
                <a:gd name="connsiteY211" fmla="*/ 2931601 h 3033282"/>
                <a:gd name="connsiteX212" fmla="*/ 2741240 w 3907177"/>
                <a:gd name="connsiteY212" fmla="*/ 2975784 h 3033282"/>
                <a:gd name="connsiteX213" fmla="*/ 2823307 w 3907177"/>
                <a:gd name="connsiteY213" fmla="*/ 2935809 h 3033282"/>
                <a:gd name="connsiteX214" fmla="*/ 2869601 w 3907177"/>
                <a:gd name="connsiteY214" fmla="*/ 2874793 h 3033282"/>
                <a:gd name="connsiteX215" fmla="*/ 2909582 w 3907177"/>
                <a:gd name="connsiteY215" fmla="*/ 2914769 h 3033282"/>
                <a:gd name="connsiteX216" fmla="*/ 2804368 w 3907177"/>
                <a:gd name="connsiteY216" fmla="*/ 3009448 h 3033282"/>
                <a:gd name="connsiteX217" fmla="*/ 2631817 w 3907177"/>
                <a:gd name="connsiteY217" fmla="*/ 3019968 h 3033282"/>
                <a:gd name="connsiteX218" fmla="*/ 2592812 w 3907177"/>
                <a:gd name="connsiteY218" fmla="*/ 2997729 h 3033282"/>
                <a:gd name="connsiteX219" fmla="*/ 2571463 w 3907177"/>
                <a:gd name="connsiteY219" fmla="*/ 2978979 h 3033282"/>
                <a:gd name="connsiteX220" fmla="*/ 2569646 w 3907177"/>
                <a:gd name="connsiteY220" fmla="*/ 2977384 h 3033282"/>
                <a:gd name="connsiteX221" fmla="*/ 2550477 w 3907177"/>
                <a:gd name="connsiteY221" fmla="*/ 2953365 h 3033282"/>
                <a:gd name="connsiteX222" fmla="*/ 2543509 w 3907177"/>
                <a:gd name="connsiteY222" fmla="*/ 2942341 h 3033282"/>
                <a:gd name="connsiteX223" fmla="*/ 2527951 w 3907177"/>
                <a:gd name="connsiteY223" fmla="*/ 2910199 h 3033282"/>
                <a:gd name="connsiteX224" fmla="*/ 2522395 w 3907177"/>
                <a:gd name="connsiteY224" fmla="*/ 2893729 h 3033282"/>
                <a:gd name="connsiteX225" fmla="*/ 2457162 w 3907177"/>
                <a:gd name="connsiteY225" fmla="*/ 2748554 h 3033282"/>
                <a:gd name="connsiteX226" fmla="*/ 2362469 w 3907177"/>
                <a:gd name="connsiteY226" fmla="*/ 2651771 h 3033282"/>
                <a:gd name="connsiteX227" fmla="*/ 2340024 w 3907177"/>
                <a:gd name="connsiteY227" fmla="*/ 2621933 h 3033282"/>
                <a:gd name="connsiteX228" fmla="*/ 2338457 w 3907177"/>
                <a:gd name="connsiteY228" fmla="*/ 2619477 h 3033282"/>
                <a:gd name="connsiteX229" fmla="*/ 2304048 w 3907177"/>
                <a:gd name="connsiteY229" fmla="*/ 2565541 h 3033282"/>
                <a:gd name="connsiteX230" fmla="*/ 2335655 w 3907177"/>
                <a:gd name="connsiteY230" fmla="*/ 2318674 h 3033282"/>
                <a:gd name="connsiteX231" fmla="*/ 2366996 w 3907177"/>
                <a:gd name="connsiteY231" fmla="*/ 2274192 h 3033282"/>
                <a:gd name="connsiteX232" fmla="*/ 2347572 w 3907177"/>
                <a:gd name="connsiteY232" fmla="*/ 2275513 h 3033282"/>
                <a:gd name="connsiteX233" fmla="*/ 2320522 w 3907177"/>
                <a:gd name="connsiteY233" fmla="*/ 2269084 h 3033282"/>
                <a:gd name="connsiteX234" fmla="*/ 2038565 w 3907177"/>
                <a:gd name="connsiteY234" fmla="*/ 2062847 h 3033282"/>
                <a:gd name="connsiteX235" fmla="*/ 2043892 w 3907177"/>
                <a:gd name="connsiteY235" fmla="*/ 1618938 h 3033282"/>
                <a:gd name="connsiteX236" fmla="*/ 2058099 w 3907177"/>
                <a:gd name="connsiteY236" fmla="*/ 1557525 h 3033282"/>
                <a:gd name="connsiteX237" fmla="*/ 2055755 w 3907177"/>
                <a:gd name="connsiteY237" fmla="*/ 1558228 h 3033282"/>
                <a:gd name="connsiteX238" fmla="*/ 2050316 w 3907177"/>
                <a:gd name="connsiteY238" fmla="*/ 1559430 h 3033282"/>
                <a:gd name="connsiteX239" fmla="*/ 1525518 w 3907177"/>
                <a:gd name="connsiteY239" fmla="*/ 1690090 h 3033282"/>
                <a:gd name="connsiteX240" fmla="*/ 946985 w 3907177"/>
                <a:gd name="connsiteY240" fmla="*/ 1875211 h 3033282"/>
                <a:gd name="connsiteX241" fmla="*/ 559893 w 3907177"/>
                <a:gd name="connsiteY241" fmla="*/ 1858382 h 3033282"/>
                <a:gd name="connsiteX242" fmla="*/ 412630 w 3907177"/>
                <a:gd name="connsiteY242" fmla="*/ 1498659 h 3033282"/>
                <a:gd name="connsiteX243" fmla="*/ 46576 w 3907177"/>
                <a:gd name="connsiteY243" fmla="*/ 1063204 h 3033282"/>
                <a:gd name="connsiteX244" fmla="*/ 36057 w 3907177"/>
                <a:gd name="connsiteY244" fmla="*/ 665615 h 3033282"/>
                <a:gd name="connsiteX245" fmla="*/ 191735 w 3907177"/>
                <a:gd name="connsiteY245" fmla="*/ 459457 h 3033282"/>
                <a:gd name="connsiteX246" fmla="*/ 374762 w 3907177"/>
                <a:gd name="connsiteY246" fmla="*/ 465768 h 3033282"/>
                <a:gd name="connsiteX247" fmla="*/ 677704 w 3907177"/>
                <a:gd name="connsiteY247" fmla="*/ 528878 h 3033282"/>
                <a:gd name="connsiteX248" fmla="*/ 1090040 w 3907177"/>
                <a:gd name="connsiteY248" fmla="*/ 713999 h 3033282"/>
                <a:gd name="connsiteX249" fmla="*/ 736609 w 3907177"/>
                <a:gd name="connsiteY249" fmla="*/ 514152 h 3033282"/>
                <a:gd name="connsiteX250" fmla="*/ 503092 w 3907177"/>
                <a:gd name="connsiteY250" fmla="*/ 423695 h 3033282"/>
                <a:gd name="connsiteX251" fmla="*/ 700845 w 3907177"/>
                <a:gd name="connsiteY251" fmla="*/ 246989 h 3033282"/>
                <a:gd name="connsiteX252" fmla="*/ 867042 w 3907177"/>
                <a:gd name="connsiteY252" fmla="*/ 47143 h 3033282"/>
                <a:gd name="connsiteX253" fmla="*/ 990408 w 3907177"/>
                <a:gd name="connsiteY253" fmla="*/ 698 h 30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907177" h="3033282">
                  <a:moveTo>
                    <a:pt x="3283994" y="2199606"/>
                  </a:moveTo>
                  <a:cubicBezTo>
                    <a:pt x="3260886" y="2199606"/>
                    <a:pt x="3239879" y="2208029"/>
                    <a:pt x="3216771" y="2237508"/>
                  </a:cubicBezTo>
                  <a:cubicBezTo>
                    <a:pt x="3206268" y="2252247"/>
                    <a:pt x="3191038" y="2271198"/>
                    <a:pt x="3176070" y="2287254"/>
                  </a:cubicBezTo>
                  <a:lnTo>
                    <a:pt x="3157902" y="2304911"/>
                  </a:lnTo>
                  <a:lnTo>
                    <a:pt x="3148728" y="2311436"/>
                  </a:lnTo>
                  <a:cubicBezTo>
                    <a:pt x="3141540" y="2316470"/>
                    <a:pt x="3136944" y="2319628"/>
                    <a:pt x="3136944" y="2319628"/>
                  </a:cubicBezTo>
                  <a:cubicBezTo>
                    <a:pt x="3141671" y="2318049"/>
                    <a:pt x="3147710" y="2313969"/>
                    <a:pt x="3154439" y="2308277"/>
                  </a:cubicBezTo>
                  <a:lnTo>
                    <a:pt x="3157902" y="2304911"/>
                  </a:lnTo>
                  <a:lnTo>
                    <a:pt x="3176070" y="2291992"/>
                  </a:lnTo>
                  <a:cubicBezTo>
                    <a:pt x="3196815" y="2276989"/>
                    <a:pt x="3219922" y="2259617"/>
                    <a:pt x="3229375" y="2250142"/>
                  </a:cubicBezTo>
                  <a:cubicBezTo>
                    <a:pt x="3248282" y="2231191"/>
                    <a:pt x="3283994" y="2231191"/>
                    <a:pt x="3317605" y="2231191"/>
                  </a:cubicBezTo>
                  <a:cubicBezTo>
                    <a:pt x="3341238" y="2231191"/>
                    <a:pt x="3367234" y="2240666"/>
                    <a:pt x="3378755" y="2245404"/>
                  </a:cubicBezTo>
                  <a:lnTo>
                    <a:pt x="3382808" y="2247161"/>
                  </a:lnTo>
                  <a:lnTo>
                    <a:pt x="3351550" y="2248260"/>
                  </a:lnTo>
                  <a:cubicBezTo>
                    <a:pt x="3337425" y="2251320"/>
                    <a:pt x="3324650" y="2257505"/>
                    <a:pt x="3315694" y="2268558"/>
                  </a:cubicBezTo>
                  <a:cubicBezTo>
                    <a:pt x="3281978" y="2310668"/>
                    <a:pt x="3267228" y="2335934"/>
                    <a:pt x="3248262" y="2369622"/>
                  </a:cubicBezTo>
                  <a:cubicBezTo>
                    <a:pt x="3229297" y="2403310"/>
                    <a:pt x="3195581" y="2443314"/>
                    <a:pt x="3195581" y="2443314"/>
                  </a:cubicBezTo>
                  <a:cubicBezTo>
                    <a:pt x="3195581" y="2443314"/>
                    <a:pt x="3273549" y="2363305"/>
                    <a:pt x="3288300" y="2346462"/>
                  </a:cubicBezTo>
                  <a:cubicBezTo>
                    <a:pt x="3303051" y="2327512"/>
                    <a:pt x="3309372" y="2312774"/>
                    <a:pt x="3334660" y="2295930"/>
                  </a:cubicBezTo>
                  <a:cubicBezTo>
                    <a:pt x="3357839" y="2279086"/>
                    <a:pt x="3381019" y="2279086"/>
                    <a:pt x="3404199" y="2281191"/>
                  </a:cubicBezTo>
                  <a:cubicBezTo>
                    <a:pt x="3427378" y="2283297"/>
                    <a:pt x="3442129" y="2291719"/>
                    <a:pt x="3442129" y="2291719"/>
                  </a:cubicBezTo>
                  <a:lnTo>
                    <a:pt x="3448451" y="2258031"/>
                  </a:lnTo>
                  <a:cubicBezTo>
                    <a:pt x="3448451" y="2258031"/>
                    <a:pt x="3442393" y="2255926"/>
                    <a:pt x="3432746" y="2253458"/>
                  </a:cubicBezTo>
                  <a:lnTo>
                    <a:pt x="3399309" y="2247403"/>
                  </a:lnTo>
                  <a:lnTo>
                    <a:pt x="3406885" y="2246720"/>
                  </a:lnTo>
                  <a:cubicBezTo>
                    <a:pt x="3417388" y="2244878"/>
                    <a:pt x="3426842" y="2240666"/>
                    <a:pt x="3422640" y="2231191"/>
                  </a:cubicBezTo>
                  <a:cubicBezTo>
                    <a:pt x="3412137" y="2214346"/>
                    <a:pt x="3391130" y="2216451"/>
                    <a:pt x="3370122" y="2208029"/>
                  </a:cubicBezTo>
                  <a:cubicBezTo>
                    <a:pt x="3349115" y="2201712"/>
                    <a:pt x="3309202" y="2199606"/>
                    <a:pt x="3283994" y="2199606"/>
                  </a:cubicBezTo>
                  <a:close/>
                  <a:moveTo>
                    <a:pt x="3868985" y="2136388"/>
                  </a:moveTo>
                  <a:cubicBezTo>
                    <a:pt x="3868985" y="2136388"/>
                    <a:pt x="3778558" y="2193138"/>
                    <a:pt x="3734396" y="2199444"/>
                  </a:cubicBezTo>
                  <a:cubicBezTo>
                    <a:pt x="3690235" y="2205750"/>
                    <a:pt x="3646073" y="2235176"/>
                    <a:pt x="3559852" y="2182629"/>
                  </a:cubicBezTo>
                  <a:cubicBezTo>
                    <a:pt x="3555646" y="2180527"/>
                    <a:pt x="3604014" y="2239379"/>
                    <a:pt x="3641867" y="2241481"/>
                  </a:cubicBezTo>
                  <a:cubicBezTo>
                    <a:pt x="3681823" y="2243583"/>
                    <a:pt x="3702852" y="2239379"/>
                    <a:pt x="3702852" y="2239379"/>
                  </a:cubicBezTo>
                  <a:cubicBezTo>
                    <a:pt x="3784867" y="2228870"/>
                    <a:pt x="3820617" y="2188935"/>
                    <a:pt x="3831132" y="2178425"/>
                  </a:cubicBezTo>
                  <a:cubicBezTo>
                    <a:pt x="3843750" y="2170018"/>
                    <a:pt x="3868985" y="2136388"/>
                    <a:pt x="3868985" y="2136388"/>
                  </a:cubicBezTo>
                  <a:close/>
                  <a:moveTo>
                    <a:pt x="3385344" y="2089937"/>
                  </a:moveTo>
                  <a:cubicBezTo>
                    <a:pt x="3391674" y="2089411"/>
                    <a:pt x="3398532" y="2089937"/>
                    <a:pt x="3403807" y="2092045"/>
                  </a:cubicBezTo>
                  <a:cubicBezTo>
                    <a:pt x="3412247" y="2096259"/>
                    <a:pt x="3418577" y="2104688"/>
                    <a:pt x="3420687" y="2119439"/>
                  </a:cubicBezTo>
                  <a:cubicBezTo>
                    <a:pt x="3422797" y="2132083"/>
                    <a:pt x="3410137" y="2151048"/>
                    <a:pt x="3410137" y="2151048"/>
                  </a:cubicBezTo>
                  <a:cubicBezTo>
                    <a:pt x="3410137" y="2151048"/>
                    <a:pt x="3389037" y="2144726"/>
                    <a:pt x="3380596" y="2144726"/>
                  </a:cubicBezTo>
                  <a:cubicBezTo>
                    <a:pt x="3374266" y="2142619"/>
                    <a:pt x="3353166" y="2146834"/>
                    <a:pt x="3353166" y="2146834"/>
                  </a:cubicBezTo>
                  <a:lnTo>
                    <a:pt x="3353166" y="2113117"/>
                  </a:lnTo>
                  <a:cubicBezTo>
                    <a:pt x="3353166" y="2113117"/>
                    <a:pt x="3365826" y="2096259"/>
                    <a:pt x="3370046" y="2094152"/>
                  </a:cubicBezTo>
                  <a:cubicBezTo>
                    <a:pt x="3373211" y="2092045"/>
                    <a:pt x="3379014" y="2090464"/>
                    <a:pt x="3385344" y="2089937"/>
                  </a:cubicBezTo>
                  <a:close/>
                  <a:moveTo>
                    <a:pt x="2921466" y="1940074"/>
                  </a:moveTo>
                  <a:cubicBezTo>
                    <a:pt x="2903875" y="1940863"/>
                    <a:pt x="2886546" y="1942966"/>
                    <a:pt x="2876044" y="1945069"/>
                  </a:cubicBezTo>
                  <a:cubicBezTo>
                    <a:pt x="2857140" y="1951377"/>
                    <a:pt x="2819332" y="1968200"/>
                    <a:pt x="2796228" y="1980818"/>
                  </a:cubicBezTo>
                  <a:cubicBezTo>
                    <a:pt x="2773123" y="1995538"/>
                    <a:pt x="2716411" y="2018670"/>
                    <a:pt x="2716411" y="2018670"/>
                  </a:cubicBezTo>
                  <a:cubicBezTo>
                    <a:pt x="2716411" y="2018670"/>
                    <a:pt x="2756319" y="2016567"/>
                    <a:pt x="2773123" y="2014464"/>
                  </a:cubicBezTo>
                  <a:cubicBezTo>
                    <a:pt x="2789926" y="2014464"/>
                    <a:pt x="2813031" y="2008155"/>
                    <a:pt x="2813031" y="2008155"/>
                  </a:cubicBezTo>
                  <a:cubicBezTo>
                    <a:pt x="2813031" y="2008155"/>
                    <a:pt x="2802529" y="2046007"/>
                    <a:pt x="2810931" y="2075448"/>
                  </a:cubicBezTo>
                  <a:cubicBezTo>
                    <a:pt x="2817232" y="2102785"/>
                    <a:pt x="2825634" y="2117505"/>
                    <a:pt x="2825634" y="2117505"/>
                  </a:cubicBezTo>
                  <a:cubicBezTo>
                    <a:pt x="2825634" y="2117505"/>
                    <a:pt x="2825634" y="2119608"/>
                    <a:pt x="2817232" y="2123814"/>
                  </a:cubicBezTo>
                  <a:cubicBezTo>
                    <a:pt x="2810931" y="2125917"/>
                    <a:pt x="2773123" y="2157460"/>
                    <a:pt x="2773123" y="2157460"/>
                  </a:cubicBezTo>
                  <a:cubicBezTo>
                    <a:pt x="2773123" y="2157460"/>
                    <a:pt x="2831935" y="2132226"/>
                    <a:pt x="2848738" y="2125917"/>
                  </a:cubicBezTo>
                  <a:cubicBezTo>
                    <a:pt x="2865542" y="2121711"/>
                    <a:pt x="2901249" y="2113300"/>
                    <a:pt x="2941157" y="2104888"/>
                  </a:cubicBezTo>
                  <a:cubicBezTo>
                    <a:pt x="2981066" y="2096476"/>
                    <a:pt x="3111292" y="2106991"/>
                    <a:pt x="3111292" y="2106991"/>
                  </a:cubicBezTo>
                  <a:cubicBezTo>
                    <a:pt x="3111292" y="2106991"/>
                    <a:pt x="3073484" y="2092271"/>
                    <a:pt x="3056681" y="2085962"/>
                  </a:cubicBezTo>
                  <a:cubicBezTo>
                    <a:pt x="3039878" y="2081756"/>
                    <a:pt x="3016773" y="2081756"/>
                    <a:pt x="3016773" y="2081756"/>
                  </a:cubicBezTo>
                  <a:cubicBezTo>
                    <a:pt x="3016773" y="2081756"/>
                    <a:pt x="3029375" y="2052316"/>
                    <a:pt x="3023074" y="2027081"/>
                  </a:cubicBezTo>
                  <a:cubicBezTo>
                    <a:pt x="3016773" y="1999744"/>
                    <a:pt x="2995769" y="1970303"/>
                    <a:pt x="2995769" y="1970303"/>
                  </a:cubicBezTo>
                  <a:cubicBezTo>
                    <a:pt x="2995769" y="1970303"/>
                    <a:pt x="3002070" y="1966098"/>
                    <a:pt x="3018873" y="1966098"/>
                  </a:cubicBezTo>
                  <a:cubicBezTo>
                    <a:pt x="3035677" y="1963995"/>
                    <a:pt x="3065083" y="1957686"/>
                    <a:pt x="3065083" y="1957686"/>
                  </a:cubicBezTo>
                  <a:cubicBezTo>
                    <a:pt x="3065083" y="1957686"/>
                    <a:pt x="2991568" y="1949274"/>
                    <a:pt x="2968463" y="1942966"/>
                  </a:cubicBezTo>
                  <a:cubicBezTo>
                    <a:pt x="2956910" y="1939811"/>
                    <a:pt x="2939057" y="1939286"/>
                    <a:pt x="2921466" y="1940074"/>
                  </a:cubicBezTo>
                  <a:close/>
                  <a:moveTo>
                    <a:pt x="2882143" y="1689578"/>
                  </a:moveTo>
                  <a:cubicBezTo>
                    <a:pt x="2843731" y="1689315"/>
                    <a:pt x="2800057" y="1691418"/>
                    <a:pt x="2779009" y="1700880"/>
                  </a:cubicBezTo>
                  <a:cubicBezTo>
                    <a:pt x="2736913" y="1717702"/>
                    <a:pt x="2720075" y="1810222"/>
                    <a:pt x="2720075" y="1810222"/>
                  </a:cubicBezTo>
                  <a:cubicBezTo>
                    <a:pt x="2720075" y="1810222"/>
                    <a:pt x="2760066" y="1759756"/>
                    <a:pt x="2806371" y="1730318"/>
                  </a:cubicBezTo>
                  <a:cubicBezTo>
                    <a:pt x="2852676" y="1698777"/>
                    <a:pt x="2953705" y="1692469"/>
                    <a:pt x="2953705" y="1692469"/>
                  </a:cubicBezTo>
                  <a:cubicBezTo>
                    <a:pt x="2953705" y="1692469"/>
                    <a:pt x="2920555" y="1689840"/>
                    <a:pt x="2882143" y="1689578"/>
                  </a:cubicBezTo>
                  <a:close/>
                  <a:moveTo>
                    <a:pt x="2751741" y="1152523"/>
                  </a:moveTo>
                  <a:lnTo>
                    <a:pt x="2752273" y="1154187"/>
                  </a:lnTo>
                  <a:lnTo>
                    <a:pt x="2764036" y="1192874"/>
                  </a:lnTo>
                  <a:lnTo>
                    <a:pt x="2787833" y="1274009"/>
                  </a:lnTo>
                  <a:lnTo>
                    <a:pt x="2819472" y="1283014"/>
                  </a:lnTo>
                  <a:lnTo>
                    <a:pt x="2820261" y="1283258"/>
                  </a:lnTo>
                  <a:lnTo>
                    <a:pt x="2825890" y="1283302"/>
                  </a:lnTo>
                  <a:lnTo>
                    <a:pt x="2903747" y="1291542"/>
                  </a:lnTo>
                  <a:lnTo>
                    <a:pt x="2899550" y="1288295"/>
                  </a:lnTo>
                  <a:cubicBezTo>
                    <a:pt x="2806596" y="1216396"/>
                    <a:pt x="2806596" y="1216396"/>
                    <a:pt x="2806596" y="1216396"/>
                  </a:cubicBezTo>
                  <a:cubicBezTo>
                    <a:pt x="2806596" y="1216396"/>
                    <a:pt x="2794376" y="1202454"/>
                    <a:pt x="2775061" y="1179930"/>
                  </a:cubicBezTo>
                  <a:close/>
                  <a:moveTo>
                    <a:pt x="1695768" y="862876"/>
                  </a:moveTo>
                  <a:cubicBezTo>
                    <a:pt x="2078780" y="919680"/>
                    <a:pt x="2078780" y="919680"/>
                    <a:pt x="2078780" y="919680"/>
                  </a:cubicBezTo>
                  <a:cubicBezTo>
                    <a:pt x="2078780" y="919680"/>
                    <a:pt x="2137705" y="923888"/>
                    <a:pt x="2177689" y="938615"/>
                  </a:cubicBezTo>
                  <a:cubicBezTo>
                    <a:pt x="2217674" y="951238"/>
                    <a:pt x="2274495" y="997523"/>
                    <a:pt x="2274495" y="997523"/>
                  </a:cubicBezTo>
                  <a:cubicBezTo>
                    <a:pt x="2274495" y="997523"/>
                    <a:pt x="2226092" y="984900"/>
                    <a:pt x="2192421" y="984900"/>
                  </a:cubicBezTo>
                  <a:cubicBezTo>
                    <a:pt x="2160854" y="987004"/>
                    <a:pt x="2101929" y="1026977"/>
                    <a:pt x="2082989" y="1031185"/>
                  </a:cubicBezTo>
                  <a:cubicBezTo>
                    <a:pt x="2061944" y="1035392"/>
                    <a:pt x="2013542" y="1064846"/>
                    <a:pt x="2013542" y="1064846"/>
                  </a:cubicBezTo>
                  <a:cubicBezTo>
                    <a:pt x="2013542" y="1064846"/>
                    <a:pt x="2118765" y="1039600"/>
                    <a:pt x="2177689" y="1060639"/>
                  </a:cubicBezTo>
                  <a:cubicBezTo>
                    <a:pt x="2234510" y="1081677"/>
                    <a:pt x="2276599" y="1062742"/>
                    <a:pt x="2320793" y="1102716"/>
                  </a:cubicBezTo>
                  <a:cubicBezTo>
                    <a:pt x="2362882" y="1142689"/>
                    <a:pt x="2402867" y="1193182"/>
                    <a:pt x="2402867" y="1193182"/>
                  </a:cubicBezTo>
                  <a:lnTo>
                    <a:pt x="2477977" y="1304520"/>
                  </a:lnTo>
                  <a:lnTo>
                    <a:pt x="2495231" y="1302276"/>
                  </a:lnTo>
                  <a:lnTo>
                    <a:pt x="2479203" y="1263722"/>
                  </a:lnTo>
                  <a:cubicBezTo>
                    <a:pt x="2435552" y="1159125"/>
                    <a:pt x="2373405" y="1012512"/>
                    <a:pt x="2352360" y="974380"/>
                  </a:cubicBezTo>
                  <a:cubicBezTo>
                    <a:pt x="2320793" y="913369"/>
                    <a:pt x="2238719" y="886019"/>
                    <a:pt x="2194525" y="875499"/>
                  </a:cubicBezTo>
                  <a:cubicBezTo>
                    <a:pt x="2150331" y="862876"/>
                    <a:pt x="1695768" y="862876"/>
                    <a:pt x="1695768" y="862876"/>
                  </a:cubicBezTo>
                  <a:close/>
                  <a:moveTo>
                    <a:pt x="2884074" y="435929"/>
                  </a:moveTo>
                  <a:cubicBezTo>
                    <a:pt x="2884074" y="435929"/>
                    <a:pt x="2919884" y="555927"/>
                    <a:pt x="2987291" y="631716"/>
                  </a:cubicBezTo>
                  <a:cubicBezTo>
                    <a:pt x="3054698" y="705399"/>
                    <a:pt x="3130531" y="1008552"/>
                    <a:pt x="3130531" y="1008552"/>
                  </a:cubicBezTo>
                  <a:cubicBezTo>
                    <a:pt x="3130531" y="1008552"/>
                    <a:pt x="3115786" y="812766"/>
                    <a:pt x="3063124" y="682241"/>
                  </a:cubicBezTo>
                  <a:cubicBezTo>
                    <a:pt x="3063124" y="682241"/>
                    <a:pt x="2993611" y="549612"/>
                    <a:pt x="2970440" y="520138"/>
                  </a:cubicBezTo>
                  <a:cubicBezTo>
                    <a:pt x="2945162" y="490665"/>
                    <a:pt x="2884074" y="435929"/>
                    <a:pt x="2884074" y="435929"/>
                  </a:cubicBezTo>
                  <a:close/>
                  <a:moveTo>
                    <a:pt x="990408" y="698"/>
                  </a:moveTo>
                  <a:cubicBezTo>
                    <a:pt x="1005101" y="-321"/>
                    <a:pt x="1021142" y="-189"/>
                    <a:pt x="1039550" y="863"/>
                  </a:cubicBezTo>
                  <a:cubicBezTo>
                    <a:pt x="1111078" y="5070"/>
                    <a:pt x="1258341" y="38728"/>
                    <a:pt x="1348803" y="72387"/>
                  </a:cubicBezTo>
                  <a:cubicBezTo>
                    <a:pt x="1439264" y="103941"/>
                    <a:pt x="1653848" y="181776"/>
                    <a:pt x="1737998" y="232264"/>
                  </a:cubicBezTo>
                  <a:cubicBezTo>
                    <a:pt x="1830564" y="284855"/>
                    <a:pt x="1914714" y="318513"/>
                    <a:pt x="2005176" y="371104"/>
                  </a:cubicBezTo>
                  <a:cubicBezTo>
                    <a:pt x="2051459" y="397400"/>
                    <a:pt x="2127194" y="436317"/>
                    <a:pt x="2203455" y="477601"/>
                  </a:cubicBezTo>
                  <a:lnTo>
                    <a:pt x="2296994" y="530121"/>
                  </a:lnTo>
                  <a:lnTo>
                    <a:pt x="2323986" y="546882"/>
                  </a:lnTo>
                  <a:lnTo>
                    <a:pt x="2357160" y="567482"/>
                  </a:lnTo>
                  <a:lnTo>
                    <a:pt x="2404890" y="598298"/>
                  </a:lnTo>
                  <a:lnTo>
                    <a:pt x="2415440" y="605928"/>
                  </a:lnTo>
                  <a:lnTo>
                    <a:pt x="2362991" y="493093"/>
                  </a:lnTo>
                  <a:cubicBezTo>
                    <a:pt x="2362991" y="493093"/>
                    <a:pt x="2362991" y="493093"/>
                    <a:pt x="2329266" y="483333"/>
                  </a:cubicBezTo>
                  <a:lnTo>
                    <a:pt x="2307060" y="476906"/>
                  </a:lnTo>
                  <a:lnTo>
                    <a:pt x="2313198" y="470584"/>
                  </a:lnTo>
                  <a:cubicBezTo>
                    <a:pt x="2335494" y="447752"/>
                    <a:pt x="2406858" y="375701"/>
                    <a:pt x="2460566" y="333037"/>
                  </a:cubicBezTo>
                  <a:lnTo>
                    <a:pt x="2482676" y="317005"/>
                  </a:lnTo>
                  <a:lnTo>
                    <a:pt x="2522361" y="296868"/>
                  </a:lnTo>
                  <a:lnTo>
                    <a:pt x="2554579" y="283748"/>
                  </a:lnTo>
                  <a:cubicBezTo>
                    <a:pt x="2588217" y="269017"/>
                    <a:pt x="2633417" y="251656"/>
                    <a:pt x="2694384" y="254812"/>
                  </a:cubicBezTo>
                  <a:cubicBezTo>
                    <a:pt x="2724868" y="256391"/>
                    <a:pt x="2759293" y="263098"/>
                    <a:pt x="2798186" y="277829"/>
                  </a:cubicBezTo>
                  <a:cubicBezTo>
                    <a:pt x="2951656" y="336753"/>
                    <a:pt x="2857052" y="260994"/>
                    <a:pt x="2857052" y="260994"/>
                  </a:cubicBezTo>
                  <a:cubicBezTo>
                    <a:pt x="2857052" y="260994"/>
                    <a:pt x="2858530" y="261224"/>
                    <a:pt x="2861191" y="261705"/>
                  </a:cubicBezTo>
                  <a:lnTo>
                    <a:pt x="2866568" y="262766"/>
                  </a:lnTo>
                  <a:lnTo>
                    <a:pt x="2867847" y="263215"/>
                  </a:lnTo>
                  <a:cubicBezTo>
                    <a:pt x="2872013" y="264887"/>
                    <a:pt x="2874182" y="265939"/>
                    <a:pt x="2874182" y="265939"/>
                  </a:cubicBezTo>
                  <a:cubicBezTo>
                    <a:pt x="2874182" y="265939"/>
                    <a:pt x="2875760" y="265775"/>
                    <a:pt x="2878772" y="265783"/>
                  </a:cubicBezTo>
                  <a:lnTo>
                    <a:pt x="2879970" y="265863"/>
                  </a:lnTo>
                  <a:lnTo>
                    <a:pt x="2909084" y="273357"/>
                  </a:lnTo>
                  <a:cubicBezTo>
                    <a:pt x="2937466" y="282038"/>
                    <a:pt x="2970577" y="295717"/>
                    <a:pt x="2989498" y="315709"/>
                  </a:cubicBezTo>
                  <a:cubicBezTo>
                    <a:pt x="3027340" y="357797"/>
                    <a:pt x="3391043" y="702920"/>
                    <a:pt x="3365815" y="925987"/>
                  </a:cubicBezTo>
                  <a:cubicBezTo>
                    <a:pt x="3351098" y="1060670"/>
                    <a:pt x="3227061" y="1315303"/>
                    <a:pt x="3233368" y="1376331"/>
                  </a:cubicBezTo>
                  <a:cubicBezTo>
                    <a:pt x="3234682" y="1385538"/>
                    <a:pt x="3236920" y="1397159"/>
                    <a:pt x="3239761" y="1410216"/>
                  </a:cubicBezTo>
                  <a:lnTo>
                    <a:pt x="3243622" y="1426604"/>
                  </a:lnTo>
                  <a:lnTo>
                    <a:pt x="3302854" y="1472111"/>
                  </a:lnTo>
                  <a:cubicBezTo>
                    <a:pt x="3370331" y="1532754"/>
                    <a:pt x="3422311" y="1609600"/>
                    <a:pt x="3442037" y="1705090"/>
                  </a:cubicBezTo>
                  <a:lnTo>
                    <a:pt x="3433973" y="1732860"/>
                  </a:lnTo>
                  <a:lnTo>
                    <a:pt x="3404867" y="1673697"/>
                  </a:lnTo>
                  <a:cubicBezTo>
                    <a:pt x="3399074" y="1661664"/>
                    <a:pt x="3393479" y="1649944"/>
                    <a:pt x="3388345" y="1639131"/>
                  </a:cubicBezTo>
                  <a:lnTo>
                    <a:pt x="3377441" y="1616053"/>
                  </a:lnTo>
                  <a:lnTo>
                    <a:pt x="3359581" y="1565598"/>
                  </a:lnTo>
                  <a:cubicBezTo>
                    <a:pt x="3359581" y="1565598"/>
                    <a:pt x="3359581" y="1565598"/>
                    <a:pt x="3361687" y="1582431"/>
                  </a:cubicBezTo>
                  <a:cubicBezTo>
                    <a:pt x="3361687" y="1582431"/>
                    <a:pt x="3366690" y="1593215"/>
                    <a:pt x="3374588" y="1610015"/>
                  </a:cubicBezTo>
                  <a:lnTo>
                    <a:pt x="3377441" y="1616053"/>
                  </a:lnTo>
                  <a:lnTo>
                    <a:pt x="3442901" y="1800978"/>
                  </a:lnTo>
                  <a:lnTo>
                    <a:pt x="3440408" y="1796829"/>
                  </a:lnTo>
                  <a:cubicBezTo>
                    <a:pt x="3438644" y="1793891"/>
                    <a:pt x="3436291" y="1789974"/>
                    <a:pt x="3433154" y="1784752"/>
                  </a:cubicBezTo>
                  <a:cubicBezTo>
                    <a:pt x="3433154" y="1784752"/>
                    <a:pt x="3414332" y="1768041"/>
                    <a:pt x="3397602" y="1761774"/>
                  </a:cubicBezTo>
                  <a:cubicBezTo>
                    <a:pt x="3380871" y="1753418"/>
                    <a:pt x="3349501" y="1755507"/>
                    <a:pt x="3349501" y="1755507"/>
                  </a:cubicBezTo>
                  <a:cubicBezTo>
                    <a:pt x="3349501" y="1755507"/>
                    <a:pt x="3380871" y="1768041"/>
                    <a:pt x="3395510" y="1772218"/>
                  </a:cubicBezTo>
                  <a:cubicBezTo>
                    <a:pt x="3406489" y="1773785"/>
                    <a:pt x="3429233" y="1791802"/>
                    <a:pt x="3439918" y="1800713"/>
                  </a:cubicBezTo>
                  <a:lnTo>
                    <a:pt x="3444055" y="1804238"/>
                  </a:lnTo>
                  <a:lnTo>
                    <a:pt x="3555468" y="2118980"/>
                  </a:lnTo>
                  <a:cubicBezTo>
                    <a:pt x="3555468" y="2118980"/>
                    <a:pt x="3553888" y="2108460"/>
                    <a:pt x="3553362" y="2091890"/>
                  </a:cubicBezTo>
                  <a:lnTo>
                    <a:pt x="3553487" y="2080908"/>
                  </a:lnTo>
                  <a:lnTo>
                    <a:pt x="3554536" y="2083695"/>
                  </a:lnTo>
                  <a:cubicBezTo>
                    <a:pt x="3566426" y="2115277"/>
                    <a:pt x="3569399" y="2123172"/>
                    <a:pt x="3570142" y="2125146"/>
                  </a:cubicBezTo>
                  <a:lnTo>
                    <a:pt x="3570375" y="2125765"/>
                  </a:lnTo>
                  <a:lnTo>
                    <a:pt x="3570326" y="2125774"/>
                  </a:lnTo>
                  <a:cubicBezTo>
                    <a:pt x="3545075" y="2130508"/>
                    <a:pt x="3536395" y="2124591"/>
                    <a:pt x="3524755" y="2128437"/>
                  </a:cubicBezTo>
                  <a:lnTo>
                    <a:pt x="3520991" y="2130652"/>
                  </a:lnTo>
                  <a:lnTo>
                    <a:pt x="3519898" y="2125754"/>
                  </a:lnTo>
                  <a:cubicBezTo>
                    <a:pt x="3517794" y="2116808"/>
                    <a:pt x="3515165" y="2106809"/>
                    <a:pt x="3513061" y="2102599"/>
                  </a:cubicBezTo>
                  <a:cubicBezTo>
                    <a:pt x="3510958" y="2096283"/>
                    <a:pt x="3498337" y="2064707"/>
                    <a:pt x="3485716" y="2058392"/>
                  </a:cubicBezTo>
                  <a:cubicBezTo>
                    <a:pt x="3475198" y="2052077"/>
                    <a:pt x="3435232" y="2037341"/>
                    <a:pt x="3422611" y="2039446"/>
                  </a:cubicBezTo>
                  <a:cubicBezTo>
                    <a:pt x="3409989" y="2039446"/>
                    <a:pt x="3397368" y="2045762"/>
                    <a:pt x="3384747" y="2043657"/>
                  </a:cubicBezTo>
                  <a:cubicBezTo>
                    <a:pt x="3372126" y="2041551"/>
                    <a:pt x="3334263" y="2031026"/>
                    <a:pt x="3334263" y="2031026"/>
                  </a:cubicBezTo>
                  <a:cubicBezTo>
                    <a:pt x="3378437" y="2058392"/>
                    <a:pt x="3378437" y="2058392"/>
                    <a:pt x="3378437" y="2058392"/>
                  </a:cubicBezTo>
                  <a:cubicBezTo>
                    <a:pt x="3378437" y="2058392"/>
                    <a:pt x="3359505" y="2079443"/>
                    <a:pt x="3357402" y="2092073"/>
                  </a:cubicBezTo>
                  <a:cubicBezTo>
                    <a:pt x="3348988" y="2111019"/>
                    <a:pt x="3351091" y="2140490"/>
                    <a:pt x="3351091" y="2140490"/>
                  </a:cubicBezTo>
                  <a:cubicBezTo>
                    <a:pt x="3317435" y="2140490"/>
                    <a:pt x="3317435" y="2140490"/>
                    <a:pt x="3317435" y="2140490"/>
                  </a:cubicBezTo>
                  <a:cubicBezTo>
                    <a:pt x="3317435" y="2140490"/>
                    <a:pt x="3348988" y="2148910"/>
                    <a:pt x="3359505" y="2155225"/>
                  </a:cubicBezTo>
                  <a:cubicBezTo>
                    <a:pt x="3370023" y="2161541"/>
                    <a:pt x="3395265" y="2172066"/>
                    <a:pt x="3416300" y="2180486"/>
                  </a:cubicBezTo>
                  <a:cubicBezTo>
                    <a:pt x="3432076" y="2186801"/>
                    <a:pt x="3457318" y="2199037"/>
                    <a:pt x="3468953" y="2204760"/>
                  </a:cubicBezTo>
                  <a:lnTo>
                    <a:pt x="3471183" y="2205864"/>
                  </a:lnTo>
                  <a:lnTo>
                    <a:pt x="3465112" y="2222558"/>
                  </a:lnTo>
                  <a:cubicBezTo>
                    <a:pt x="3458799" y="2247805"/>
                    <a:pt x="3418818" y="2359317"/>
                    <a:pt x="3404088" y="2397188"/>
                  </a:cubicBezTo>
                  <a:cubicBezTo>
                    <a:pt x="3389358" y="2435060"/>
                    <a:pt x="3303083" y="2544467"/>
                    <a:pt x="3303083" y="2544467"/>
                  </a:cubicBezTo>
                  <a:cubicBezTo>
                    <a:pt x="3303083" y="2544467"/>
                    <a:pt x="3383045" y="2468724"/>
                    <a:pt x="3395671" y="2456100"/>
                  </a:cubicBezTo>
                  <a:cubicBezTo>
                    <a:pt x="3410401" y="2443476"/>
                    <a:pt x="3429339" y="2411916"/>
                    <a:pt x="3450382" y="2386668"/>
                  </a:cubicBezTo>
                  <a:cubicBezTo>
                    <a:pt x="3469321" y="2363525"/>
                    <a:pt x="3515615" y="2209934"/>
                    <a:pt x="3526136" y="2184686"/>
                  </a:cubicBezTo>
                  <a:cubicBezTo>
                    <a:pt x="3538762" y="2157334"/>
                    <a:pt x="3574535" y="2159438"/>
                    <a:pt x="3618725" y="2163646"/>
                  </a:cubicBezTo>
                  <a:cubicBezTo>
                    <a:pt x="3665019" y="2167854"/>
                    <a:pt x="3707104" y="2155230"/>
                    <a:pt x="3751294" y="2136294"/>
                  </a:cubicBezTo>
                  <a:cubicBezTo>
                    <a:pt x="3772337" y="2126826"/>
                    <a:pt x="3786015" y="2113676"/>
                    <a:pt x="3799430" y="2104735"/>
                  </a:cubicBezTo>
                  <a:lnTo>
                    <a:pt x="3810437" y="2099831"/>
                  </a:lnTo>
                  <a:lnTo>
                    <a:pt x="3824461" y="2097367"/>
                  </a:lnTo>
                  <a:lnTo>
                    <a:pt x="3829342" y="2096510"/>
                  </a:lnTo>
                  <a:lnTo>
                    <a:pt x="3845987" y="2098423"/>
                  </a:lnTo>
                  <a:cubicBezTo>
                    <a:pt x="3885968" y="2111046"/>
                    <a:pt x="3894385" y="2134190"/>
                    <a:pt x="3904907" y="2180478"/>
                  </a:cubicBezTo>
                  <a:cubicBezTo>
                    <a:pt x="3915428" y="2226766"/>
                    <a:pt x="3885968" y="2315133"/>
                    <a:pt x="3885968" y="2315133"/>
                  </a:cubicBezTo>
                  <a:cubicBezTo>
                    <a:pt x="3885968" y="2315133"/>
                    <a:pt x="3885508" y="2319834"/>
                    <a:pt x="3884225" y="2328571"/>
                  </a:cubicBezTo>
                  <a:lnTo>
                    <a:pt x="3881324" y="2344937"/>
                  </a:lnTo>
                  <a:lnTo>
                    <a:pt x="3878738" y="2354578"/>
                  </a:lnTo>
                  <a:cubicBezTo>
                    <a:pt x="3870987" y="2383473"/>
                    <a:pt x="3863790" y="2410304"/>
                    <a:pt x="3857107" y="2435219"/>
                  </a:cubicBezTo>
                  <a:lnTo>
                    <a:pt x="3839183" y="2502042"/>
                  </a:lnTo>
                  <a:lnTo>
                    <a:pt x="3806236" y="2584501"/>
                  </a:lnTo>
                  <a:cubicBezTo>
                    <a:pt x="3765301" y="2675605"/>
                    <a:pt x="3703948" y="2779062"/>
                    <a:pt x="3612412" y="2876897"/>
                  </a:cubicBezTo>
                  <a:cubicBezTo>
                    <a:pt x="3370419" y="3137791"/>
                    <a:pt x="3046360" y="2935809"/>
                    <a:pt x="3004275" y="2912665"/>
                  </a:cubicBezTo>
                  <a:cubicBezTo>
                    <a:pt x="2962189" y="2889521"/>
                    <a:pt x="2852767" y="2792738"/>
                    <a:pt x="2812785" y="2759074"/>
                  </a:cubicBezTo>
                  <a:cubicBezTo>
                    <a:pt x="2770700" y="2725410"/>
                    <a:pt x="2726510" y="2651771"/>
                    <a:pt x="2726510" y="2651771"/>
                  </a:cubicBezTo>
                  <a:cubicBezTo>
                    <a:pt x="2726510" y="2651771"/>
                    <a:pt x="2724406" y="2649667"/>
                    <a:pt x="2722301" y="2655979"/>
                  </a:cubicBezTo>
                  <a:cubicBezTo>
                    <a:pt x="2720197" y="2662291"/>
                    <a:pt x="2699154" y="2727514"/>
                    <a:pt x="2686529" y="2750658"/>
                  </a:cubicBezTo>
                  <a:cubicBezTo>
                    <a:pt x="2676007" y="2771698"/>
                    <a:pt x="2661277" y="2782218"/>
                    <a:pt x="2646547" y="2799050"/>
                  </a:cubicBezTo>
                  <a:cubicBezTo>
                    <a:pt x="2633922" y="2817986"/>
                    <a:pt x="2612879" y="2845337"/>
                    <a:pt x="2593940" y="2887417"/>
                  </a:cubicBezTo>
                  <a:cubicBezTo>
                    <a:pt x="2575002" y="2929497"/>
                    <a:pt x="2606566" y="2963160"/>
                    <a:pt x="2606566" y="2963160"/>
                  </a:cubicBezTo>
                  <a:cubicBezTo>
                    <a:pt x="2627609" y="2988408"/>
                    <a:pt x="2697050" y="3005240"/>
                    <a:pt x="2724406" y="3001032"/>
                  </a:cubicBezTo>
                  <a:cubicBezTo>
                    <a:pt x="2654964" y="2986304"/>
                    <a:pt x="2614983" y="2916873"/>
                    <a:pt x="2614983" y="2916873"/>
                  </a:cubicBezTo>
                  <a:cubicBezTo>
                    <a:pt x="2614983" y="2916873"/>
                    <a:pt x="2614983" y="2916873"/>
                    <a:pt x="2636026" y="2931601"/>
                  </a:cubicBezTo>
                  <a:cubicBezTo>
                    <a:pt x="2654964" y="2946329"/>
                    <a:pt x="2688633" y="2969472"/>
                    <a:pt x="2741240" y="2975784"/>
                  </a:cubicBezTo>
                  <a:cubicBezTo>
                    <a:pt x="2793847" y="2982096"/>
                    <a:pt x="2823307" y="2935809"/>
                    <a:pt x="2823307" y="2935809"/>
                  </a:cubicBezTo>
                  <a:cubicBezTo>
                    <a:pt x="2823307" y="2935809"/>
                    <a:pt x="2823307" y="2935809"/>
                    <a:pt x="2869601" y="2874793"/>
                  </a:cubicBezTo>
                  <a:cubicBezTo>
                    <a:pt x="2869601" y="2874793"/>
                    <a:pt x="2869601" y="2874793"/>
                    <a:pt x="2909582" y="2914769"/>
                  </a:cubicBezTo>
                  <a:cubicBezTo>
                    <a:pt x="2909582" y="2914769"/>
                    <a:pt x="2838037" y="2988408"/>
                    <a:pt x="2804368" y="3009448"/>
                  </a:cubicBezTo>
                  <a:cubicBezTo>
                    <a:pt x="2770700" y="3030488"/>
                    <a:pt x="2715988" y="3045216"/>
                    <a:pt x="2631817" y="3019968"/>
                  </a:cubicBezTo>
                  <a:lnTo>
                    <a:pt x="2592812" y="2997729"/>
                  </a:lnTo>
                  <a:lnTo>
                    <a:pt x="2571463" y="2978979"/>
                  </a:lnTo>
                  <a:lnTo>
                    <a:pt x="2569646" y="2977384"/>
                  </a:lnTo>
                  <a:lnTo>
                    <a:pt x="2550477" y="2953365"/>
                  </a:lnTo>
                  <a:lnTo>
                    <a:pt x="2543509" y="2942341"/>
                  </a:lnTo>
                  <a:lnTo>
                    <a:pt x="2527951" y="2910199"/>
                  </a:lnTo>
                  <a:cubicBezTo>
                    <a:pt x="2524104" y="2900173"/>
                    <a:pt x="2522395" y="2893729"/>
                    <a:pt x="2522395" y="2893729"/>
                  </a:cubicBezTo>
                  <a:cubicBezTo>
                    <a:pt x="2522395" y="2893729"/>
                    <a:pt x="2522395" y="2893729"/>
                    <a:pt x="2457162" y="2748554"/>
                  </a:cubicBezTo>
                  <a:cubicBezTo>
                    <a:pt x="2457162" y="2748554"/>
                    <a:pt x="2396138" y="2689642"/>
                    <a:pt x="2362469" y="2651771"/>
                  </a:cubicBezTo>
                  <a:lnTo>
                    <a:pt x="2340024" y="2621933"/>
                  </a:lnTo>
                  <a:lnTo>
                    <a:pt x="2338457" y="2619477"/>
                  </a:lnTo>
                  <a:cubicBezTo>
                    <a:pt x="2304048" y="2565541"/>
                    <a:pt x="2304048" y="2565541"/>
                    <a:pt x="2304048" y="2565541"/>
                  </a:cubicBezTo>
                  <a:cubicBezTo>
                    <a:pt x="2304048" y="2565541"/>
                    <a:pt x="2271838" y="2433449"/>
                    <a:pt x="2335655" y="2318674"/>
                  </a:cubicBezTo>
                  <a:lnTo>
                    <a:pt x="2366996" y="2274192"/>
                  </a:lnTo>
                  <a:lnTo>
                    <a:pt x="2347572" y="2275513"/>
                  </a:lnTo>
                  <a:cubicBezTo>
                    <a:pt x="2338243" y="2274970"/>
                    <a:pt x="2329202" y="2273030"/>
                    <a:pt x="2320522" y="2269084"/>
                  </a:cubicBezTo>
                  <a:cubicBezTo>
                    <a:pt x="2253189" y="2237517"/>
                    <a:pt x="2057503" y="2182801"/>
                    <a:pt x="2038565" y="2062847"/>
                  </a:cubicBezTo>
                  <a:cubicBezTo>
                    <a:pt x="2024363" y="1972882"/>
                    <a:pt x="2014894" y="1779929"/>
                    <a:pt x="2043892" y="1618938"/>
                  </a:cubicBezTo>
                  <a:lnTo>
                    <a:pt x="2058099" y="1557525"/>
                  </a:lnTo>
                  <a:lnTo>
                    <a:pt x="2055755" y="1558228"/>
                  </a:lnTo>
                  <a:lnTo>
                    <a:pt x="2050316" y="1559430"/>
                  </a:lnTo>
                  <a:cubicBezTo>
                    <a:pt x="1969609" y="1577348"/>
                    <a:pt x="1639648" y="1651436"/>
                    <a:pt x="1525518" y="1690090"/>
                  </a:cubicBezTo>
                  <a:cubicBezTo>
                    <a:pt x="1395085" y="1734267"/>
                    <a:pt x="1087937" y="1875211"/>
                    <a:pt x="946985" y="1875211"/>
                  </a:cubicBezTo>
                  <a:cubicBezTo>
                    <a:pt x="751335" y="1873108"/>
                    <a:pt x="559893" y="1858382"/>
                    <a:pt x="559893" y="1858382"/>
                  </a:cubicBezTo>
                  <a:cubicBezTo>
                    <a:pt x="559893" y="1858382"/>
                    <a:pt x="488365" y="1593323"/>
                    <a:pt x="412630" y="1498659"/>
                  </a:cubicBezTo>
                  <a:cubicBezTo>
                    <a:pt x="334791" y="1403995"/>
                    <a:pt x="94962" y="1208355"/>
                    <a:pt x="46576" y="1063204"/>
                  </a:cubicBezTo>
                  <a:cubicBezTo>
                    <a:pt x="293" y="915949"/>
                    <a:pt x="-24952" y="798144"/>
                    <a:pt x="36057" y="665615"/>
                  </a:cubicBezTo>
                  <a:cubicBezTo>
                    <a:pt x="94962" y="535189"/>
                    <a:pt x="191735" y="459457"/>
                    <a:pt x="191735" y="459457"/>
                  </a:cubicBezTo>
                  <a:cubicBezTo>
                    <a:pt x="191735" y="459457"/>
                    <a:pt x="294819" y="455250"/>
                    <a:pt x="374762" y="465768"/>
                  </a:cubicBezTo>
                  <a:cubicBezTo>
                    <a:pt x="456809" y="476287"/>
                    <a:pt x="587242" y="499427"/>
                    <a:pt x="677704" y="528878"/>
                  </a:cubicBezTo>
                  <a:cubicBezTo>
                    <a:pt x="766061" y="558329"/>
                    <a:pt x="1090040" y="713999"/>
                    <a:pt x="1090040" y="713999"/>
                  </a:cubicBezTo>
                  <a:cubicBezTo>
                    <a:pt x="736609" y="514152"/>
                    <a:pt x="736609" y="514152"/>
                    <a:pt x="736609" y="514152"/>
                  </a:cubicBezTo>
                  <a:cubicBezTo>
                    <a:pt x="503092" y="423695"/>
                    <a:pt x="503092" y="423695"/>
                    <a:pt x="503092" y="423695"/>
                  </a:cubicBezTo>
                  <a:cubicBezTo>
                    <a:pt x="503092" y="423695"/>
                    <a:pt x="606176" y="362690"/>
                    <a:pt x="700845" y="246989"/>
                  </a:cubicBezTo>
                  <a:cubicBezTo>
                    <a:pt x="795514" y="131289"/>
                    <a:pt x="803929" y="89216"/>
                    <a:pt x="867042" y="47143"/>
                  </a:cubicBezTo>
                  <a:cubicBezTo>
                    <a:pt x="914377" y="17166"/>
                    <a:pt x="946327" y="3755"/>
                    <a:pt x="990408" y="698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7"/>
              <a:endParaRPr lang="en-IN" sz="1765" dirty="0">
                <a:solidFill>
                  <a:srgbClr val="505050"/>
                </a:solidFill>
              </a:endParaRPr>
            </a:p>
          </p:txBody>
        </p:sp>
      </p:grpSp>
      <p:pic>
        <p:nvPicPr>
          <p:cNvPr id="19" name="Picture 4" descr="http://www.thebhwgroup.com/blog/wp-content/uploads/2014/10/pig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514" y="4163717"/>
            <a:ext cx="647979" cy="9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787" y="4102809"/>
            <a:ext cx="1128491" cy="1035313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7650" name="Picture 2" descr="https://zeppelin.incubator.apache.org/assets/themes/zeppelin/img/spark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03" y="2987725"/>
            <a:ext cx="1025398" cy="102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www.mapr.com/sites/default/files/squoop-ima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20" y="5453772"/>
            <a:ext cx="1796566" cy="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cwiki.apache.org/confluence/download/attachments/30737784/oozie_282x1178.png?version=1&amp;modificationDate=1349284899000&amp;api=v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502" y="5529188"/>
            <a:ext cx="1871537" cy="4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flipH="1">
            <a:off x="7760477" y="2000993"/>
            <a:ext cx="4026008" cy="640079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addition to the core, HDInsight supports the Hadoop ecosystem</a:t>
            </a:r>
          </a:p>
        </p:txBody>
      </p:sp>
      <p:pic>
        <p:nvPicPr>
          <p:cNvPr id="27656" name="Picture 8" descr="Apache HBas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51" y="3316328"/>
            <a:ext cx="1468114" cy="3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/>
          <p:cNvSpPr/>
          <p:nvPr/>
        </p:nvSpPr>
        <p:spPr bwMode="auto">
          <a:xfrm>
            <a:off x="8165732" y="3161770"/>
            <a:ext cx="3032617" cy="296923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505700" y="2698222"/>
            <a:ext cx="4417062" cy="3705033"/>
          </a:xfrm>
          <a:prstGeom prst="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2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1773119" y="5257951"/>
            <a:ext cx="5180389" cy="491212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270"/>
            <a:r>
              <a:rPr lang="en-US" sz="2131" dirty="0">
                <a:solidFill>
                  <a:prstClr val="white"/>
                </a:solidFill>
                <a:cs typeface="Segoe UI" pitchFamily="34" charset="0"/>
              </a:rPr>
              <a:t>Distributed storage (HDFS)</a:t>
            </a:r>
            <a:endParaRPr lang="en-US" sz="2131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282281" y="3014719"/>
            <a:ext cx="1477169" cy="74692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Query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(Hive)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722519" y="3821544"/>
            <a:ext cx="3034896" cy="898710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270"/>
            <a:r>
              <a:rPr lang="en-US" sz="2131" dirty="0">
                <a:solidFill>
                  <a:prstClr val="white"/>
                </a:solidFill>
                <a:cs typeface="Segoe UI" pitchFamily="34" charset="0"/>
              </a:rPr>
              <a:t>Distributed processing</a:t>
            </a:r>
          </a:p>
          <a:p>
            <a:pPr algn="ctr" defTabSz="1218270"/>
            <a:r>
              <a:rPr lang="en-US" sz="2131" dirty="0">
                <a:solidFill>
                  <a:prstClr val="white"/>
                </a:solidFill>
                <a:cs typeface="Segoe UI" pitchFamily="34" charset="0"/>
              </a:rPr>
              <a:t>(MapReduce)</a:t>
            </a:r>
            <a:endParaRPr lang="en-US" sz="2131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722522" y="3016257"/>
            <a:ext cx="1502857" cy="74800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999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Scripting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999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(Pig)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1773119" y="3025235"/>
            <a:ext cx="885400" cy="1695017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NoSQL Database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(HBase)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773120" y="2343671"/>
            <a:ext cx="3984298" cy="618424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Metadata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(HCatalog)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93943" y="1522025"/>
            <a:ext cx="771466" cy="508319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-39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Data integration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-39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(ODBC/SQOOP/REST) 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7821111" y="1522027"/>
            <a:ext cx="1617886" cy="136544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Relational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(SQL Server)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957384" y="1522027"/>
            <a:ext cx="977621" cy="767478"/>
          </a:xfrm>
          <a:prstGeom prst="rect">
            <a:avLst/>
          </a:prstGeom>
          <a:solidFill>
            <a:srgbClr val="6BBD4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Machine Learning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(Mahout)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60393" y="1523564"/>
            <a:ext cx="977621" cy="767478"/>
          </a:xfrm>
          <a:prstGeom prst="rect">
            <a:avLst/>
          </a:prstGeom>
          <a:solidFill>
            <a:srgbClr val="6BBD4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Graph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(Pegasus)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909249" y="1522027"/>
            <a:ext cx="977621" cy="767478"/>
          </a:xfrm>
          <a:prstGeom prst="rect">
            <a:avLst/>
          </a:prstGeom>
          <a:solidFill>
            <a:srgbClr val="6BBD4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Stats processing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(RHadoop)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37649" y="4358404"/>
            <a:ext cx="771466" cy="1390759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Event pipeline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(Event hub/ flume)</a:t>
            </a:r>
          </a:p>
        </p:txBody>
      </p:sp>
      <p:sp>
        <p:nvSpPr>
          <p:cNvPr id="20" name="Rectangle 19"/>
          <p:cNvSpPr/>
          <p:nvPr/>
        </p:nvSpPr>
        <p:spPr bwMode="auto">
          <a:xfrm rot="16200000">
            <a:off x="5822225" y="5488658"/>
            <a:ext cx="785751" cy="1447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Active Directory  (Security)</a:t>
            </a:r>
          </a:p>
        </p:txBody>
      </p:sp>
      <p:sp>
        <p:nvSpPr>
          <p:cNvPr id="21" name="Rectangle 20"/>
          <p:cNvSpPr/>
          <p:nvPr/>
        </p:nvSpPr>
        <p:spPr bwMode="auto">
          <a:xfrm rot="16200000">
            <a:off x="1275417" y="5490548"/>
            <a:ext cx="785751" cy="1443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Monitoring &amp; deployment (System Center)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823723" y="1513046"/>
            <a:ext cx="977621" cy="7674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C#, F#, .NET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74868" y="1513046"/>
            <a:ext cx="977621" cy="7674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JavaScript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946496" y="1522028"/>
            <a:ext cx="771466" cy="1440067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Pipeline/ workflow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(Oozie)</a:t>
            </a:r>
          </a:p>
        </p:txBody>
      </p:sp>
      <p:sp>
        <p:nvSpPr>
          <p:cNvPr id="23" name="Rectangle 22"/>
          <p:cNvSpPr/>
          <p:nvPr/>
        </p:nvSpPr>
        <p:spPr bwMode="auto">
          <a:xfrm rot="16200000">
            <a:off x="4295357" y="5490548"/>
            <a:ext cx="785751" cy="1443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Storage Vault (ASV)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816354" y="2343668"/>
            <a:ext cx="1122434" cy="23765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999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PDW PolyBase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820566" y="4402836"/>
            <a:ext cx="1626242" cy="22023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Business intelligence </a:t>
            </a:r>
          </a:p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(Excel, Power View, SSAS)</a:t>
            </a:r>
          </a:p>
        </p:txBody>
      </p:sp>
      <p:sp>
        <p:nvSpPr>
          <p:cNvPr id="28" name="Rectangle 27"/>
          <p:cNvSpPr/>
          <p:nvPr/>
        </p:nvSpPr>
        <p:spPr bwMode="auto">
          <a:xfrm rot="16200000">
            <a:off x="2796612" y="5490548"/>
            <a:ext cx="785751" cy="1443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World's data (Azure Data Marketplace)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824346" y="2931909"/>
            <a:ext cx="1617886" cy="14264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2131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Event-driven processing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58931" y="1470892"/>
            <a:ext cx="2129237" cy="4682988"/>
          </a:xfrm>
          <a:prstGeom prst="rect">
            <a:avLst/>
          </a:prstGeom>
          <a:noFill/>
        </p:spPr>
        <p:txBody>
          <a:bodyPr wrap="square" lIns="91355" tIns="45676" rIns="91355" bIns="45676" rtlCol="0">
            <a:spAutoFit/>
          </a:bodyPr>
          <a:lstStyle/>
          <a:p>
            <a:pPr defTabSz="1218270"/>
            <a:r>
              <a:rPr lang="en-US" sz="2131" u="sng" dirty="0">
                <a:solidFill>
                  <a:srgbClr val="292929"/>
                </a:solidFill>
              </a:rPr>
              <a:t>Legend</a:t>
            </a:r>
          </a:p>
          <a:p>
            <a:pPr defTabSz="1218270"/>
            <a:r>
              <a:rPr lang="en-US" sz="2131" dirty="0">
                <a:solidFill>
                  <a:srgbClr val="C00000"/>
                </a:solidFill>
              </a:rPr>
              <a:t>Red = </a:t>
            </a:r>
          </a:p>
          <a:p>
            <a:pPr defTabSz="1218270"/>
            <a:r>
              <a:rPr lang="en-US" sz="2131" dirty="0">
                <a:solidFill>
                  <a:srgbClr val="C00000"/>
                </a:solidFill>
              </a:rPr>
              <a:t>Core Hadoop</a:t>
            </a:r>
          </a:p>
          <a:p>
            <a:pPr defTabSz="1218270"/>
            <a:r>
              <a:rPr lang="en-US" sz="2131" dirty="0">
                <a:solidFill>
                  <a:srgbClr val="0071BC"/>
                </a:solidFill>
              </a:rPr>
              <a:t>Blue = </a:t>
            </a:r>
            <a:br>
              <a:rPr lang="en-US" sz="2131" dirty="0">
                <a:solidFill>
                  <a:srgbClr val="0071BC"/>
                </a:solidFill>
              </a:rPr>
            </a:br>
            <a:r>
              <a:rPr lang="en-US" sz="2131" dirty="0">
                <a:solidFill>
                  <a:srgbClr val="0071BC"/>
                </a:solidFill>
              </a:rPr>
              <a:t>Data processing</a:t>
            </a:r>
          </a:p>
          <a:p>
            <a:pPr defTabSz="1218270"/>
            <a:r>
              <a:rPr lang="en-US" sz="2131" dirty="0">
                <a:solidFill>
                  <a:schemeClr val="bg2">
                    <a:lumMod val="50000"/>
                  </a:schemeClr>
                </a:solidFill>
              </a:rPr>
              <a:t>Gray = Microsoft integration points and value adds</a:t>
            </a:r>
          </a:p>
          <a:p>
            <a:pPr defTabSz="1218270"/>
            <a:r>
              <a:rPr lang="en-US" sz="2131" dirty="0">
                <a:solidFill>
                  <a:srgbClr val="FF8A00"/>
                </a:solidFill>
              </a:rPr>
              <a:t>Orange = </a:t>
            </a:r>
          </a:p>
          <a:p>
            <a:pPr defTabSz="1218270"/>
            <a:r>
              <a:rPr lang="en-US" sz="2131" dirty="0">
                <a:solidFill>
                  <a:srgbClr val="FF8A00"/>
                </a:solidFill>
              </a:rPr>
              <a:t>Data movement</a:t>
            </a:r>
          </a:p>
          <a:p>
            <a:pPr defTabSz="1218270"/>
            <a:r>
              <a:rPr lang="en-US" sz="2131" dirty="0">
                <a:solidFill>
                  <a:srgbClr val="8CC600">
                    <a:lumMod val="75000"/>
                  </a:srgbClr>
                </a:solidFill>
              </a:rPr>
              <a:t>Green = Packages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and Hadoop ecosystem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774868" y="4743494"/>
            <a:ext cx="5160137" cy="491212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270"/>
            <a:r>
              <a:rPr lang="en-US" sz="2131" dirty="0">
                <a:solidFill>
                  <a:prstClr val="white"/>
                </a:solidFill>
                <a:cs typeface="Segoe UI" pitchFamily="34" charset="0"/>
              </a:rPr>
              <a:t>YARN</a:t>
            </a:r>
            <a:endParaRPr lang="en-US" sz="2131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57369" y="3032399"/>
            <a:ext cx="771466" cy="1274857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17" tIns="34257" rIns="34257" bIns="685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884" fontAlgn="base">
              <a:spcBef>
                <a:spcPct val="0"/>
              </a:spcBef>
              <a:spcAft>
                <a:spcPct val="0"/>
              </a:spcAft>
            </a:pPr>
            <a:r>
              <a:rPr lang="en-US" sz="1465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Real-time processing (Storm)</a:t>
            </a:r>
          </a:p>
        </p:txBody>
      </p:sp>
    </p:spTree>
    <p:extLst>
      <p:ext uri="{BB962C8B-B14F-4D97-AF65-F5344CB8AC3E}">
        <p14:creationId xmlns:p14="http://schemas.microsoft.com/office/powerpoint/2010/main" val="40008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4" grpId="0" animBg="1"/>
      <p:bldP spid="35" grpId="0" animBg="1"/>
      <p:bldP spid="36" grpId="0" animBg="1"/>
      <p:bldP spid="36" grpId="1" animBg="1"/>
      <p:bldP spid="37" grpId="0" animBg="1"/>
      <p:bldP spid="40" grpId="0" animBg="1"/>
      <p:bldP spid="41" grpId="0" animBg="1"/>
      <p:bldP spid="12" grpId="0" animBg="1"/>
      <p:bldP spid="13" grpId="0" animBg="1"/>
      <p:bldP spid="14" grpId="0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19" grpId="0" animBg="1"/>
      <p:bldP spid="22" grpId="0" animBg="1"/>
      <p:bldP spid="25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27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supports Hive</a:t>
            </a:r>
          </a:p>
        </p:txBody>
      </p:sp>
      <p:sp>
        <p:nvSpPr>
          <p:cNvPr id="143" name="Text Placeholder 2"/>
          <p:cNvSpPr txBox="1">
            <a:spLocks/>
          </p:cNvSpPr>
          <p:nvPr/>
        </p:nvSpPr>
        <p:spPr>
          <a:xfrm>
            <a:off x="269240" y="1164629"/>
            <a:ext cx="11655840" cy="32682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0" kern="1200" spc="0" baseline="0"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8012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19428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6868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25201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-334963">
              <a:defRPr/>
            </a:pPr>
            <a:r>
              <a:rPr lang="en-US" sz="2353" dirty="0">
                <a:solidFill>
                  <a:schemeClr val="accent2"/>
                </a:solidFill>
              </a:rPr>
              <a:t>SQL-like queries on Hadoop data in HDInsight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HDInsight provides easy-to-use graphical query interface for Hive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HiveQL is a SQL-like language (subset of SQL)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Hive structures include well-understood database concepts such as tables, rows, columns, partitions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Compiled into MapReduce jobs that are executed on Hadoop</a:t>
            </a:r>
          </a:p>
          <a:p>
            <a:pPr marL="334963" lvl="1" indent="-334963">
              <a:defRPr/>
            </a:pPr>
            <a:r>
              <a:rPr lang="en-US" sz="2353" dirty="0">
                <a:solidFill>
                  <a:schemeClr val="accent2"/>
                </a:solidFill>
              </a:rPr>
              <a:t>Dramatic performance gains with Stinger/Tez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Stinger is a Microsoft, Hortonworks, and OSS-driven initiative to bring interactive queries with Hive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Query execution engine technology from Microsoft SQL Server to Hive</a:t>
            </a:r>
          </a:p>
          <a:p>
            <a:pPr marL="342900" marR="0" lvl="0" indent="-342900" defTabSz="914400" fontAlgn="auto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Performance gains up to 100x</a:t>
            </a:r>
          </a:p>
        </p:txBody>
      </p:sp>
      <p:grpSp>
        <p:nvGrpSpPr>
          <p:cNvPr id="144" name="Group 143"/>
          <p:cNvGrpSpPr/>
          <p:nvPr/>
        </p:nvGrpSpPr>
        <p:grpSpPr>
          <a:xfrm>
            <a:off x="1495155" y="4563061"/>
            <a:ext cx="9044709" cy="2558508"/>
            <a:chOff x="1525136" y="4654063"/>
            <a:chExt cx="9226074" cy="2609811"/>
          </a:xfrm>
        </p:grpSpPr>
        <p:grpSp>
          <p:nvGrpSpPr>
            <p:cNvPr id="145" name="Group 1"/>
            <p:cNvGrpSpPr/>
            <p:nvPr/>
          </p:nvGrpSpPr>
          <p:grpSpPr>
            <a:xfrm>
              <a:off x="1525136" y="4654063"/>
              <a:ext cx="8971878" cy="2609811"/>
              <a:chOff x="6622308" y="3214779"/>
              <a:chExt cx="6126939" cy="1995135"/>
            </a:xfrm>
          </p:grpSpPr>
          <p:sp>
            <p:nvSpPr>
              <p:cNvPr id="149" name="Rectangle 4"/>
              <p:cNvSpPr/>
              <p:nvPr/>
            </p:nvSpPr>
            <p:spPr bwMode="auto">
              <a:xfrm>
                <a:off x="9329238" y="3286400"/>
                <a:ext cx="3420009" cy="1803445"/>
              </a:xfrm>
              <a:prstGeom prst="rect">
                <a:avLst/>
              </a:prstGeom>
              <a:solidFill>
                <a:srgbClr val="505050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2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Isosceles Triangle 29"/>
              <p:cNvSpPr/>
              <p:nvPr/>
            </p:nvSpPr>
            <p:spPr bwMode="auto">
              <a:xfrm rot="16200000">
                <a:off x="7706277" y="3456373"/>
                <a:ext cx="1801472" cy="1461530"/>
              </a:xfrm>
              <a:custGeom>
                <a:avLst/>
                <a:gdLst>
                  <a:gd name="connsiteX0" fmla="*/ 0 w 1960498"/>
                  <a:gd name="connsiteY0" fmla="*/ 1481026 h 1481026"/>
                  <a:gd name="connsiteX1" fmla="*/ 930335 w 1960498"/>
                  <a:gd name="connsiteY1" fmla="*/ 0 h 1481026"/>
                  <a:gd name="connsiteX2" fmla="*/ 1960498 w 1960498"/>
                  <a:gd name="connsiteY2" fmla="*/ 1481026 h 1481026"/>
                  <a:gd name="connsiteX3" fmla="*/ 0 w 1960498"/>
                  <a:gd name="connsiteY3" fmla="*/ 1481026 h 1481026"/>
                  <a:gd name="connsiteX0" fmla="*/ 0 w 1801472"/>
                  <a:gd name="connsiteY0" fmla="*/ 1490965 h 1490965"/>
                  <a:gd name="connsiteX1" fmla="*/ 771309 w 1801472"/>
                  <a:gd name="connsiteY1" fmla="*/ 0 h 1490965"/>
                  <a:gd name="connsiteX2" fmla="*/ 1801472 w 1801472"/>
                  <a:gd name="connsiteY2" fmla="*/ 1481026 h 1490965"/>
                  <a:gd name="connsiteX3" fmla="*/ 0 w 1801472"/>
                  <a:gd name="connsiteY3" fmla="*/ 1490965 h 149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1472" h="1490965">
                    <a:moveTo>
                      <a:pt x="0" y="1490965"/>
                    </a:moveTo>
                    <a:lnTo>
                      <a:pt x="771309" y="0"/>
                    </a:lnTo>
                    <a:lnTo>
                      <a:pt x="1801472" y="1481026"/>
                    </a:lnTo>
                    <a:lnTo>
                      <a:pt x="0" y="1490965"/>
                    </a:lnTo>
                    <a:close/>
                  </a:path>
                </a:pathLst>
              </a:custGeom>
              <a:solidFill>
                <a:srgbClr val="505050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2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Rectangle 2"/>
              <p:cNvSpPr/>
              <p:nvPr/>
            </p:nvSpPr>
            <p:spPr bwMode="auto">
              <a:xfrm>
                <a:off x="6730443" y="4598770"/>
                <a:ext cx="1288040" cy="449188"/>
              </a:xfrm>
              <a:prstGeom prst="rect">
                <a:avLst/>
              </a:prstGeom>
              <a:solidFill>
                <a:srgbClr val="00188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2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TextBox 763"/>
              <p:cNvSpPr txBox="1"/>
              <p:nvPr/>
            </p:nvSpPr>
            <p:spPr>
              <a:xfrm>
                <a:off x="7815688" y="3357443"/>
                <a:ext cx="1197206" cy="232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r">
                  <a:lnSpc>
                    <a:spcPct val="90000"/>
                  </a:lnSpc>
                  <a:defRPr sz="240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7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Microsoft contribution to Apache code</a:t>
                </a:r>
              </a:p>
            </p:txBody>
          </p:sp>
          <p:cxnSp>
            <p:nvCxnSpPr>
              <p:cNvPr id="153" name="Elbow Connector 10"/>
              <p:cNvCxnSpPr>
                <a:endCxn id="237" idx="2"/>
              </p:cNvCxnSpPr>
              <p:nvPr/>
            </p:nvCxnSpPr>
            <p:spPr>
              <a:xfrm rot="5400000">
                <a:off x="7768131" y="3889443"/>
                <a:ext cx="774544" cy="273845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TextBox 5"/>
              <p:cNvSpPr txBox="1"/>
              <p:nvPr/>
            </p:nvSpPr>
            <p:spPr>
              <a:xfrm>
                <a:off x="6622308" y="4853180"/>
                <a:ext cx="1274956" cy="339990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7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Hadoop 2.0</a:t>
                </a:r>
              </a:p>
            </p:txBody>
          </p:sp>
          <p:sp>
            <p:nvSpPr>
              <p:cNvPr id="155" name="Rectangle 6"/>
              <p:cNvSpPr/>
              <p:nvPr/>
            </p:nvSpPr>
            <p:spPr bwMode="auto">
              <a:xfrm>
                <a:off x="9510272" y="3570970"/>
                <a:ext cx="517236" cy="1079387"/>
              </a:xfrm>
              <a:prstGeom prst="rect">
                <a:avLst/>
              </a:prstGeom>
              <a:solidFill>
                <a:srgbClr val="287E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1400s</a:t>
                </a:r>
              </a:p>
            </p:txBody>
          </p:sp>
          <p:sp>
            <p:nvSpPr>
              <p:cNvPr id="156" name="Rectangle 7"/>
              <p:cNvSpPr/>
              <p:nvPr/>
            </p:nvSpPr>
            <p:spPr bwMode="auto">
              <a:xfrm>
                <a:off x="10391131" y="4115314"/>
                <a:ext cx="517236" cy="535041"/>
              </a:xfrm>
              <a:prstGeom prst="rect">
                <a:avLst/>
              </a:prstGeom>
              <a:solidFill>
                <a:srgbClr val="287E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44.3s</a:t>
                </a:r>
              </a:p>
            </p:txBody>
          </p:sp>
          <p:sp>
            <p:nvSpPr>
              <p:cNvPr id="157" name="Rectangle 8"/>
              <p:cNvSpPr/>
              <p:nvPr/>
            </p:nvSpPr>
            <p:spPr bwMode="auto">
              <a:xfrm>
                <a:off x="11271990" y="4360348"/>
                <a:ext cx="517236" cy="290009"/>
              </a:xfrm>
              <a:prstGeom prst="rect">
                <a:avLst/>
              </a:prstGeom>
              <a:solidFill>
                <a:srgbClr val="287E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35.1s</a:t>
                </a:r>
              </a:p>
            </p:txBody>
          </p:sp>
          <p:sp>
            <p:nvSpPr>
              <p:cNvPr id="158" name="TextBox 9"/>
              <p:cNvSpPr txBox="1"/>
              <p:nvPr/>
            </p:nvSpPr>
            <p:spPr>
              <a:xfrm>
                <a:off x="9329239" y="3214779"/>
                <a:ext cx="2715470" cy="39190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Sample Query</a:t>
                </a:r>
              </a:p>
            </p:txBody>
          </p:sp>
          <p:sp>
            <p:nvSpPr>
              <p:cNvPr id="159" name="TextBox 10"/>
              <p:cNvSpPr txBox="1"/>
              <p:nvPr/>
            </p:nvSpPr>
            <p:spPr>
              <a:xfrm>
                <a:off x="9337775" y="4645330"/>
                <a:ext cx="876665" cy="39190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Hive 10</a:t>
                </a:r>
              </a:p>
            </p:txBody>
          </p:sp>
          <p:sp>
            <p:nvSpPr>
              <p:cNvPr id="160" name="TextBox 11"/>
              <p:cNvSpPr txBox="1"/>
              <p:nvPr/>
            </p:nvSpPr>
            <p:spPr>
              <a:xfrm>
                <a:off x="10151421" y="4645330"/>
                <a:ext cx="964195" cy="564584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HDP 1.3 /</a:t>
                </a:r>
                <a:b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</a:b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Hive 11</a:t>
                </a:r>
              </a:p>
            </p:txBody>
          </p:sp>
          <p:sp>
            <p:nvSpPr>
              <p:cNvPr id="161" name="TextBox 12"/>
              <p:cNvSpPr txBox="1"/>
              <p:nvPr/>
            </p:nvSpPr>
            <p:spPr>
              <a:xfrm>
                <a:off x="11070255" y="4645330"/>
                <a:ext cx="964195" cy="39190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HDP 2.0</a:t>
                </a:r>
              </a:p>
            </p:txBody>
          </p:sp>
          <p:cxnSp>
            <p:nvCxnSpPr>
              <p:cNvPr id="162" name="Straight Connector 13"/>
              <p:cNvCxnSpPr/>
              <p:nvPr/>
            </p:nvCxnSpPr>
            <p:spPr>
              <a:xfrm flipV="1">
                <a:off x="9395882" y="4625620"/>
                <a:ext cx="3353365" cy="19710"/>
              </a:xfrm>
              <a:prstGeom prst="line">
                <a:avLst/>
              </a:prstGeom>
              <a:noFill/>
              <a:ln w="9525" cap="flat" cmpd="sng" algn="ctr">
                <a:solidFill>
                  <a:srgbClr val="505050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63" name="TextBox 14"/>
              <p:cNvSpPr txBox="1"/>
              <p:nvPr/>
            </p:nvSpPr>
            <p:spPr>
              <a:xfrm>
                <a:off x="10374691" y="3978633"/>
                <a:ext cx="728039" cy="116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7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32x Speedup</a:t>
                </a:r>
              </a:p>
            </p:txBody>
          </p:sp>
          <p:sp>
            <p:nvSpPr>
              <p:cNvPr id="164" name="TextBox 15"/>
              <p:cNvSpPr txBox="1"/>
              <p:nvPr/>
            </p:nvSpPr>
            <p:spPr>
              <a:xfrm>
                <a:off x="11282951" y="4113927"/>
                <a:ext cx="728039" cy="232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7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40X</a:t>
                </a:r>
              </a:p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7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Speedup</a:t>
                </a:r>
              </a:p>
            </p:txBody>
          </p:sp>
          <p:grpSp>
            <p:nvGrpSpPr>
              <p:cNvPr id="165" name="Group 73"/>
              <p:cNvGrpSpPr/>
              <p:nvPr/>
            </p:nvGrpSpPr>
            <p:grpSpPr>
              <a:xfrm>
                <a:off x="6730443" y="4115315"/>
                <a:ext cx="1288043" cy="934525"/>
                <a:chOff x="-1148535" y="2797985"/>
                <a:chExt cx="1421075" cy="1031045"/>
              </a:xfrm>
            </p:grpSpPr>
            <p:grpSp>
              <p:nvGrpSpPr>
                <p:cNvPr id="245" name="Group 541"/>
                <p:cNvGrpSpPr/>
                <p:nvPr/>
              </p:nvGrpSpPr>
              <p:grpSpPr>
                <a:xfrm>
                  <a:off x="-603453" y="2797985"/>
                  <a:ext cx="330913" cy="380741"/>
                  <a:chOff x="732997" y="4287556"/>
                  <a:chExt cx="469611" cy="540324"/>
                </a:xfrm>
              </p:grpSpPr>
              <p:sp>
                <p:nvSpPr>
                  <p:cNvPr id="280" name="Freeform 14"/>
                  <p:cNvSpPr>
                    <a:spLocks/>
                  </p:cNvSpPr>
                  <p:nvPr/>
                </p:nvSpPr>
                <p:spPr bwMode="auto">
                  <a:xfrm>
                    <a:off x="732997" y="44228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1" name="Freeform 15"/>
                  <p:cNvSpPr>
                    <a:spLocks/>
                  </p:cNvSpPr>
                  <p:nvPr/>
                </p:nvSpPr>
                <p:spPr bwMode="auto">
                  <a:xfrm>
                    <a:off x="968183" y="44228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2" name="Freeform 16"/>
                  <p:cNvSpPr>
                    <a:spLocks/>
                  </p:cNvSpPr>
                  <p:nvPr/>
                </p:nvSpPr>
                <p:spPr bwMode="auto">
                  <a:xfrm>
                    <a:off x="732997" y="42875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46" name="Group 542"/>
                <p:cNvGrpSpPr/>
                <p:nvPr/>
              </p:nvGrpSpPr>
              <p:grpSpPr>
                <a:xfrm>
                  <a:off x="-330913" y="2959181"/>
                  <a:ext cx="330913" cy="380741"/>
                  <a:chOff x="885397" y="4439956"/>
                  <a:chExt cx="469611" cy="540324"/>
                </a:xfrm>
              </p:grpSpPr>
              <p:sp>
                <p:nvSpPr>
                  <p:cNvPr id="277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8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9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399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47" name="Group 543"/>
                <p:cNvGrpSpPr/>
                <p:nvPr/>
              </p:nvGrpSpPr>
              <p:grpSpPr>
                <a:xfrm>
                  <a:off x="-58373" y="3134132"/>
                  <a:ext cx="330913" cy="371399"/>
                  <a:chOff x="885397" y="4453213"/>
                  <a:chExt cx="469611" cy="527067"/>
                </a:xfrm>
              </p:grpSpPr>
              <p:sp>
                <p:nvSpPr>
                  <p:cNvPr id="274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5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6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53213"/>
                    <a:ext cx="469611" cy="269775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48" name="Group 74"/>
                <p:cNvGrpSpPr/>
                <p:nvPr/>
              </p:nvGrpSpPr>
              <p:grpSpPr>
                <a:xfrm>
                  <a:off x="-869886" y="2959494"/>
                  <a:ext cx="875993" cy="707553"/>
                  <a:chOff x="-860361" y="2988069"/>
                  <a:chExt cx="875993" cy="707553"/>
                </a:xfrm>
              </p:grpSpPr>
              <p:grpSp>
                <p:nvGrpSpPr>
                  <p:cNvPr id="262" name="Group 558"/>
                  <p:cNvGrpSpPr/>
                  <p:nvPr/>
                </p:nvGrpSpPr>
                <p:grpSpPr>
                  <a:xfrm>
                    <a:off x="-860361" y="2988069"/>
                    <a:ext cx="330913" cy="380741"/>
                    <a:chOff x="732997" y="4287556"/>
                    <a:chExt cx="469611" cy="540324"/>
                  </a:xfrm>
                </p:grpSpPr>
                <p:sp>
                  <p:nvSpPr>
                    <p:cNvPr id="271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72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73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2875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63" name="Group 559"/>
                  <p:cNvGrpSpPr/>
                  <p:nvPr/>
                </p:nvGrpSpPr>
                <p:grpSpPr>
                  <a:xfrm>
                    <a:off x="-587821" y="3149265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26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9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70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64" name="Group 560"/>
                  <p:cNvGrpSpPr/>
                  <p:nvPr/>
                </p:nvGrpSpPr>
                <p:grpSpPr>
                  <a:xfrm>
                    <a:off x="-315281" y="3318585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265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6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7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249" name="Group 545"/>
                <p:cNvGrpSpPr/>
                <p:nvPr/>
              </p:nvGrpSpPr>
              <p:grpSpPr>
                <a:xfrm>
                  <a:off x="-1148535" y="3121480"/>
                  <a:ext cx="875993" cy="707550"/>
                  <a:chOff x="-860361" y="2988069"/>
                  <a:chExt cx="875993" cy="707550"/>
                </a:xfrm>
              </p:grpSpPr>
              <p:grpSp>
                <p:nvGrpSpPr>
                  <p:cNvPr id="250" name="Group 546"/>
                  <p:cNvGrpSpPr/>
                  <p:nvPr/>
                </p:nvGrpSpPr>
                <p:grpSpPr>
                  <a:xfrm>
                    <a:off x="-860361" y="2988069"/>
                    <a:ext cx="330913" cy="380741"/>
                    <a:chOff x="732997" y="4287556"/>
                    <a:chExt cx="469611" cy="540324"/>
                  </a:xfrm>
                </p:grpSpPr>
                <p:sp>
                  <p:nvSpPr>
                    <p:cNvPr id="25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2875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51" name="Group 547"/>
                  <p:cNvGrpSpPr/>
                  <p:nvPr/>
                </p:nvGrpSpPr>
                <p:grpSpPr>
                  <a:xfrm>
                    <a:off x="-587821" y="3152972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256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7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8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52" name="Group 548"/>
                  <p:cNvGrpSpPr/>
                  <p:nvPr/>
                </p:nvGrpSpPr>
                <p:grpSpPr>
                  <a:xfrm>
                    <a:off x="-315281" y="3314878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25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  <p:grpSp>
            <p:nvGrpSpPr>
              <p:cNvPr id="166" name="Group 73"/>
              <p:cNvGrpSpPr/>
              <p:nvPr/>
            </p:nvGrpSpPr>
            <p:grpSpPr>
              <a:xfrm>
                <a:off x="6730440" y="3858721"/>
                <a:ext cx="1288043" cy="934525"/>
                <a:chOff x="-1148535" y="2797985"/>
                <a:chExt cx="1421075" cy="1031045"/>
              </a:xfrm>
            </p:grpSpPr>
            <p:grpSp>
              <p:nvGrpSpPr>
                <p:cNvPr id="207" name="Group 541"/>
                <p:cNvGrpSpPr/>
                <p:nvPr/>
              </p:nvGrpSpPr>
              <p:grpSpPr>
                <a:xfrm>
                  <a:off x="-603453" y="2797985"/>
                  <a:ext cx="330913" cy="380741"/>
                  <a:chOff x="732997" y="4287556"/>
                  <a:chExt cx="469611" cy="540324"/>
                </a:xfrm>
              </p:grpSpPr>
              <p:sp>
                <p:nvSpPr>
                  <p:cNvPr id="242" name="Freeform 14"/>
                  <p:cNvSpPr>
                    <a:spLocks/>
                  </p:cNvSpPr>
                  <p:nvPr/>
                </p:nvSpPr>
                <p:spPr bwMode="auto">
                  <a:xfrm>
                    <a:off x="732997" y="44228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3" name="Freeform 15"/>
                  <p:cNvSpPr>
                    <a:spLocks/>
                  </p:cNvSpPr>
                  <p:nvPr/>
                </p:nvSpPr>
                <p:spPr bwMode="auto">
                  <a:xfrm>
                    <a:off x="968183" y="44228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4" name="Freeform 16"/>
                  <p:cNvSpPr>
                    <a:spLocks/>
                  </p:cNvSpPr>
                  <p:nvPr/>
                </p:nvSpPr>
                <p:spPr bwMode="auto">
                  <a:xfrm>
                    <a:off x="732997" y="42875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08" name="Group 542"/>
                <p:cNvGrpSpPr/>
                <p:nvPr/>
              </p:nvGrpSpPr>
              <p:grpSpPr>
                <a:xfrm>
                  <a:off x="-330913" y="2959181"/>
                  <a:ext cx="330913" cy="380741"/>
                  <a:chOff x="885397" y="4439956"/>
                  <a:chExt cx="469611" cy="540324"/>
                </a:xfrm>
              </p:grpSpPr>
              <p:sp>
                <p:nvSpPr>
                  <p:cNvPr id="239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0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1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399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09" name="Group 543"/>
                <p:cNvGrpSpPr/>
                <p:nvPr/>
              </p:nvGrpSpPr>
              <p:grpSpPr>
                <a:xfrm>
                  <a:off x="-58373" y="3124794"/>
                  <a:ext cx="330913" cy="380741"/>
                  <a:chOff x="885397" y="4439956"/>
                  <a:chExt cx="469611" cy="540324"/>
                </a:xfrm>
              </p:grpSpPr>
              <p:sp>
                <p:nvSpPr>
                  <p:cNvPr id="236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DC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7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DC3C00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8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399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DC3C00">
                      <a:lumMod val="60000"/>
                      <a:lumOff val="4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10" name="Group 74"/>
                <p:cNvGrpSpPr/>
                <p:nvPr/>
              </p:nvGrpSpPr>
              <p:grpSpPr>
                <a:xfrm>
                  <a:off x="-869886" y="2959494"/>
                  <a:ext cx="875993" cy="707553"/>
                  <a:chOff x="-860361" y="2988069"/>
                  <a:chExt cx="875993" cy="707553"/>
                </a:xfrm>
              </p:grpSpPr>
              <p:grpSp>
                <p:nvGrpSpPr>
                  <p:cNvPr id="224" name="Group 558"/>
                  <p:cNvGrpSpPr/>
                  <p:nvPr/>
                </p:nvGrpSpPr>
                <p:grpSpPr>
                  <a:xfrm>
                    <a:off x="-860361" y="2988069"/>
                    <a:ext cx="330913" cy="380741"/>
                    <a:chOff x="732997" y="4287556"/>
                    <a:chExt cx="469611" cy="540324"/>
                  </a:xfrm>
                </p:grpSpPr>
                <p:sp>
                  <p:nvSpPr>
                    <p:cNvPr id="23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3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3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2875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25" name="Group 559"/>
                  <p:cNvGrpSpPr/>
                  <p:nvPr/>
                </p:nvGrpSpPr>
                <p:grpSpPr>
                  <a:xfrm>
                    <a:off x="-587821" y="3149265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23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3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3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26" name="Group 560"/>
                  <p:cNvGrpSpPr/>
                  <p:nvPr/>
                </p:nvGrpSpPr>
                <p:grpSpPr>
                  <a:xfrm>
                    <a:off x="-315281" y="3318585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227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28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29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211" name="Group 545"/>
                <p:cNvGrpSpPr/>
                <p:nvPr/>
              </p:nvGrpSpPr>
              <p:grpSpPr>
                <a:xfrm>
                  <a:off x="-1148535" y="3131993"/>
                  <a:ext cx="875993" cy="697037"/>
                  <a:chOff x="-860361" y="2998582"/>
                  <a:chExt cx="875993" cy="697037"/>
                </a:xfrm>
              </p:grpSpPr>
              <p:grpSp>
                <p:nvGrpSpPr>
                  <p:cNvPr id="212" name="Group 546"/>
                  <p:cNvGrpSpPr/>
                  <p:nvPr/>
                </p:nvGrpSpPr>
                <p:grpSpPr>
                  <a:xfrm>
                    <a:off x="-860361" y="2998582"/>
                    <a:ext cx="330913" cy="370233"/>
                    <a:chOff x="732997" y="4302469"/>
                    <a:chExt cx="469611" cy="525411"/>
                  </a:xfrm>
                </p:grpSpPr>
                <p:sp>
                  <p:nvSpPr>
                    <p:cNvPr id="221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22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23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302469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13" name="Group 547"/>
                  <p:cNvGrpSpPr/>
                  <p:nvPr/>
                </p:nvGrpSpPr>
                <p:grpSpPr>
                  <a:xfrm>
                    <a:off x="-587821" y="3152972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21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9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20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14" name="Group 548"/>
                  <p:cNvGrpSpPr/>
                  <p:nvPr/>
                </p:nvGrpSpPr>
                <p:grpSpPr>
                  <a:xfrm>
                    <a:off x="-315281" y="3314878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215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6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7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  <p:grpSp>
            <p:nvGrpSpPr>
              <p:cNvPr id="167" name="Group 73"/>
              <p:cNvGrpSpPr/>
              <p:nvPr/>
            </p:nvGrpSpPr>
            <p:grpSpPr>
              <a:xfrm>
                <a:off x="6737930" y="3585083"/>
                <a:ext cx="1288043" cy="934525"/>
                <a:chOff x="-1148535" y="2797985"/>
                <a:chExt cx="1421075" cy="1031045"/>
              </a:xfrm>
            </p:grpSpPr>
            <p:grpSp>
              <p:nvGrpSpPr>
                <p:cNvPr id="169" name="Group 541"/>
                <p:cNvGrpSpPr/>
                <p:nvPr/>
              </p:nvGrpSpPr>
              <p:grpSpPr>
                <a:xfrm>
                  <a:off x="-603453" y="2797985"/>
                  <a:ext cx="330913" cy="380741"/>
                  <a:chOff x="732997" y="4287556"/>
                  <a:chExt cx="469611" cy="540324"/>
                </a:xfrm>
              </p:grpSpPr>
              <p:sp>
                <p:nvSpPr>
                  <p:cNvPr id="204" name="Freeform 14"/>
                  <p:cNvSpPr>
                    <a:spLocks/>
                  </p:cNvSpPr>
                  <p:nvPr/>
                </p:nvSpPr>
                <p:spPr bwMode="auto">
                  <a:xfrm>
                    <a:off x="732997" y="44228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5" name="Freeform 15"/>
                  <p:cNvSpPr>
                    <a:spLocks/>
                  </p:cNvSpPr>
                  <p:nvPr/>
                </p:nvSpPr>
                <p:spPr bwMode="auto">
                  <a:xfrm>
                    <a:off x="968183" y="44228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6" name="Freeform 16"/>
                  <p:cNvSpPr>
                    <a:spLocks/>
                  </p:cNvSpPr>
                  <p:nvPr/>
                </p:nvSpPr>
                <p:spPr bwMode="auto">
                  <a:xfrm>
                    <a:off x="732997" y="42875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0" name="Group 542"/>
                <p:cNvGrpSpPr/>
                <p:nvPr/>
              </p:nvGrpSpPr>
              <p:grpSpPr>
                <a:xfrm>
                  <a:off x="-330913" y="2959181"/>
                  <a:ext cx="330913" cy="380741"/>
                  <a:chOff x="885397" y="4439956"/>
                  <a:chExt cx="469611" cy="540324"/>
                </a:xfrm>
              </p:grpSpPr>
              <p:sp>
                <p:nvSpPr>
                  <p:cNvPr id="201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2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3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399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1" name="Group 543"/>
                <p:cNvGrpSpPr/>
                <p:nvPr/>
              </p:nvGrpSpPr>
              <p:grpSpPr>
                <a:xfrm>
                  <a:off x="-58373" y="3124794"/>
                  <a:ext cx="330913" cy="380741"/>
                  <a:chOff x="885397" y="4439956"/>
                  <a:chExt cx="469611" cy="540324"/>
                </a:xfrm>
              </p:grpSpPr>
              <p:sp>
                <p:nvSpPr>
                  <p:cNvPr id="198" name="Freeform 14"/>
                  <p:cNvSpPr>
                    <a:spLocks/>
                  </p:cNvSpPr>
                  <p:nvPr/>
                </p:nvSpPr>
                <p:spPr bwMode="auto">
                  <a:xfrm>
                    <a:off x="885397" y="4575230"/>
                    <a:ext cx="235191" cy="405050"/>
                  </a:xfrm>
                  <a:custGeom>
                    <a:avLst/>
                    <a:gdLst>
                      <a:gd name="T0" fmla="*/ 306 w 306"/>
                      <a:gd name="T1" fmla="*/ 175 h 527"/>
                      <a:gd name="T2" fmla="*/ 306 w 306"/>
                      <a:gd name="T3" fmla="*/ 527 h 527"/>
                      <a:gd name="T4" fmla="*/ 0 w 306"/>
                      <a:gd name="T5" fmla="*/ 351 h 527"/>
                      <a:gd name="T6" fmla="*/ 0 w 306"/>
                      <a:gd name="T7" fmla="*/ 0 h 527"/>
                      <a:gd name="T8" fmla="*/ 306 w 306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6" h="527">
                        <a:moveTo>
                          <a:pt x="306" y="175"/>
                        </a:moveTo>
                        <a:lnTo>
                          <a:pt x="306" y="527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lnTo>
                          <a:pt x="306" y="17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9" name="Freeform 15"/>
                  <p:cNvSpPr>
                    <a:spLocks/>
                  </p:cNvSpPr>
                  <p:nvPr/>
                </p:nvSpPr>
                <p:spPr bwMode="auto">
                  <a:xfrm>
                    <a:off x="1120583" y="4575230"/>
                    <a:ext cx="234420" cy="405050"/>
                  </a:xfrm>
                  <a:custGeom>
                    <a:avLst/>
                    <a:gdLst>
                      <a:gd name="T0" fmla="*/ 0 w 305"/>
                      <a:gd name="T1" fmla="*/ 175 h 527"/>
                      <a:gd name="T2" fmla="*/ 0 w 305"/>
                      <a:gd name="T3" fmla="*/ 527 h 527"/>
                      <a:gd name="T4" fmla="*/ 305 w 305"/>
                      <a:gd name="T5" fmla="*/ 351 h 527"/>
                      <a:gd name="T6" fmla="*/ 305 w 305"/>
                      <a:gd name="T7" fmla="*/ 0 h 527"/>
                      <a:gd name="T8" fmla="*/ 0 w 305"/>
                      <a:gd name="T9" fmla="*/ 175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527">
                        <a:moveTo>
                          <a:pt x="0" y="175"/>
                        </a:moveTo>
                        <a:lnTo>
                          <a:pt x="0" y="527"/>
                        </a:lnTo>
                        <a:lnTo>
                          <a:pt x="305" y="351"/>
                        </a:lnTo>
                        <a:lnTo>
                          <a:pt x="305" y="0"/>
                        </a:lnTo>
                        <a:lnTo>
                          <a:pt x="0" y="175"/>
                        </a:lnTo>
                        <a:close/>
                      </a:path>
                    </a:pathLst>
                  </a:custGeom>
                  <a:solidFill>
                    <a:srgbClr val="00188F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0" name="Freeform 16"/>
                  <p:cNvSpPr>
                    <a:spLocks/>
                  </p:cNvSpPr>
                  <p:nvPr/>
                </p:nvSpPr>
                <p:spPr bwMode="auto">
                  <a:xfrm>
                    <a:off x="885397" y="4439956"/>
                    <a:ext cx="469611" cy="269776"/>
                  </a:xfrm>
                  <a:custGeom>
                    <a:avLst/>
                    <a:gdLst>
                      <a:gd name="T0" fmla="*/ 306 w 611"/>
                      <a:gd name="T1" fmla="*/ 351 h 351"/>
                      <a:gd name="T2" fmla="*/ 0 w 611"/>
                      <a:gd name="T3" fmla="*/ 173 h 351"/>
                      <a:gd name="T4" fmla="*/ 306 w 611"/>
                      <a:gd name="T5" fmla="*/ 0 h 351"/>
                      <a:gd name="T6" fmla="*/ 611 w 611"/>
                      <a:gd name="T7" fmla="*/ 173 h 351"/>
                      <a:gd name="T8" fmla="*/ 306 w 611"/>
                      <a:gd name="T9" fmla="*/ 351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1" h="351">
                        <a:moveTo>
                          <a:pt x="306" y="351"/>
                        </a:moveTo>
                        <a:lnTo>
                          <a:pt x="0" y="173"/>
                        </a:lnTo>
                        <a:lnTo>
                          <a:pt x="306" y="0"/>
                        </a:lnTo>
                        <a:lnTo>
                          <a:pt x="611" y="173"/>
                        </a:lnTo>
                        <a:lnTo>
                          <a:pt x="306" y="351"/>
                        </a:lnTo>
                        <a:close/>
                      </a:path>
                    </a:pathLst>
                  </a:custGeom>
                  <a:solidFill>
                    <a:srgbClr val="9B4F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4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2" name="Group 171"/>
                <p:cNvGrpSpPr/>
                <p:nvPr/>
              </p:nvGrpSpPr>
              <p:grpSpPr>
                <a:xfrm>
                  <a:off x="-869886" y="2959494"/>
                  <a:ext cx="875993" cy="707553"/>
                  <a:chOff x="-860361" y="2988069"/>
                  <a:chExt cx="875993" cy="707553"/>
                </a:xfrm>
              </p:grpSpPr>
              <p:grpSp>
                <p:nvGrpSpPr>
                  <p:cNvPr id="186" name="Group 558"/>
                  <p:cNvGrpSpPr/>
                  <p:nvPr/>
                </p:nvGrpSpPr>
                <p:grpSpPr>
                  <a:xfrm>
                    <a:off x="-860361" y="2988069"/>
                    <a:ext cx="330913" cy="380741"/>
                    <a:chOff x="732997" y="4287556"/>
                    <a:chExt cx="469611" cy="540324"/>
                  </a:xfrm>
                </p:grpSpPr>
                <p:sp>
                  <p:nvSpPr>
                    <p:cNvPr id="195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6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7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2875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187" name="Group 559"/>
                  <p:cNvGrpSpPr/>
                  <p:nvPr/>
                </p:nvGrpSpPr>
                <p:grpSpPr>
                  <a:xfrm>
                    <a:off x="-587821" y="3149265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19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188" name="Group 560"/>
                  <p:cNvGrpSpPr/>
                  <p:nvPr/>
                </p:nvGrpSpPr>
                <p:grpSpPr>
                  <a:xfrm>
                    <a:off x="-315281" y="3318585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18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9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173" name="Group 545"/>
                <p:cNvGrpSpPr/>
                <p:nvPr/>
              </p:nvGrpSpPr>
              <p:grpSpPr>
                <a:xfrm>
                  <a:off x="-1148535" y="3121480"/>
                  <a:ext cx="875993" cy="707550"/>
                  <a:chOff x="-860361" y="2988069"/>
                  <a:chExt cx="875993" cy="707550"/>
                </a:xfrm>
              </p:grpSpPr>
              <p:grpSp>
                <p:nvGrpSpPr>
                  <p:cNvPr id="174" name="Group 546"/>
                  <p:cNvGrpSpPr/>
                  <p:nvPr/>
                </p:nvGrpSpPr>
                <p:grpSpPr>
                  <a:xfrm>
                    <a:off x="-860361" y="2988069"/>
                    <a:ext cx="330913" cy="380741"/>
                    <a:chOff x="732997" y="4287556"/>
                    <a:chExt cx="469611" cy="540324"/>
                  </a:xfrm>
                </p:grpSpPr>
                <p:sp>
                  <p:nvSpPr>
                    <p:cNvPr id="18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32997" y="44228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8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968183" y="44228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8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32997" y="42875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175" name="Group 547"/>
                  <p:cNvGrpSpPr/>
                  <p:nvPr/>
                </p:nvGrpSpPr>
                <p:grpSpPr>
                  <a:xfrm>
                    <a:off x="-587821" y="3152972"/>
                    <a:ext cx="330913" cy="377037"/>
                    <a:chOff x="885397" y="4445213"/>
                    <a:chExt cx="469611" cy="535067"/>
                  </a:xfrm>
                </p:grpSpPr>
                <p:sp>
                  <p:nvSpPr>
                    <p:cNvPr id="18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8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8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45213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176" name="Group 548"/>
                  <p:cNvGrpSpPr/>
                  <p:nvPr/>
                </p:nvGrpSpPr>
                <p:grpSpPr>
                  <a:xfrm>
                    <a:off x="-315281" y="3314878"/>
                    <a:ext cx="330913" cy="380741"/>
                    <a:chOff x="885397" y="4439956"/>
                    <a:chExt cx="469611" cy="540324"/>
                  </a:xfrm>
                </p:grpSpPr>
                <p:sp>
                  <p:nvSpPr>
                    <p:cNvPr id="177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885397" y="4575230"/>
                      <a:ext cx="235191" cy="405050"/>
                    </a:xfrm>
                    <a:custGeom>
                      <a:avLst/>
                      <a:gdLst>
                        <a:gd name="T0" fmla="*/ 306 w 306"/>
                        <a:gd name="T1" fmla="*/ 175 h 527"/>
                        <a:gd name="T2" fmla="*/ 306 w 306"/>
                        <a:gd name="T3" fmla="*/ 527 h 527"/>
                        <a:gd name="T4" fmla="*/ 0 w 306"/>
                        <a:gd name="T5" fmla="*/ 351 h 527"/>
                        <a:gd name="T6" fmla="*/ 0 w 306"/>
                        <a:gd name="T7" fmla="*/ 0 h 527"/>
                        <a:gd name="T8" fmla="*/ 306 w 306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6" h="527">
                          <a:moveTo>
                            <a:pt x="306" y="175"/>
                          </a:moveTo>
                          <a:lnTo>
                            <a:pt x="306" y="527"/>
                          </a:lnTo>
                          <a:lnTo>
                            <a:pt x="0" y="351"/>
                          </a:lnTo>
                          <a:lnTo>
                            <a:pt x="0" y="0"/>
                          </a:lnTo>
                          <a:lnTo>
                            <a:pt x="306" y="175"/>
                          </a:lnTo>
                          <a:close/>
                        </a:path>
                      </a:pathLst>
                    </a:custGeom>
                    <a:solidFill>
                      <a:srgbClr val="00188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78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120583" y="4575230"/>
                      <a:ext cx="234420" cy="405050"/>
                    </a:xfrm>
                    <a:custGeom>
                      <a:avLst/>
                      <a:gdLst>
                        <a:gd name="T0" fmla="*/ 0 w 305"/>
                        <a:gd name="T1" fmla="*/ 175 h 527"/>
                        <a:gd name="T2" fmla="*/ 0 w 305"/>
                        <a:gd name="T3" fmla="*/ 527 h 527"/>
                        <a:gd name="T4" fmla="*/ 305 w 305"/>
                        <a:gd name="T5" fmla="*/ 351 h 527"/>
                        <a:gd name="T6" fmla="*/ 305 w 305"/>
                        <a:gd name="T7" fmla="*/ 0 h 527"/>
                        <a:gd name="T8" fmla="*/ 0 w 305"/>
                        <a:gd name="T9" fmla="*/ 175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05" h="527">
                          <a:moveTo>
                            <a:pt x="0" y="175"/>
                          </a:moveTo>
                          <a:lnTo>
                            <a:pt x="0" y="527"/>
                          </a:lnTo>
                          <a:lnTo>
                            <a:pt x="305" y="351"/>
                          </a:lnTo>
                          <a:lnTo>
                            <a:pt x="305" y="0"/>
                          </a:lnTo>
                          <a:lnTo>
                            <a:pt x="0" y="175"/>
                          </a:lnTo>
                          <a:close/>
                        </a:path>
                      </a:pathLst>
                    </a:custGeom>
                    <a:solidFill>
                      <a:srgbClr val="00188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79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85397" y="4439956"/>
                      <a:ext cx="469611" cy="269776"/>
                    </a:xfrm>
                    <a:custGeom>
                      <a:avLst/>
                      <a:gdLst>
                        <a:gd name="T0" fmla="*/ 306 w 611"/>
                        <a:gd name="T1" fmla="*/ 351 h 351"/>
                        <a:gd name="T2" fmla="*/ 0 w 611"/>
                        <a:gd name="T3" fmla="*/ 173 h 351"/>
                        <a:gd name="T4" fmla="*/ 306 w 611"/>
                        <a:gd name="T5" fmla="*/ 0 h 351"/>
                        <a:gd name="T6" fmla="*/ 611 w 611"/>
                        <a:gd name="T7" fmla="*/ 173 h 351"/>
                        <a:gd name="T8" fmla="*/ 306 w 611"/>
                        <a:gd name="T9" fmla="*/ 351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1" h="351">
                          <a:moveTo>
                            <a:pt x="306" y="351"/>
                          </a:moveTo>
                          <a:lnTo>
                            <a:pt x="0" y="173"/>
                          </a:lnTo>
                          <a:lnTo>
                            <a:pt x="306" y="0"/>
                          </a:lnTo>
                          <a:lnTo>
                            <a:pt x="611" y="173"/>
                          </a:lnTo>
                          <a:lnTo>
                            <a:pt x="306" y="351"/>
                          </a:lnTo>
                          <a:close/>
                        </a:path>
                      </a:pathLst>
                    </a:custGeom>
                    <a:solidFill>
                      <a:srgbClr val="9B4F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45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  <p:sp>
            <p:nvSpPr>
              <p:cNvPr id="168" name="Rectangle 717"/>
              <p:cNvSpPr/>
              <p:nvPr/>
            </p:nvSpPr>
            <p:spPr bwMode="auto">
              <a:xfrm>
                <a:off x="6739542" y="3428665"/>
                <a:ext cx="1279167" cy="921548"/>
              </a:xfrm>
              <a:custGeom>
                <a:avLst/>
                <a:gdLst>
                  <a:gd name="connsiteX0" fmla="*/ 0 w 2541414"/>
                  <a:gd name="connsiteY0" fmla="*/ 0 h 2541414"/>
                  <a:gd name="connsiteX1" fmla="*/ 2541414 w 2541414"/>
                  <a:gd name="connsiteY1" fmla="*/ 0 h 2541414"/>
                  <a:gd name="connsiteX2" fmla="*/ 2541414 w 2541414"/>
                  <a:gd name="connsiteY2" fmla="*/ 2541414 h 2541414"/>
                  <a:gd name="connsiteX3" fmla="*/ 0 w 2541414"/>
                  <a:gd name="connsiteY3" fmla="*/ 2541414 h 2541414"/>
                  <a:gd name="connsiteX4" fmla="*/ 0 w 2541414"/>
                  <a:gd name="connsiteY4" fmla="*/ 0 h 2541414"/>
                  <a:gd name="connsiteX0" fmla="*/ 0 w 2541414"/>
                  <a:gd name="connsiteY0" fmla="*/ 871671 h 3413085"/>
                  <a:gd name="connsiteX1" fmla="*/ 1533011 w 2541414"/>
                  <a:gd name="connsiteY1" fmla="*/ 0 h 3413085"/>
                  <a:gd name="connsiteX2" fmla="*/ 2541414 w 2541414"/>
                  <a:gd name="connsiteY2" fmla="*/ 3413085 h 3413085"/>
                  <a:gd name="connsiteX3" fmla="*/ 0 w 2541414"/>
                  <a:gd name="connsiteY3" fmla="*/ 3413085 h 3413085"/>
                  <a:gd name="connsiteX4" fmla="*/ 0 w 2541414"/>
                  <a:gd name="connsiteY4" fmla="*/ 871671 h 3413085"/>
                  <a:gd name="connsiteX0" fmla="*/ 0 w 3011433"/>
                  <a:gd name="connsiteY0" fmla="*/ 871671 h 3413085"/>
                  <a:gd name="connsiteX1" fmla="*/ 1533011 w 3011433"/>
                  <a:gd name="connsiteY1" fmla="*/ 0 h 3413085"/>
                  <a:gd name="connsiteX2" fmla="*/ 3011433 w 3011433"/>
                  <a:gd name="connsiteY2" fmla="*/ 934804 h 3413085"/>
                  <a:gd name="connsiteX3" fmla="*/ 0 w 3011433"/>
                  <a:gd name="connsiteY3" fmla="*/ 3413085 h 3413085"/>
                  <a:gd name="connsiteX4" fmla="*/ 0 w 3011433"/>
                  <a:gd name="connsiteY4" fmla="*/ 871671 h 3413085"/>
                  <a:gd name="connsiteX0" fmla="*/ 0 w 3011433"/>
                  <a:gd name="connsiteY0" fmla="*/ 871671 h 1558647"/>
                  <a:gd name="connsiteX1" fmla="*/ 1533011 w 3011433"/>
                  <a:gd name="connsiteY1" fmla="*/ 0 h 1558647"/>
                  <a:gd name="connsiteX2" fmla="*/ 3011433 w 3011433"/>
                  <a:gd name="connsiteY2" fmla="*/ 934804 h 1558647"/>
                  <a:gd name="connsiteX3" fmla="*/ 1563880 w 3011433"/>
                  <a:gd name="connsiteY3" fmla="*/ 1558647 h 1558647"/>
                  <a:gd name="connsiteX4" fmla="*/ 0 w 3011433"/>
                  <a:gd name="connsiteY4" fmla="*/ 871671 h 1558647"/>
                  <a:gd name="connsiteX0" fmla="*/ 0 w 3011433"/>
                  <a:gd name="connsiteY0" fmla="*/ 871671 h 1797929"/>
                  <a:gd name="connsiteX1" fmla="*/ 1533011 w 3011433"/>
                  <a:gd name="connsiteY1" fmla="*/ 0 h 1797929"/>
                  <a:gd name="connsiteX2" fmla="*/ 3011433 w 3011433"/>
                  <a:gd name="connsiteY2" fmla="*/ 934804 h 1797929"/>
                  <a:gd name="connsiteX3" fmla="*/ 1486968 w 3011433"/>
                  <a:gd name="connsiteY3" fmla="*/ 1797929 h 1797929"/>
                  <a:gd name="connsiteX4" fmla="*/ 0 w 3011433"/>
                  <a:gd name="connsiteY4" fmla="*/ 871671 h 1797929"/>
                  <a:gd name="connsiteX0" fmla="*/ 0 w 3011433"/>
                  <a:gd name="connsiteY0" fmla="*/ 854579 h 1780837"/>
                  <a:gd name="connsiteX1" fmla="*/ 1498827 w 3011433"/>
                  <a:gd name="connsiteY1" fmla="*/ 0 h 1780837"/>
                  <a:gd name="connsiteX2" fmla="*/ 3011433 w 3011433"/>
                  <a:gd name="connsiteY2" fmla="*/ 917712 h 1780837"/>
                  <a:gd name="connsiteX3" fmla="*/ 1486968 w 3011433"/>
                  <a:gd name="connsiteY3" fmla="*/ 1780837 h 1780837"/>
                  <a:gd name="connsiteX4" fmla="*/ 0 w 3011433"/>
                  <a:gd name="connsiteY4" fmla="*/ 854579 h 1780837"/>
                  <a:gd name="connsiteX0" fmla="*/ 0 w 3011433"/>
                  <a:gd name="connsiteY0" fmla="*/ 854579 h 1780837"/>
                  <a:gd name="connsiteX1" fmla="*/ 1498827 w 3011433"/>
                  <a:gd name="connsiteY1" fmla="*/ 0 h 1780837"/>
                  <a:gd name="connsiteX2" fmla="*/ 3011433 w 3011433"/>
                  <a:gd name="connsiteY2" fmla="*/ 917712 h 1780837"/>
                  <a:gd name="connsiteX3" fmla="*/ 1486968 w 3011433"/>
                  <a:gd name="connsiteY3" fmla="*/ 1780837 h 1780837"/>
                  <a:gd name="connsiteX4" fmla="*/ 0 w 3011433"/>
                  <a:gd name="connsiteY4" fmla="*/ 854579 h 1780837"/>
                  <a:gd name="connsiteX0" fmla="*/ 0 w 3011433"/>
                  <a:gd name="connsiteY0" fmla="*/ 854579 h 1780837"/>
                  <a:gd name="connsiteX1" fmla="*/ 1498827 w 3011433"/>
                  <a:gd name="connsiteY1" fmla="*/ 0 h 1780837"/>
                  <a:gd name="connsiteX2" fmla="*/ 3011433 w 3011433"/>
                  <a:gd name="connsiteY2" fmla="*/ 917712 h 1780837"/>
                  <a:gd name="connsiteX3" fmla="*/ 1521151 w 3011433"/>
                  <a:gd name="connsiteY3" fmla="*/ 1780837 h 1780837"/>
                  <a:gd name="connsiteX4" fmla="*/ 0 w 3011433"/>
                  <a:gd name="connsiteY4" fmla="*/ 854579 h 1780837"/>
                  <a:gd name="connsiteX0" fmla="*/ 0 w 2994342"/>
                  <a:gd name="connsiteY0" fmla="*/ 854579 h 1780837"/>
                  <a:gd name="connsiteX1" fmla="*/ 1498827 w 2994342"/>
                  <a:gd name="connsiteY1" fmla="*/ 0 h 1780837"/>
                  <a:gd name="connsiteX2" fmla="*/ 2994342 w 2994342"/>
                  <a:gd name="connsiteY2" fmla="*/ 909166 h 1780837"/>
                  <a:gd name="connsiteX3" fmla="*/ 1521151 w 2994342"/>
                  <a:gd name="connsiteY3" fmla="*/ 1780837 h 1780837"/>
                  <a:gd name="connsiteX4" fmla="*/ 0 w 2994342"/>
                  <a:gd name="connsiteY4" fmla="*/ 854579 h 1780837"/>
                  <a:gd name="connsiteX0" fmla="*/ 0 w 2994342"/>
                  <a:gd name="connsiteY0" fmla="*/ 871413 h 1780837"/>
                  <a:gd name="connsiteX1" fmla="*/ 1498827 w 2994342"/>
                  <a:gd name="connsiteY1" fmla="*/ 0 h 1780837"/>
                  <a:gd name="connsiteX2" fmla="*/ 2994342 w 2994342"/>
                  <a:gd name="connsiteY2" fmla="*/ 909166 h 1780837"/>
                  <a:gd name="connsiteX3" fmla="*/ 1521151 w 2994342"/>
                  <a:gd name="connsiteY3" fmla="*/ 1780837 h 1780837"/>
                  <a:gd name="connsiteX4" fmla="*/ 0 w 2994342"/>
                  <a:gd name="connsiteY4" fmla="*/ 871413 h 1780837"/>
                  <a:gd name="connsiteX0" fmla="*/ 0 w 2994342"/>
                  <a:gd name="connsiteY0" fmla="*/ 871413 h 1780837"/>
                  <a:gd name="connsiteX1" fmla="*/ 1498827 w 2994342"/>
                  <a:gd name="connsiteY1" fmla="*/ 0 h 1780837"/>
                  <a:gd name="connsiteX2" fmla="*/ 2994342 w 2994342"/>
                  <a:gd name="connsiteY2" fmla="*/ 909166 h 1780837"/>
                  <a:gd name="connsiteX3" fmla="*/ 1512666 w 2994342"/>
                  <a:gd name="connsiteY3" fmla="*/ 1780837 h 1780837"/>
                  <a:gd name="connsiteX4" fmla="*/ 0 w 2994342"/>
                  <a:gd name="connsiteY4" fmla="*/ 871413 h 1780837"/>
                  <a:gd name="connsiteX0" fmla="*/ 0 w 2994342"/>
                  <a:gd name="connsiteY0" fmla="*/ 856944 h 1766368"/>
                  <a:gd name="connsiteX1" fmla="*/ 1517058 w 2994342"/>
                  <a:gd name="connsiteY1" fmla="*/ 0 h 1766368"/>
                  <a:gd name="connsiteX2" fmla="*/ 2994342 w 2994342"/>
                  <a:gd name="connsiteY2" fmla="*/ 894697 h 1766368"/>
                  <a:gd name="connsiteX3" fmla="*/ 1512666 w 2994342"/>
                  <a:gd name="connsiteY3" fmla="*/ 1766368 h 1766368"/>
                  <a:gd name="connsiteX4" fmla="*/ 0 w 2994342"/>
                  <a:gd name="connsiteY4" fmla="*/ 856944 h 1766368"/>
                  <a:gd name="connsiteX0" fmla="*/ 0 w 2987049"/>
                  <a:gd name="connsiteY0" fmla="*/ 864178 h 1766368"/>
                  <a:gd name="connsiteX1" fmla="*/ 1509765 w 2987049"/>
                  <a:gd name="connsiteY1" fmla="*/ 0 h 1766368"/>
                  <a:gd name="connsiteX2" fmla="*/ 2987049 w 2987049"/>
                  <a:gd name="connsiteY2" fmla="*/ 894697 h 1766368"/>
                  <a:gd name="connsiteX3" fmla="*/ 1505373 w 2987049"/>
                  <a:gd name="connsiteY3" fmla="*/ 1766368 h 1766368"/>
                  <a:gd name="connsiteX4" fmla="*/ 0 w 2987049"/>
                  <a:gd name="connsiteY4" fmla="*/ 864178 h 1766368"/>
                  <a:gd name="connsiteX0" fmla="*/ 0 w 2987049"/>
                  <a:gd name="connsiteY0" fmla="*/ 864178 h 1755516"/>
                  <a:gd name="connsiteX1" fmla="*/ 1509765 w 2987049"/>
                  <a:gd name="connsiteY1" fmla="*/ 0 h 1755516"/>
                  <a:gd name="connsiteX2" fmla="*/ 2987049 w 2987049"/>
                  <a:gd name="connsiteY2" fmla="*/ 894697 h 1755516"/>
                  <a:gd name="connsiteX3" fmla="*/ 1501727 w 2987049"/>
                  <a:gd name="connsiteY3" fmla="*/ 1755516 h 1755516"/>
                  <a:gd name="connsiteX4" fmla="*/ 0 w 2987049"/>
                  <a:gd name="connsiteY4" fmla="*/ 864178 h 1755516"/>
                  <a:gd name="connsiteX0" fmla="*/ 0 w 2987049"/>
                  <a:gd name="connsiteY0" fmla="*/ 864178 h 1755516"/>
                  <a:gd name="connsiteX1" fmla="*/ 1509765 w 2987049"/>
                  <a:gd name="connsiteY1" fmla="*/ 0 h 1755516"/>
                  <a:gd name="connsiteX2" fmla="*/ 2987049 w 2987049"/>
                  <a:gd name="connsiteY2" fmla="*/ 891080 h 1755516"/>
                  <a:gd name="connsiteX3" fmla="*/ 1501727 w 2987049"/>
                  <a:gd name="connsiteY3" fmla="*/ 1755516 h 1755516"/>
                  <a:gd name="connsiteX4" fmla="*/ 0 w 2987049"/>
                  <a:gd name="connsiteY4" fmla="*/ 864178 h 175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49" h="1755516">
                    <a:moveTo>
                      <a:pt x="0" y="864178"/>
                    </a:moveTo>
                    <a:lnTo>
                      <a:pt x="1509765" y="0"/>
                    </a:lnTo>
                    <a:lnTo>
                      <a:pt x="2987049" y="891080"/>
                    </a:lnTo>
                    <a:lnTo>
                      <a:pt x="1501727" y="1755516"/>
                    </a:lnTo>
                    <a:lnTo>
                      <a:pt x="0" y="864178"/>
                    </a:lnTo>
                    <a:close/>
                  </a:path>
                </a:pathLst>
              </a:custGeom>
              <a:solidFill>
                <a:srgbClr val="008272">
                  <a:lumMod val="50000"/>
                  <a:alpha val="6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scene3d>
                <a:camera prst="perspectiveRelaxedModerately"/>
                <a:lightRig rig="threePt" dir="t"/>
              </a:scene3d>
              <a:sp3d extrusionH="139700">
                <a:bevelT w="0" h="0" prst="coolSlant"/>
                <a:contourClr>
                  <a:srgbClr val="00B294"/>
                </a:contourClr>
              </a:sp3d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2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6" name="TextBox 12"/>
            <p:cNvSpPr txBox="1"/>
            <p:nvPr/>
          </p:nvSpPr>
          <p:spPr>
            <a:xfrm>
              <a:off x="9339308" y="6401101"/>
              <a:ext cx="1411902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HDP 2.1</a:t>
              </a:r>
            </a:p>
          </p:txBody>
        </p:sp>
        <p:sp>
          <p:nvSpPr>
            <p:cNvPr id="147" name="Rectangle 8"/>
            <p:cNvSpPr/>
            <p:nvPr/>
          </p:nvSpPr>
          <p:spPr bwMode="auto">
            <a:xfrm>
              <a:off x="9635163" y="6295308"/>
              <a:ext cx="757406" cy="204256"/>
            </a:xfrm>
            <a:prstGeom prst="rect">
              <a:avLst/>
            </a:prstGeom>
            <a:solidFill>
              <a:srgbClr val="287E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15s</a:t>
              </a:r>
            </a:p>
          </p:txBody>
        </p:sp>
        <p:sp>
          <p:nvSpPr>
            <p:cNvPr id="148" name="TextBox 15"/>
            <p:cNvSpPr txBox="1"/>
            <p:nvPr/>
          </p:nvSpPr>
          <p:spPr>
            <a:xfrm>
              <a:off x="9635163" y="5982510"/>
              <a:ext cx="106609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100x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8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09" y="83614"/>
            <a:ext cx="10515600" cy="13255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272" y="1336449"/>
            <a:ext cx="53117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Target Audience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Database / BI Professional.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Data Scientists / Analysts with some technical experience.</a:t>
            </a:r>
          </a:p>
          <a:p>
            <a:pPr marL="342900" indent="-342900">
              <a:buAutoNum type="arabicPeriod"/>
            </a:pPr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Prerequisites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Familiarity with database concepts and basic SQL query syntax.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Familiarity with programming fundamentals.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A Willingness to learn actively and persevere when troubleshooting technical problems is essential.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Course Outline</a:t>
            </a:r>
          </a:p>
          <a:p>
            <a:pPr lvl="1"/>
            <a:r>
              <a:rPr lang="en-US" altLang="ko-KR" sz="1600" dirty="0">
                <a:ea typeface="Yet R" panose="020B0600000101010101" charset="-127"/>
              </a:rPr>
              <a:t>P1: Getting Started with </a:t>
            </a:r>
            <a:r>
              <a:rPr lang="en-US" altLang="ko-KR" sz="1600" dirty="0">
                <a:solidFill>
                  <a:srgbClr val="3366FF"/>
                </a:solidFill>
                <a:ea typeface="Yet R" panose="020B0600000101010101" charset="-127"/>
              </a:rPr>
              <a:t>HDInsight</a:t>
            </a:r>
            <a:r>
              <a:rPr lang="en-US" altLang="ko-KR" sz="1600" dirty="0">
                <a:ea typeface="Yet R" panose="020B0600000101010101" charset="-127"/>
              </a:rPr>
              <a:t>.</a:t>
            </a:r>
          </a:p>
          <a:p>
            <a:pPr lvl="1"/>
            <a:r>
              <a:rPr lang="en-US" altLang="ko-KR" sz="1600" dirty="0">
                <a:ea typeface="Yet R" panose="020B0600000101010101" charset="-127"/>
              </a:rPr>
              <a:t>P2: Processing Big Data with </a:t>
            </a:r>
            <a:r>
              <a:rPr lang="en-US" altLang="ko-KR" sz="1600" dirty="0">
                <a:solidFill>
                  <a:srgbClr val="3366FF"/>
                </a:solidFill>
                <a:ea typeface="Yet R" panose="020B0600000101010101" charset="-127"/>
              </a:rPr>
              <a:t>Hive</a:t>
            </a:r>
            <a:r>
              <a:rPr lang="en-US" altLang="ko-KR" sz="1600" dirty="0">
                <a:ea typeface="Yet R" panose="020B0600000101010101" charset="-127"/>
              </a:rPr>
              <a:t>.</a:t>
            </a:r>
          </a:p>
          <a:p>
            <a:pPr lvl="1"/>
            <a:r>
              <a:rPr lang="en-US" altLang="ko-KR" sz="1600" dirty="0">
                <a:ea typeface="Yet R" panose="020B0600000101010101" charset="-127"/>
              </a:rPr>
              <a:t>P3: Going Beyond Hive with </a:t>
            </a:r>
            <a:r>
              <a:rPr lang="en-US" altLang="ko-KR" sz="1600" dirty="0" smtClean="0">
                <a:solidFill>
                  <a:srgbClr val="3366FF"/>
                </a:solidFill>
                <a:ea typeface="Yet R" panose="020B0600000101010101" charset="-127"/>
              </a:rPr>
              <a:t>Pig</a:t>
            </a:r>
            <a:r>
              <a:rPr lang="en-US" altLang="ko-KR" sz="1600" dirty="0" smtClean="0">
                <a:ea typeface="Yet R" panose="020B0600000101010101" charset="-127"/>
              </a:rPr>
              <a:t>.</a:t>
            </a:r>
            <a:endParaRPr lang="en-US" altLang="ko-KR" sz="1600" dirty="0">
              <a:ea typeface="Yet R" panose="020B0600000101010101" charset="-127"/>
            </a:endParaRPr>
          </a:p>
          <a:p>
            <a:pPr lvl="1"/>
            <a:r>
              <a:rPr lang="en-US" altLang="ko-KR" sz="1600" dirty="0">
                <a:ea typeface="Yet R" panose="020B0600000101010101" charset="-127"/>
              </a:rPr>
              <a:t>P4: Using </a:t>
            </a:r>
            <a:r>
              <a:rPr lang="en-US" altLang="ko-KR" sz="1600" dirty="0" err="1" smtClean="0">
                <a:solidFill>
                  <a:srgbClr val="3366FF"/>
                </a:solidFill>
                <a:ea typeface="Yet R" panose="020B0600000101010101" charset="-127"/>
              </a:rPr>
              <a:t>HBase</a:t>
            </a:r>
            <a:r>
              <a:rPr lang="en-US" altLang="ko-KR" sz="1600" dirty="0" smtClean="0">
                <a:solidFill>
                  <a:srgbClr val="3366FF"/>
                </a:solidFill>
                <a:ea typeface="Yet R" panose="020B0600000101010101" charset="-127"/>
              </a:rPr>
              <a:t> </a:t>
            </a:r>
            <a:r>
              <a:rPr lang="en-US" altLang="ko-KR" sz="1600" dirty="0">
                <a:ea typeface="Yet R" panose="020B0600000101010101" charset="-127"/>
              </a:rPr>
              <a:t>for NoSQL Data</a:t>
            </a:r>
          </a:p>
          <a:p>
            <a:pPr lvl="1"/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Hands-on Labs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Free trial available.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Microsoft Azure Subscription.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6697" y="778026"/>
            <a:ext cx="5051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Yet R" panose="020B0600000101010101" charset="-127"/>
              </a:rPr>
              <a:t>edX</a:t>
            </a:r>
            <a:r>
              <a:rPr lang="en-US" altLang="ko-KR" sz="1600" dirty="0">
                <a:ea typeface="Yet R" panose="020B0600000101010101" charset="-127"/>
              </a:rPr>
              <a:t> (Microsoft)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DAT202.1x Processing Big Data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DAT202.2x Implementing Real-Time Analytics with Hadoop in Azure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DAT202.3x Implementing Predictive Analytics with Spark in Azure HDInsight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MVA (Microsoft Virtual Academy)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Big Data Analytics with HDInsight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Implementing Big Data Analysis Jump Start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Two days course on Hadoop and Spark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Coursera (Big Data Specialization)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Hadoop Platform and Application Framework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Introduction to Big Data Analytics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1600" dirty="0">
              <a:ea typeface="Yet R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Yet R" panose="020B0600000101010101" charset="-127"/>
              </a:rPr>
              <a:t>Coursera (Big Data Course from </a:t>
            </a:r>
            <a:r>
              <a:rPr lang="en-US" altLang="ko-KR" sz="1600" dirty="0" err="1">
                <a:ea typeface="Yet R" panose="020B0600000101010101" charset="-127"/>
              </a:rPr>
              <a:t>Yandex</a:t>
            </a:r>
            <a:r>
              <a:rPr lang="en-US" altLang="ko-KR" sz="1600" dirty="0">
                <a:ea typeface="Yet R" panose="020B0600000101010101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Big Data Essentials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Big Data Analysis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Yet R" panose="020B0600000101010101" charset="-127"/>
              </a:rPr>
              <a:t>Machine Learning Applications on Big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3209" y="6373323"/>
            <a:ext cx="621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github.com/Azure-Bootcamp-Troy/AzureHDInsight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6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208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supports HBase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-43488" y="3074085"/>
            <a:ext cx="12046654" cy="3189741"/>
            <a:chOff x="-44361" y="3792000"/>
            <a:chExt cx="12288215" cy="3253702"/>
          </a:xfrm>
        </p:grpSpPr>
        <p:grpSp>
          <p:nvGrpSpPr>
            <p:cNvPr id="284" name="Group 334"/>
            <p:cNvGrpSpPr/>
            <p:nvPr/>
          </p:nvGrpSpPr>
          <p:grpSpPr>
            <a:xfrm>
              <a:off x="4873485" y="4390797"/>
              <a:ext cx="465114" cy="711041"/>
              <a:chOff x="11312677" y="4385379"/>
              <a:chExt cx="420734" cy="643192"/>
            </a:xfrm>
          </p:grpSpPr>
          <p:sp>
            <p:nvSpPr>
              <p:cNvPr id="437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8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9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0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1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2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3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4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5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6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7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285" name="Freeform 29"/>
            <p:cNvSpPr>
              <a:spLocks/>
            </p:cNvSpPr>
            <p:nvPr/>
          </p:nvSpPr>
          <p:spPr bwMode="auto">
            <a:xfrm>
              <a:off x="2384720" y="4708747"/>
              <a:ext cx="6675240" cy="2296788"/>
            </a:xfrm>
            <a:custGeom>
              <a:avLst/>
              <a:gdLst>
                <a:gd name="T0" fmla="*/ 344 w 556"/>
                <a:gd name="T1" fmla="*/ 21 h 130"/>
                <a:gd name="T2" fmla="*/ 344 w 556"/>
                <a:gd name="T3" fmla="*/ 21 h 130"/>
                <a:gd name="T4" fmla="*/ 0 w 556"/>
                <a:gd name="T5" fmla="*/ 130 h 130"/>
                <a:gd name="T6" fmla="*/ 197 w 556"/>
                <a:gd name="T7" fmla="*/ 130 h 130"/>
                <a:gd name="T8" fmla="*/ 556 w 556"/>
                <a:gd name="T9" fmla="*/ 130 h 130"/>
                <a:gd name="T10" fmla="*/ 344 w 556"/>
                <a:gd name="T11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130">
                  <a:moveTo>
                    <a:pt x="344" y="21"/>
                  </a:moveTo>
                  <a:cubicBezTo>
                    <a:pt x="344" y="21"/>
                    <a:pt x="344" y="21"/>
                    <a:pt x="344" y="21"/>
                  </a:cubicBezTo>
                  <a:cubicBezTo>
                    <a:pt x="223" y="0"/>
                    <a:pt x="94" y="37"/>
                    <a:pt x="0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496" y="70"/>
                    <a:pt x="422" y="34"/>
                    <a:pt x="344" y="21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5944"/>
              <a:endParaRPr lang="en-US" sz="1765" dirty="0">
                <a:solidFill>
                  <a:srgbClr val="000000"/>
                </a:solidFill>
              </a:endParaRPr>
            </a:p>
          </p:txBody>
        </p:sp>
        <p:sp>
          <p:nvSpPr>
            <p:cNvPr id="286" name="Freeform 29"/>
            <p:cNvSpPr>
              <a:spLocks/>
            </p:cNvSpPr>
            <p:nvPr/>
          </p:nvSpPr>
          <p:spPr bwMode="auto">
            <a:xfrm>
              <a:off x="6796972" y="5045804"/>
              <a:ext cx="5446882" cy="1970177"/>
            </a:xfrm>
            <a:custGeom>
              <a:avLst/>
              <a:gdLst>
                <a:gd name="T0" fmla="*/ 344 w 556"/>
                <a:gd name="T1" fmla="*/ 21 h 130"/>
                <a:gd name="T2" fmla="*/ 344 w 556"/>
                <a:gd name="T3" fmla="*/ 21 h 130"/>
                <a:gd name="T4" fmla="*/ 0 w 556"/>
                <a:gd name="T5" fmla="*/ 130 h 130"/>
                <a:gd name="T6" fmla="*/ 197 w 556"/>
                <a:gd name="T7" fmla="*/ 130 h 130"/>
                <a:gd name="T8" fmla="*/ 556 w 556"/>
                <a:gd name="T9" fmla="*/ 130 h 130"/>
                <a:gd name="T10" fmla="*/ 344 w 556"/>
                <a:gd name="T11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130">
                  <a:moveTo>
                    <a:pt x="344" y="21"/>
                  </a:moveTo>
                  <a:cubicBezTo>
                    <a:pt x="344" y="21"/>
                    <a:pt x="344" y="21"/>
                    <a:pt x="344" y="21"/>
                  </a:cubicBezTo>
                  <a:cubicBezTo>
                    <a:pt x="223" y="0"/>
                    <a:pt x="94" y="37"/>
                    <a:pt x="0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496" y="70"/>
                    <a:pt x="422" y="34"/>
                    <a:pt x="344" y="21"/>
                  </a:cubicBezTo>
                  <a:close/>
                </a:path>
              </a:pathLst>
            </a:custGeom>
            <a:solidFill>
              <a:srgbClr val="9BD200"/>
            </a:solidFill>
            <a:ln>
              <a:noFill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5944"/>
              <a:endParaRPr lang="en-US" sz="1765" dirty="0">
                <a:solidFill>
                  <a:srgbClr val="000000"/>
                </a:solidFill>
              </a:endParaRPr>
            </a:p>
          </p:txBody>
        </p:sp>
        <p:sp>
          <p:nvSpPr>
            <p:cNvPr id="287" name="Freeform 29"/>
            <p:cNvSpPr>
              <a:spLocks/>
            </p:cNvSpPr>
            <p:nvPr/>
          </p:nvSpPr>
          <p:spPr bwMode="auto">
            <a:xfrm>
              <a:off x="1835460" y="6290490"/>
              <a:ext cx="4201248" cy="755212"/>
            </a:xfrm>
            <a:custGeom>
              <a:avLst/>
              <a:gdLst>
                <a:gd name="T0" fmla="*/ 344 w 556"/>
                <a:gd name="T1" fmla="*/ 21 h 130"/>
                <a:gd name="T2" fmla="*/ 344 w 556"/>
                <a:gd name="T3" fmla="*/ 21 h 130"/>
                <a:gd name="T4" fmla="*/ 0 w 556"/>
                <a:gd name="T5" fmla="*/ 130 h 130"/>
                <a:gd name="T6" fmla="*/ 197 w 556"/>
                <a:gd name="T7" fmla="*/ 130 h 130"/>
                <a:gd name="T8" fmla="*/ 556 w 556"/>
                <a:gd name="T9" fmla="*/ 130 h 130"/>
                <a:gd name="T10" fmla="*/ 344 w 556"/>
                <a:gd name="T11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130">
                  <a:moveTo>
                    <a:pt x="344" y="21"/>
                  </a:moveTo>
                  <a:cubicBezTo>
                    <a:pt x="344" y="21"/>
                    <a:pt x="344" y="21"/>
                    <a:pt x="344" y="21"/>
                  </a:cubicBezTo>
                  <a:cubicBezTo>
                    <a:pt x="223" y="0"/>
                    <a:pt x="94" y="37"/>
                    <a:pt x="0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496" y="70"/>
                    <a:pt x="422" y="34"/>
                    <a:pt x="344" y="21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5944"/>
              <a:endParaRPr lang="en-US" sz="1765" dirty="0">
                <a:solidFill>
                  <a:srgbClr val="000000"/>
                </a:solidFill>
              </a:endParaRPr>
            </a:p>
          </p:txBody>
        </p:sp>
        <p:sp>
          <p:nvSpPr>
            <p:cNvPr id="288" name="Freeform 29"/>
            <p:cNvSpPr>
              <a:spLocks/>
            </p:cNvSpPr>
            <p:nvPr/>
          </p:nvSpPr>
          <p:spPr bwMode="auto">
            <a:xfrm>
              <a:off x="-44361" y="6248821"/>
              <a:ext cx="5559119" cy="755212"/>
            </a:xfrm>
            <a:custGeom>
              <a:avLst/>
              <a:gdLst>
                <a:gd name="T0" fmla="*/ 344 w 556"/>
                <a:gd name="T1" fmla="*/ 21 h 130"/>
                <a:gd name="T2" fmla="*/ 344 w 556"/>
                <a:gd name="T3" fmla="*/ 21 h 130"/>
                <a:gd name="T4" fmla="*/ 0 w 556"/>
                <a:gd name="T5" fmla="*/ 130 h 130"/>
                <a:gd name="T6" fmla="*/ 197 w 556"/>
                <a:gd name="T7" fmla="*/ 130 h 130"/>
                <a:gd name="T8" fmla="*/ 556 w 556"/>
                <a:gd name="T9" fmla="*/ 130 h 130"/>
                <a:gd name="T10" fmla="*/ 344 w 556"/>
                <a:gd name="T11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130">
                  <a:moveTo>
                    <a:pt x="344" y="21"/>
                  </a:moveTo>
                  <a:cubicBezTo>
                    <a:pt x="344" y="21"/>
                    <a:pt x="344" y="21"/>
                    <a:pt x="344" y="21"/>
                  </a:cubicBezTo>
                  <a:cubicBezTo>
                    <a:pt x="223" y="0"/>
                    <a:pt x="94" y="37"/>
                    <a:pt x="0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496" y="70"/>
                    <a:pt x="422" y="34"/>
                    <a:pt x="344" y="21"/>
                  </a:cubicBezTo>
                  <a:close/>
                </a:path>
              </a:pathLst>
            </a:custGeom>
            <a:solidFill>
              <a:srgbClr val="9BD200"/>
            </a:solidFill>
            <a:ln>
              <a:noFill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5944"/>
              <a:endParaRPr lang="en-US" sz="1765" dirty="0">
                <a:solidFill>
                  <a:srgbClr val="000000"/>
                </a:solidFill>
              </a:endParaRPr>
            </a:p>
          </p:txBody>
        </p:sp>
        <p:grpSp>
          <p:nvGrpSpPr>
            <p:cNvPr id="289" name="Group 334"/>
            <p:cNvGrpSpPr/>
            <p:nvPr/>
          </p:nvGrpSpPr>
          <p:grpSpPr>
            <a:xfrm>
              <a:off x="5971322" y="4325929"/>
              <a:ext cx="496839" cy="759540"/>
              <a:chOff x="11312677" y="4385379"/>
              <a:chExt cx="420734" cy="643192"/>
            </a:xfrm>
          </p:grpSpPr>
          <p:sp>
            <p:nvSpPr>
              <p:cNvPr id="426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7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8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9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0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1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2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3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4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5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6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90" name="Group 332"/>
            <p:cNvGrpSpPr/>
            <p:nvPr/>
          </p:nvGrpSpPr>
          <p:grpSpPr>
            <a:xfrm>
              <a:off x="2842681" y="5918480"/>
              <a:ext cx="715124" cy="1093238"/>
              <a:chOff x="11312677" y="4385379"/>
              <a:chExt cx="420734" cy="643192"/>
            </a:xfrm>
          </p:grpSpPr>
          <p:sp>
            <p:nvSpPr>
              <p:cNvPr id="415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6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7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8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9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0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1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2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3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4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5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4382852" y="4878493"/>
              <a:ext cx="161865" cy="313735"/>
              <a:chOff x="8018355" y="6002801"/>
              <a:chExt cx="145517" cy="282046"/>
            </a:xfrm>
          </p:grpSpPr>
          <p:sp>
            <p:nvSpPr>
              <p:cNvPr id="412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5416056" y="6418024"/>
              <a:ext cx="161865" cy="313735"/>
              <a:chOff x="8018355" y="6002801"/>
              <a:chExt cx="145517" cy="282046"/>
            </a:xfrm>
          </p:grpSpPr>
          <p:sp>
            <p:nvSpPr>
              <p:cNvPr id="409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1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2530903" y="6028215"/>
              <a:ext cx="161865" cy="313735"/>
              <a:chOff x="6089354" y="5313902"/>
              <a:chExt cx="161865" cy="313735"/>
            </a:xfrm>
          </p:grpSpPr>
          <p:sp>
            <p:nvSpPr>
              <p:cNvPr id="406" name="Freeform 14"/>
              <p:cNvSpPr>
                <a:spLocks/>
              </p:cNvSpPr>
              <p:nvPr/>
            </p:nvSpPr>
            <p:spPr bwMode="auto">
              <a:xfrm>
                <a:off x="6154576" y="5505286"/>
                <a:ext cx="33325" cy="122351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7" name="Freeform 15"/>
              <p:cNvSpPr>
                <a:spLocks/>
              </p:cNvSpPr>
              <p:nvPr/>
            </p:nvSpPr>
            <p:spPr bwMode="auto">
              <a:xfrm>
                <a:off x="6089354" y="5397691"/>
                <a:ext cx="161865" cy="162819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9BD200"/>
              </a:solidFill>
              <a:ln>
                <a:noFill/>
              </a:ln>
              <a:extLst/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8" name="Freeform 16"/>
              <p:cNvSpPr>
                <a:spLocks/>
              </p:cNvSpPr>
              <p:nvPr/>
            </p:nvSpPr>
            <p:spPr bwMode="auto">
              <a:xfrm>
                <a:off x="6110778" y="5313902"/>
                <a:ext cx="118543" cy="119019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9BD200"/>
              </a:solidFill>
              <a:ln>
                <a:noFill/>
              </a:ln>
              <a:extLst/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6827154" y="4888396"/>
              <a:ext cx="161865" cy="313735"/>
              <a:chOff x="8018355" y="6002801"/>
              <a:chExt cx="145517" cy="282046"/>
            </a:xfrm>
          </p:grpSpPr>
          <p:sp>
            <p:nvSpPr>
              <p:cNvPr id="403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5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11077418" y="6463686"/>
              <a:ext cx="161865" cy="313735"/>
              <a:chOff x="8018355" y="6002801"/>
              <a:chExt cx="145517" cy="282046"/>
            </a:xfrm>
          </p:grpSpPr>
          <p:sp>
            <p:nvSpPr>
              <p:cNvPr id="400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1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3623041" y="6276078"/>
              <a:ext cx="1005840" cy="327808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Data node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5902247" y="6276078"/>
              <a:ext cx="1005840" cy="327808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Data node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8058347" y="6276078"/>
              <a:ext cx="1005840" cy="327808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Data node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9" name="Rounded Rectangle 298"/>
            <p:cNvSpPr/>
            <p:nvPr/>
          </p:nvSpPr>
          <p:spPr>
            <a:xfrm>
              <a:off x="10318863" y="6276078"/>
              <a:ext cx="1005840" cy="327808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Data node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0" name="Rounded Rectangle 299"/>
            <p:cNvSpPr/>
            <p:nvPr/>
          </p:nvSpPr>
          <p:spPr>
            <a:xfrm>
              <a:off x="3623041" y="6646392"/>
              <a:ext cx="1005840" cy="327808"/>
            </a:xfrm>
            <a:prstGeom prst="round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TaskTracker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5902247" y="6646392"/>
              <a:ext cx="1005840" cy="327808"/>
            </a:xfrm>
            <a:prstGeom prst="round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TaskTracker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8058347" y="6646392"/>
              <a:ext cx="1005840" cy="327808"/>
            </a:xfrm>
            <a:prstGeom prst="round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TaskTracker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10318863" y="6646392"/>
              <a:ext cx="1005840" cy="327808"/>
            </a:xfrm>
            <a:prstGeom prst="round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TaskTracker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04" name="Group 332"/>
            <p:cNvGrpSpPr/>
            <p:nvPr/>
          </p:nvGrpSpPr>
          <p:grpSpPr>
            <a:xfrm>
              <a:off x="1586777" y="5304274"/>
              <a:ext cx="815611" cy="1246856"/>
              <a:chOff x="11312677" y="4385379"/>
              <a:chExt cx="420734" cy="643192"/>
            </a:xfrm>
          </p:grpSpPr>
          <p:sp>
            <p:nvSpPr>
              <p:cNvPr id="389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0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1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2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3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4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5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6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7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8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9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305" name="Rounded Rectangle 304"/>
            <p:cNvSpPr/>
            <p:nvPr/>
          </p:nvSpPr>
          <p:spPr>
            <a:xfrm>
              <a:off x="500823" y="5585783"/>
              <a:ext cx="1005840" cy="327808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Name node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500823" y="5954755"/>
              <a:ext cx="1005840" cy="327808"/>
            </a:xfrm>
            <a:prstGeom prst="round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5292" tIns="35292" rIns="35292" bIns="35292" rtlCol="0" anchor="ctr"/>
            <a:lstStyle/>
            <a:p>
              <a:pPr algn="ctr"/>
              <a:r>
                <a:rPr lang="en-US" sz="1029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JobTracker</a:t>
              </a:r>
              <a:endParaRPr lang="en-US" sz="1078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07" name="Group 332"/>
            <p:cNvGrpSpPr/>
            <p:nvPr/>
          </p:nvGrpSpPr>
          <p:grpSpPr>
            <a:xfrm>
              <a:off x="9168321" y="4088774"/>
              <a:ext cx="815611" cy="1246856"/>
              <a:chOff x="11312677" y="4385379"/>
              <a:chExt cx="420734" cy="643192"/>
            </a:xfrm>
          </p:grpSpPr>
          <p:sp>
            <p:nvSpPr>
              <p:cNvPr id="378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9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0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1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2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3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4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5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6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7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8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308" name="Group 334"/>
            <p:cNvGrpSpPr/>
            <p:nvPr/>
          </p:nvGrpSpPr>
          <p:grpSpPr>
            <a:xfrm>
              <a:off x="5359590" y="4239774"/>
              <a:ext cx="581700" cy="889271"/>
              <a:chOff x="11312677" y="4385379"/>
              <a:chExt cx="420734" cy="643192"/>
            </a:xfrm>
          </p:grpSpPr>
          <p:sp>
            <p:nvSpPr>
              <p:cNvPr id="367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8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9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0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1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2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3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4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5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6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7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11687753" y="6037858"/>
              <a:ext cx="161865" cy="313735"/>
              <a:chOff x="8018355" y="6002801"/>
              <a:chExt cx="145517" cy="282046"/>
            </a:xfrm>
          </p:grpSpPr>
          <p:sp>
            <p:nvSpPr>
              <p:cNvPr id="364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10037374" y="5016067"/>
              <a:ext cx="161865" cy="313735"/>
              <a:chOff x="8018355" y="6002801"/>
              <a:chExt cx="145517" cy="282046"/>
            </a:xfrm>
          </p:grpSpPr>
          <p:sp>
            <p:nvSpPr>
              <p:cNvPr id="361" name="Freeform 14"/>
              <p:cNvSpPr>
                <a:spLocks/>
              </p:cNvSpPr>
              <p:nvPr/>
            </p:nvSpPr>
            <p:spPr bwMode="auto">
              <a:xfrm>
                <a:off x="8076990" y="6174854"/>
                <a:ext cx="29959" cy="109993"/>
              </a:xfrm>
              <a:custGeom>
                <a:avLst/>
                <a:gdLst>
                  <a:gd name="T0" fmla="*/ 70 w 70"/>
                  <a:gd name="T1" fmla="*/ 257 h 257"/>
                  <a:gd name="T2" fmla="*/ 70 w 70"/>
                  <a:gd name="T3" fmla="*/ 257 h 257"/>
                  <a:gd name="T4" fmla="*/ 0 w 70"/>
                  <a:gd name="T5" fmla="*/ 257 h 257"/>
                  <a:gd name="T6" fmla="*/ 0 w 70"/>
                  <a:gd name="T7" fmla="*/ 0 h 257"/>
                  <a:gd name="T8" fmla="*/ 70 w 70"/>
                  <a:gd name="T9" fmla="*/ 0 h 257"/>
                  <a:gd name="T10" fmla="*/ 70 w 70"/>
                  <a:gd name="T11" fmla="*/ 257 h 257"/>
                  <a:gd name="T12" fmla="*/ 70 w 70"/>
                  <a:gd name="T13" fmla="*/ 257 h 257"/>
                  <a:gd name="T14" fmla="*/ 70 w 70"/>
                  <a:gd name="T1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57">
                    <a:moveTo>
                      <a:pt x="70" y="257"/>
                    </a:moveTo>
                    <a:lnTo>
                      <a:pt x="70" y="257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70" y="0"/>
                    </a:lnTo>
                    <a:lnTo>
                      <a:pt x="70" y="257"/>
                    </a:lnTo>
                    <a:lnTo>
                      <a:pt x="70" y="257"/>
                    </a:lnTo>
                    <a:lnTo>
                      <a:pt x="70" y="25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15"/>
              <p:cNvSpPr>
                <a:spLocks/>
              </p:cNvSpPr>
              <p:nvPr/>
            </p:nvSpPr>
            <p:spPr bwMode="auto">
              <a:xfrm>
                <a:off x="8018355" y="6078127"/>
                <a:ext cx="145517" cy="146373"/>
              </a:xfrm>
              <a:custGeom>
                <a:avLst/>
                <a:gdLst>
                  <a:gd name="T0" fmla="*/ 97 w 97"/>
                  <a:gd name="T1" fmla="*/ 48 h 97"/>
                  <a:gd name="T2" fmla="*/ 97 w 97"/>
                  <a:gd name="T3" fmla="*/ 48 h 97"/>
                  <a:gd name="T4" fmla="*/ 48 w 97"/>
                  <a:gd name="T5" fmla="*/ 97 h 97"/>
                  <a:gd name="T6" fmla="*/ 0 w 97"/>
                  <a:gd name="T7" fmla="*/ 48 h 97"/>
                  <a:gd name="T8" fmla="*/ 48 w 97"/>
                  <a:gd name="T9" fmla="*/ 0 h 97"/>
                  <a:gd name="T10" fmla="*/ 97 w 97"/>
                  <a:gd name="T11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97">
                    <a:moveTo>
                      <a:pt x="97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75"/>
                      <a:pt x="75" y="97"/>
                      <a:pt x="48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7" y="22"/>
                      <a:pt x="97" y="48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/>
              </p:cNvSpPr>
              <p:nvPr/>
            </p:nvSpPr>
            <p:spPr bwMode="auto">
              <a:xfrm>
                <a:off x="8037615" y="6002801"/>
                <a:ext cx="106570" cy="106997"/>
              </a:xfrm>
              <a:custGeom>
                <a:avLst/>
                <a:gdLst>
                  <a:gd name="T0" fmla="*/ 71 w 71"/>
                  <a:gd name="T1" fmla="*/ 35 h 71"/>
                  <a:gd name="T2" fmla="*/ 71 w 71"/>
                  <a:gd name="T3" fmla="*/ 35 h 71"/>
                  <a:gd name="T4" fmla="*/ 35 w 71"/>
                  <a:gd name="T5" fmla="*/ 71 h 71"/>
                  <a:gd name="T6" fmla="*/ 0 w 71"/>
                  <a:gd name="T7" fmla="*/ 35 h 71"/>
                  <a:gd name="T8" fmla="*/ 35 w 71"/>
                  <a:gd name="T9" fmla="*/ 0 h 71"/>
                  <a:gd name="T10" fmla="*/ 71 w 71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1">
                    <a:moveTo>
                      <a:pt x="71" y="35"/>
                    </a:move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55"/>
                      <a:pt x="5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1" y="16"/>
                      <a:pt x="71" y="35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5944"/>
                <a:endParaRPr lang="en-US" sz="1765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311" name="Elbow Connector 310"/>
            <p:cNvCxnSpPr/>
            <p:nvPr/>
          </p:nvCxnSpPr>
          <p:spPr>
            <a:xfrm rot="16200000" flipH="1">
              <a:off x="2024764" y="5254647"/>
              <a:ext cx="568743" cy="2610784"/>
            </a:xfrm>
            <a:prstGeom prst="bentConnector2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Elbow Connector 311"/>
            <p:cNvCxnSpPr>
              <a:endCxn id="378" idx="3"/>
            </p:cNvCxnSpPr>
            <p:nvPr/>
          </p:nvCxnSpPr>
          <p:spPr>
            <a:xfrm rot="5400000" flipH="1" flipV="1">
              <a:off x="9353757" y="5262095"/>
              <a:ext cx="1180067" cy="80283"/>
            </a:xfrm>
            <a:prstGeom prst="bentConnector4">
              <a:avLst>
                <a:gd name="adj1" fmla="val 31790"/>
                <a:gd name="adj2" fmla="val 384743"/>
              </a:avLst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Elbow Connector 312"/>
            <p:cNvCxnSpPr>
              <a:stCxn id="367" idx="2"/>
              <a:endCxn id="328" idx="0"/>
            </p:cNvCxnSpPr>
            <p:nvPr/>
          </p:nvCxnSpPr>
          <p:spPr>
            <a:xfrm rot="16200000" flipH="1">
              <a:off x="7385538" y="3393946"/>
              <a:ext cx="783010" cy="425320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Elbow Connector 313"/>
            <p:cNvCxnSpPr>
              <a:stCxn id="305" idx="0"/>
              <a:endCxn id="296" idx="0"/>
            </p:cNvCxnSpPr>
            <p:nvPr/>
          </p:nvCxnSpPr>
          <p:spPr>
            <a:xfrm rot="16200000" flipH="1">
              <a:off x="2219704" y="4369821"/>
              <a:ext cx="690295" cy="3122218"/>
            </a:xfrm>
            <a:prstGeom prst="bentConnector3">
              <a:avLst>
                <a:gd name="adj1" fmla="val -33116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>
            <a:xfrm>
              <a:off x="9175088" y="3792000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505050"/>
                  </a:solidFill>
                  <a:latin typeface="Arial" pitchFamily="34" charset="0"/>
                  <a:cs typeface="Arial" pitchFamily="34" charset="0"/>
                </a:rPr>
                <a:t>HMaster</a:t>
              </a:r>
              <a:endParaRPr lang="en-US" sz="1372" dirty="0">
                <a:solidFill>
                  <a:srgbClr val="505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5100337" y="3951087"/>
              <a:ext cx="10518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505050"/>
                  </a:solidFill>
                  <a:latin typeface="Arial" pitchFamily="34" charset="0"/>
                  <a:cs typeface="Arial" pitchFamily="34" charset="0"/>
                </a:rPr>
                <a:t>Coordination</a:t>
              </a:r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640318" y="5615270"/>
              <a:ext cx="114166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505050"/>
                  </a:solidFill>
                  <a:latin typeface="Arial" pitchFamily="34" charset="0"/>
                  <a:cs typeface="Arial" pitchFamily="34" charset="0"/>
                </a:rPr>
                <a:t>Region server</a:t>
              </a:r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4930950" y="5607184"/>
              <a:ext cx="114166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Region server</a:t>
              </a: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7083141" y="5617457"/>
              <a:ext cx="1141659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Region server</a:t>
              </a: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9352687" y="5630737"/>
              <a:ext cx="1141659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Region server</a:t>
              </a:r>
            </a:p>
          </p:txBody>
        </p:sp>
        <p:cxnSp>
          <p:nvCxnSpPr>
            <p:cNvPr id="321" name="Elbow Connector 320"/>
            <p:cNvCxnSpPr>
              <a:endCxn id="297" idx="0"/>
            </p:cNvCxnSpPr>
            <p:nvPr/>
          </p:nvCxnSpPr>
          <p:spPr>
            <a:xfrm>
              <a:off x="5804579" y="6031355"/>
              <a:ext cx="600588" cy="244723"/>
            </a:xfrm>
            <a:prstGeom prst="bentConnector2">
              <a:avLst/>
            </a:prstGeom>
            <a:ln w="381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2" name="Group 332"/>
            <p:cNvGrpSpPr/>
            <p:nvPr/>
          </p:nvGrpSpPr>
          <p:grpSpPr>
            <a:xfrm>
              <a:off x="5117256" y="5913186"/>
              <a:ext cx="715124" cy="1093238"/>
              <a:chOff x="11312677" y="4385379"/>
              <a:chExt cx="420734" cy="643192"/>
            </a:xfrm>
          </p:grpSpPr>
          <p:sp>
            <p:nvSpPr>
              <p:cNvPr id="350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1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2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3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4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5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6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7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8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9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0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cxnSp>
          <p:nvCxnSpPr>
            <p:cNvPr id="323" name="Elbow Connector 322"/>
            <p:cNvCxnSpPr>
              <a:endCxn id="298" idx="0"/>
            </p:cNvCxnSpPr>
            <p:nvPr/>
          </p:nvCxnSpPr>
          <p:spPr>
            <a:xfrm>
              <a:off x="7945071" y="6086296"/>
              <a:ext cx="616196" cy="189782"/>
            </a:xfrm>
            <a:prstGeom prst="bentConnector2">
              <a:avLst/>
            </a:prstGeom>
            <a:ln w="381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Elbow Connector 323"/>
            <p:cNvCxnSpPr>
              <a:endCxn id="299" idx="0"/>
            </p:cNvCxnSpPr>
            <p:nvPr/>
          </p:nvCxnSpPr>
          <p:spPr>
            <a:xfrm>
              <a:off x="10205272" y="6095564"/>
              <a:ext cx="616511" cy="180514"/>
            </a:xfrm>
            <a:prstGeom prst="bentConnector2">
              <a:avLst/>
            </a:prstGeom>
            <a:ln w="381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5" name="Group 332"/>
            <p:cNvGrpSpPr/>
            <p:nvPr/>
          </p:nvGrpSpPr>
          <p:grpSpPr>
            <a:xfrm>
              <a:off x="7283543" y="5913186"/>
              <a:ext cx="715124" cy="1093238"/>
              <a:chOff x="11312677" y="4385379"/>
              <a:chExt cx="420734" cy="643192"/>
            </a:xfrm>
          </p:grpSpPr>
          <p:sp>
            <p:nvSpPr>
              <p:cNvPr id="339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0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1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2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3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4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5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6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7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8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9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326" name="Group 332"/>
            <p:cNvGrpSpPr/>
            <p:nvPr/>
          </p:nvGrpSpPr>
          <p:grpSpPr>
            <a:xfrm>
              <a:off x="9546085" y="5912055"/>
              <a:ext cx="715124" cy="1093238"/>
              <a:chOff x="11312677" y="4385379"/>
              <a:chExt cx="420734" cy="643192"/>
            </a:xfrm>
          </p:grpSpPr>
          <p:sp>
            <p:nvSpPr>
              <p:cNvPr id="328" name="Rectangle 48"/>
              <p:cNvSpPr>
                <a:spLocks noChangeArrowheads="1"/>
              </p:cNvSpPr>
              <p:nvPr/>
            </p:nvSpPr>
            <p:spPr bwMode="auto">
              <a:xfrm>
                <a:off x="11312677" y="4385379"/>
                <a:ext cx="420734" cy="643192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29" name="Freeform 49"/>
              <p:cNvSpPr>
                <a:spLocks/>
              </p:cNvSpPr>
              <p:nvPr/>
            </p:nvSpPr>
            <p:spPr bwMode="auto">
              <a:xfrm>
                <a:off x="11354993" y="4454293"/>
                <a:ext cx="332477" cy="5803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0" name="Freeform 50"/>
              <p:cNvSpPr>
                <a:spLocks/>
              </p:cNvSpPr>
              <p:nvPr/>
            </p:nvSpPr>
            <p:spPr bwMode="auto">
              <a:xfrm>
                <a:off x="11354993" y="4558267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1" name="Freeform 51"/>
              <p:cNvSpPr>
                <a:spLocks/>
              </p:cNvSpPr>
              <p:nvPr/>
            </p:nvSpPr>
            <p:spPr bwMode="auto">
              <a:xfrm>
                <a:off x="11354993" y="4662242"/>
                <a:ext cx="332477" cy="55614"/>
              </a:xfrm>
              <a:custGeom>
                <a:avLst/>
                <a:gdLst>
                  <a:gd name="T0" fmla="*/ 9 w 102"/>
                  <a:gd name="T1" fmla="*/ 0 h 17"/>
                  <a:gd name="T2" fmla="*/ 0 w 102"/>
                  <a:gd name="T3" fmla="*/ 8 h 17"/>
                  <a:gd name="T4" fmla="*/ 0 w 102"/>
                  <a:gd name="T5" fmla="*/ 9 h 17"/>
                  <a:gd name="T6" fmla="*/ 9 w 102"/>
                  <a:gd name="T7" fmla="*/ 17 h 17"/>
                  <a:gd name="T8" fmla="*/ 94 w 102"/>
                  <a:gd name="T9" fmla="*/ 17 h 17"/>
                  <a:gd name="T10" fmla="*/ 102 w 102"/>
                  <a:gd name="T11" fmla="*/ 9 h 17"/>
                  <a:gd name="T12" fmla="*/ 102 w 102"/>
                  <a:gd name="T13" fmla="*/ 8 h 17"/>
                  <a:gd name="T14" fmla="*/ 94 w 102"/>
                  <a:gd name="T15" fmla="*/ 0 h 17"/>
                  <a:gd name="T16" fmla="*/ 55 w 102"/>
                  <a:gd name="T17" fmla="*/ 0 h 17"/>
                  <a:gd name="T18" fmla="*/ 9 w 10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7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7"/>
                      <a:pt x="9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102" y="17"/>
                      <a:pt x="102" y="9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2" name="Freeform 52"/>
              <p:cNvSpPr>
                <a:spLocks/>
              </p:cNvSpPr>
              <p:nvPr/>
            </p:nvSpPr>
            <p:spPr bwMode="auto">
              <a:xfrm>
                <a:off x="11354993" y="4763799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3" name="Freeform 53"/>
              <p:cNvSpPr>
                <a:spLocks/>
              </p:cNvSpPr>
              <p:nvPr/>
            </p:nvSpPr>
            <p:spPr bwMode="auto">
              <a:xfrm>
                <a:off x="11354993" y="4867773"/>
                <a:ext cx="332477" cy="59242"/>
              </a:xfrm>
              <a:custGeom>
                <a:avLst/>
                <a:gdLst>
                  <a:gd name="T0" fmla="*/ 9 w 102"/>
                  <a:gd name="T1" fmla="*/ 0 h 18"/>
                  <a:gd name="T2" fmla="*/ 0 w 102"/>
                  <a:gd name="T3" fmla="*/ 8 h 18"/>
                  <a:gd name="T4" fmla="*/ 0 w 102"/>
                  <a:gd name="T5" fmla="*/ 10 h 18"/>
                  <a:gd name="T6" fmla="*/ 9 w 102"/>
                  <a:gd name="T7" fmla="*/ 18 h 18"/>
                  <a:gd name="T8" fmla="*/ 94 w 102"/>
                  <a:gd name="T9" fmla="*/ 18 h 18"/>
                  <a:gd name="T10" fmla="*/ 102 w 102"/>
                  <a:gd name="T11" fmla="*/ 10 h 18"/>
                  <a:gd name="T12" fmla="*/ 102 w 102"/>
                  <a:gd name="T13" fmla="*/ 8 h 18"/>
                  <a:gd name="T14" fmla="*/ 94 w 102"/>
                  <a:gd name="T15" fmla="*/ 0 h 18"/>
                  <a:gd name="T16" fmla="*/ 55 w 102"/>
                  <a:gd name="T17" fmla="*/ 0 h 18"/>
                  <a:gd name="T18" fmla="*/ 9 w 10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8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102" y="18"/>
                      <a:pt x="102" y="10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2" y="0"/>
                      <a:pt x="9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4" name="Oval 54"/>
              <p:cNvSpPr>
                <a:spLocks noChangeArrowheads="1"/>
              </p:cNvSpPr>
              <p:nvPr/>
            </p:nvSpPr>
            <p:spPr bwMode="auto">
              <a:xfrm>
                <a:off x="11625810" y="4466383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5" name="Oval 55"/>
              <p:cNvSpPr>
                <a:spLocks noChangeArrowheads="1"/>
              </p:cNvSpPr>
              <p:nvPr/>
            </p:nvSpPr>
            <p:spPr bwMode="auto">
              <a:xfrm>
                <a:off x="11625810" y="4571566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6" name="Oval 56"/>
              <p:cNvSpPr>
                <a:spLocks noChangeArrowheads="1"/>
              </p:cNvSpPr>
              <p:nvPr/>
            </p:nvSpPr>
            <p:spPr bwMode="auto">
              <a:xfrm>
                <a:off x="11625810" y="4671914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7" name="Oval 57"/>
              <p:cNvSpPr>
                <a:spLocks noChangeArrowheads="1"/>
              </p:cNvSpPr>
              <p:nvPr/>
            </p:nvSpPr>
            <p:spPr bwMode="auto">
              <a:xfrm>
                <a:off x="11625810" y="4777097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38" name="Oval 58"/>
              <p:cNvSpPr>
                <a:spLocks noChangeArrowheads="1"/>
              </p:cNvSpPr>
              <p:nvPr/>
            </p:nvSpPr>
            <p:spPr bwMode="auto">
              <a:xfrm>
                <a:off x="11625810" y="4881072"/>
                <a:ext cx="32643" cy="326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cxnSp>
          <p:nvCxnSpPr>
            <p:cNvPr id="327" name="Straight Arrow Connector 326"/>
            <p:cNvCxnSpPr/>
            <p:nvPr/>
          </p:nvCxnSpPr>
          <p:spPr>
            <a:xfrm flipH="1">
              <a:off x="6468161" y="4701444"/>
              <a:ext cx="2700160" cy="1461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8" name="Picture 4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762" y="534866"/>
            <a:ext cx="2605404" cy="644032"/>
          </a:xfrm>
          <a:prstGeom prst="rect">
            <a:avLst/>
          </a:prstGeom>
        </p:spPr>
      </p:pic>
      <p:sp>
        <p:nvSpPr>
          <p:cNvPr id="449" name="Text Placeholder 2"/>
          <p:cNvSpPr txBox="1">
            <a:spLocks/>
          </p:cNvSpPr>
          <p:nvPr/>
        </p:nvSpPr>
        <p:spPr>
          <a:xfrm>
            <a:off x="278766" y="1350856"/>
            <a:ext cx="11655840" cy="17232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>
                <a:solidFill>
                  <a:schemeClr val="accent2"/>
                </a:solidFill>
              </a:rPr>
              <a:t>NoSQL database on data in HDInsight</a:t>
            </a:r>
          </a:p>
          <a:p>
            <a:pPr lvl="1"/>
            <a:r>
              <a:rPr lang="en-US" dirty="0"/>
              <a:t>Columnar, NoSQL database</a:t>
            </a:r>
          </a:p>
          <a:p>
            <a:pPr lvl="1"/>
            <a:r>
              <a:rPr lang="en-US" dirty="0"/>
              <a:t>Runs on top of Hadoop Distributed File System (HDFS)</a:t>
            </a:r>
          </a:p>
          <a:p>
            <a:pPr lvl="1"/>
            <a:r>
              <a:rPr lang="en-US" dirty="0"/>
              <a:t>Provides flexibility for new columns to be added to column families at any time</a:t>
            </a:r>
          </a:p>
        </p:txBody>
      </p:sp>
    </p:spTree>
    <p:extLst>
      <p:ext uri="{BB962C8B-B14F-4D97-AF65-F5344CB8AC3E}">
        <p14:creationId xmlns:p14="http://schemas.microsoft.com/office/powerpoint/2010/main" val="13783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778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supports Mahout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46" y="224209"/>
            <a:ext cx="2225859" cy="923380"/>
          </a:xfrm>
          <a:prstGeom prst="rect">
            <a:avLst/>
          </a:prstGeom>
        </p:spPr>
      </p:pic>
      <p:sp>
        <p:nvSpPr>
          <p:cNvPr id="171" name="Text Placeholder 2"/>
          <p:cNvSpPr txBox="1">
            <a:spLocks/>
          </p:cNvSpPr>
          <p:nvPr/>
        </p:nvSpPr>
        <p:spPr>
          <a:xfrm>
            <a:off x="164611" y="1189494"/>
            <a:ext cx="12269669" cy="17232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>
                <a:solidFill>
                  <a:schemeClr val="accent2"/>
                </a:solidFill>
              </a:rPr>
              <a:t>Machine learning library </a:t>
            </a:r>
          </a:p>
          <a:p>
            <a:pPr lvl="1"/>
            <a:r>
              <a:rPr lang="en-US" dirty="0"/>
              <a:t>A library of machine learning algorithms to execute on data in HDFS</a:t>
            </a:r>
          </a:p>
          <a:p>
            <a:pPr lvl="1"/>
            <a:r>
              <a:rPr lang="en-US" dirty="0"/>
              <a:t>Algorithms are not dependent on size of data and can scale with large data sets</a:t>
            </a:r>
          </a:p>
          <a:p>
            <a:pPr lvl="1"/>
            <a:r>
              <a:rPr lang="en-US" dirty="0"/>
              <a:t>Library includes: collaborative filtering, classification, clustering, dimensionality reduction, topic models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325038" y="3018141"/>
            <a:ext cx="11400778" cy="3637055"/>
            <a:chOff x="430722" y="3078164"/>
            <a:chExt cx="11530219" cy="3709986"/>
          </a:xfrm>
        </p:grpSpPr>
        <p:sp>
          <p:nvSpPr>
            <p:cNvPr id="173" name="Rectangle 172"/>
            <p:cNvSpPr/>
            <p:nvPr>
              <p:custDataLst>
                <p:tags r:id="rId1"/>
              </p:custDataLst>
            </p:nvPr>
          </p:nvSpPr>
          <p:spPr bwMode="auto">
            <a:xfrm>
              <a:off x="430722" y="3078164"/>
              <a:ext cx="11530219" cy="3709986"/>
            </a:xfrm>
            <a:prstGeom prst="rect">
              <a:avLst/>
            </a:prstGeom>
            <a:noFill/>
            <a:ln w="635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89639" tIns="89642" rIns="89639" bIns="44819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buSzPct val="80000"/>
              </a:pPr>
              <a:endParaRPr lang="en-US" sz="1372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595959"/>
                </a:solidFill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2766831" y="3369529"/>
              <a:ext cx="6858000" cy="3091499"/>
              <a:chOff x="2024903" y="3349642"/>
              <a:chExt cx="6858000" cy="3091499"/>
            </a:xfrm>
          </p:grpSpPr>
          <p:sp>
            <p:nvSpPr>
              <p:cNvPr id="175" name="Oval 174"/>
              <p:cNvSpPr/>
              <p:nvPr/>
            </p:nvSpPr>
            <p:spPr bwMode="auto">
              <a:xfrm>
                <a:off x="3200395" y="52577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3352795" y="54101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505195" y="55625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 bwMode="auto">
              <a:xfrm>
                <a:off x="3657595" y="57149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>
                <a:off x="3200395" y="5611902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 bwMode="auto">
              <a:xfrm>
                <a:off x="3809995" y="5448296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 bwMode="auto">
              <a:xfrm>
                <a:off x="3619495" y="5227542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 bwMode="auto">
              <a:xfrm>
                <a:off x="3809995" y="58673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 bwMode="auto">
              <a:xfrm>
                <a:off x="4917134" y="5006786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 bwMode="auto">
              <a:xfrm>
                <a:off x="5082981" y="5159186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 bwMode="auto">
              <a:xfrm>
                <a:off x="5197281" y="4955238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 bwMode="auto">
              <a:xfrm>
                <a:off x="5363128" y="5107638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auto">
              <a:xfrm>
                <a:off x="5304857" y="5347443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 bwMode="auto">
              <a:xfrm>
                <a:off x="5470704" y="5499843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 bwMode="auto">
              <a:xfrm>
                <a:off x="5528975" y="4949636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 bwMode="auto">
              <a:xfrm>
                <a:off x="5694822" y="5102036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 bwMode="auto">
              <a:xfrm>
                <a:off x="5571556" y="5305982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 bwMode="auto">
              <a:xfrm>
                <a:off x="5737403" y="5458382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 bwMode="auto">
              <a:xfrm>
                <a:off x="4602248" y="5328394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>
                <a:off x="4768095" y="5480794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 bwMode="auto">
              <a:xfrm>
                <a:off x="6869195" y="479947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 bwMode="auto">
              <a:xfrm>
                <a:off x="7035042" y="495187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6920742" y="45372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 bwMode="auto">
              <a:xfrm>
                <a:off x="7086589" y="46896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>
                <a:off x="7268124" y="48420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 bwMode="auto">
              <a:xfrm>
                <a:off x="7433971" y="49944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 bwMode="auto">
              <a:xfrm>
                <a:off x="7044004" y="4325569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 bwMode="auto">
              <a:xfrm>
                <a:off x="7209851" y="4477969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 bwMode="auto">
              <a:xfrm>
                <a:off x="7418283" y="46896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 bwMode="auto">
              <a:xfrm>
                <a:off x="7584130" y="4842061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 bwMode="auto">
              <a:xfrm>
                <a:off x="7496724" y="4477969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 bwMode="auto">
              <a:xfrm>
                <a:off x="7662571" y="4630369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 bwMode="auto">
              <a:xfrm>
                <a:off x="2635624" y="4799478"/>
                <a:ext cx="1645920" cy="1641663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 bwMode="auto">
              <a:xfrm>
                <a:off x="4481230" y="4463400"/>
                <a:ext cx="1645920" cy="1641663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 bwMode="auto">
              <a:xfrm>
                <a:off x="6418709" y="3941103"/>
                <a:ext cx="1645920" cy="1641663"/>
              </a:xfrm>
              <a:prstGeom prst="ellipse">
                <a:avLst/>
              </a:prstGeom>
              <a:noFill/>
              <a:ln w="2222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>
                  <a:lnSpc>
                    <a:spcPct val="90000"/>
                  </a:lnSpc>
                </a:pPr>
                <a:endParaRPr lang="en-US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2043953" y="3349642"/>
                <a:ext cx="0" cy="3091499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 flipV="1">
                <a:off x="2024903" y="6441141"/>
                <a:ext cx="6858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/>
          <p:cNvSpPr/>
          <p:nvPr/>
        </p:nvSpPr>
        <p:spPr>
          <a:xfrm>
            <a:off x="4669071" y="3244334"/>
            <a:ext cx="282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HDInsight supports Storm</a:t>
            </a:r>
          </a:p>
        </p:txBody>
      </p:sp>
    </p:spTree>
    <p:extLst>
      <p:ext uri="{BB962C8B-B14F-4D97-AF65-F5344CB8AC3E}">
        <p14:creationId xmlns:p14="http://schemas.microsoft.com/office/powerpoint/2010/main" val="30191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69239" y="2476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supports Storm</a:t>
            </a:r>
          </a:p>
        </p:txBody>
      </p:sp>
      <p:sp>
        <p:nvSpPr>
          <p:cNvPr id="46" name="Text Placeholder 2"/>
          <p:cNvSpPr txBox="1">
            <a:spLocks/>
          </p:cNvSpPr>
          <p:nvPr/>
        </p:nvSpPr>
        <p:spPr>
          <a:xfrm>
            <a:off x="372874" y="1182613"/>
            <a:ext cx="12244555" cy="2221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>
                <a:solidFill>
                  <a:schemeClr val="accent2"/>
                </a:solidFill>
              </a:rPr>
              <a:t>Stream Analytics for near real-time processing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Consumes millions of real-time events from scalable event broker (i.e., Apache Kafka, Azure Event Hub)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Performs time-sensitive computation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Outputs to persistent stores, dashboards, or devices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Customizable with Java + .NET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Deeply integrated to Visual Studio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19" y="197705"/>
            <a:ext cx="2470801" cy="901843"/>
          </a:xfrm>
          <a:prstGeom prst="rect">
            <a:avLst/>
          </a:prstGeom>
        </p:spPr>
      </p:pic>
      <p:sp>
        <p:nvSpPr>
          <p:cNvPr id="48" name="Rectangle 47"/>
          <p:cNvSpPr/>
          <p:nvPr>
            <p:custDataLst>
              <p:tags r:id="rId1"/>
            </p:custDataLst>
          </p:nvPr>
        </p:nvSpPr>
        <p:spPr bwMode="auto">
          <a:xfrm>
            <a:off x="369517" y="2942482"/>
            <a:ext cx="11303559" cy="363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639" tIns="89642" rIns="89639" bIns="44819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1372" b="1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595959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728127" y="2986274"/>
            <a:ext cx="8447161" cy="3593264"/>
            <a:chOff x="269240" y="1189495"/>
            <a:chExt cx="11725996" cy="5376993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69240" y="1905095"/>
              <a:ext cx="1792850" cy="4661393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241685" y="1905095"/>
              <a:ext cx="1792850" cy="4661393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4214131" y="1905095"/>
              <a:ext cx="1792850" cy="4661393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86576" y="1905095"/>
              <a:ext cx="1792850" cy="4661393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8159021" y="1905095"/>
              <a:ext cx="1792850" cy="4661393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0131468" y="1840761"/>
              <a:ext cx="1792850" cy="4725727"/>
            </a:xfrm>
            <a:prstGeom prst="rect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420700" y="2089033"/>
              <a:ext cx="7352158" cy="4293518"/>
              <a:chOff x="2469239" y="2130426"/>
              <a:chExt cx="7499584" cy="4379612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2469239" y="2130426"/>
                <a:ext cx="7499584" cy="4379612"/>
              </a:xfrm>
              <a:prstGeom prst="ellipse">
                <a:avLst/>
              </a:prstGeom>
              <a:solidFill>
                <a:schemeClr val="accent6">
                  <a:alpha val="1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134"/>
              <p:cNvSpPr>
                <a:spLocks/>
              </p:cNvSpPr>
              <p:nvPr/>
            </p:nvSpPr>
            <p:spPr bwMode="auto">
              <a:xfrm>
                <a:off x="4722813" y="3784600"/>
                <a:ext cx="4071937" cy="1674813"/>
              </a:xfrm>
              <a:custGeom>
                <a:avLst/>
                <a:gdLst>
                  <a:gd name="T0" fmla="*/ 349 w 391"/>
                  <a:gd name="T1" fmla="*/ 75 h 159"/>
                  <a:gd name="T2" fmla="*/ 342 w 391"/>
                  <a:gd name="T3" fmla="*/ 76 h 159"/>
                  <a:gd name="T4" fmla="*/ 263 w 391"/>
                  <a:gd name="T5" fmla="*/ 0 h 159"/>
                  <a:gd name="T6" fmla="*/ 187 w 391"/>
                  <a:gd name="T7" fmla="*/ 59 h 159"/>
                  <a:gd name="T8" fmla="*/ 145 w 391"/>
                  <a:gd name="T9" fmla="*/ 42 h 159"/>
                  <a:gd name="T10" fmla="*/ 87 w 391"/>
                  <a:gd name="T11" fmla="*/ 94 h 159"/>
                  <a:gd name="T12" fmla="*/ 59 w 391"/>
                  <a:gd name="T13" fmla="*/ 107 h 159"/>
                  <a:gd name="T14" fmla="*/ 32 w 391"/>
                  <a:gd name="T15" fmla="*/ 94 h 159"/>
                  <a:gd name="T16" fmla="*/ 0 w 391"/>
                  <a:gd name="T17" fmla="*/ 126 h 159"/>
                  <a:gd name="T18" fmla="*/ 32 w 391"/>
                  <a:gd name="T19" fmla="*/ 159 h 159"/>
                  <a:gd name="T20" fmla="*/ 41 w 391"/>
                  <a:gd name="T21" fmla="*/ 159 h 159"/>
                  <a:gd name="T22" fmla="*/ 148 w 391"/>
                  <a:gd name="T23" fmla="*/ 159 h 159"/>
                  <a:gd name="T24" fmla="*/ 208 w 391"/>
                  <a:gd name="T25" fmla="*/ 159 h 159"/>
                  <a:gd name="T26" fmla="*/ 352 w 391"/>
                  <a:gd name="T27" fmla="*/ 159 h 159"/>
                  <a:gd name="T28" fmla="*/ 352 w 391"/>
                  <a:gd name="T29" fmla="*/ 159 h 159"/>
                  <a:gd name="T30" fmla="*/ 391 w 391"/>
                  <a:gd name="T31" fmla="*/ 117 h 159"/>
                  <a:gd name="T32" fmla="*/ 349 w 391"/>
                  <a:gd name="T33" fmla="*/ 7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1" h="159">
                    <a:moveTo>
                      <a:pt x="349" y="75"/>
                    </a:moveTo>
                    <a:cubicBezTo>
                      <a:pt x="347" y="75"/>
                      <a:pt x="345" y="75"/>
                      <a:pt x="342" y="76"/>
                    </a:cubicBezTo>
                    <a:cubicBezTo>
                      <a:pt x="340" y="34"/>
                      <a:pt x="306" y="0"/>
                      <a:pt x="263" y="0"/>
                    </a:cubicBezTo>
                    <a:cubicBezTo>
                      <a:pt x="227" y="0"/>
                      <a:pt x="196" y="25"/>
                      <a:pt x="187" y="59"/>
                    </a:cubicBezTo>
                    <a:cubicBezTo>
                      <a:pt x="176" y="48"/>
                      <a:pt x="161" y="42"/>
                      <a:pt x="145" y="42"/>
                    </a:cubicBezTo>
                    <a:cubicBezTo>
                      <a:pt x="115" y="42"/>
                      <a:pt x="90" y="65"/>
                      <a:pt x="87" y="94"/>
                    </a:cubicBezTo>
                    <a:cubicBezTo>
                      <a:pt x="76" y="96"/>
                      <a:pt x="66" y="101"/>
                      <a:pt x="59" y="107"/>
                    </a:cubicBezTo>
                    <a:cubicBezTo>
                      <a:pt x="53" y="99"/>
                      <a:pt x="43" y="94"/>
                      <a:pt x="32" y="94"/>
                    </a:cubicBezTo>
                    <a:cubicBezTo>
                      <a:pt x="14" y="94"/>
                      <a:pt x="0" y="108"/>
                      <a:pt x="0" y="126"/>
                    </a:cubicBezTo>
                    <a:cubicBezTo>
                      <a:pt x="0" y="144"/>
                      <a:pt x="14" y="159"/>
                      <a:pt x="32" y="159"/>
                    </a:cubicBezTo>
                    <a:cubicBezTo>
                      <a:pt x="41" y="159"/>
                      <a:pt x="41" y="159"/>
                      <a:pt x="41" y="159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208" y="159"/>
                      <a:pt x="208" y="159"/>
                      <a:pt x="208" y="159"/>
                    </a:cubicBezTo>
                    <a:cubicBezTo>
                      <a:pt x="352" y="159"/>
                      <a:pt x="352" y="159"/>
                      <a:pt x="352" y="159"/>
                    </a:cubicBezTo>
                    <a:cubicBezTo>
                      <a:pt x="352" y="159"/>
                      <a:pt x="352" y="159"/>
                      <a:pt x="352" y="159"/>
                    </a:cubicBezTo>
                    <a:cubicBezTo>
                      <a:pt x="374" y="158"/>
                      <a:pt x="391" y="139"/>
                      <a:pt x="391" y="117"/>
                    </a:cubicBezTo>
                    <a:cubicBezTo>
                      <a:pt x="391" y="94"/>
                      <a:pt x="372" y="75"/>
                      <a:pt x="349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135"/>
              <p:cNvSpPr>
                <a:spLocks/>
              </p:cNvSpPr>
              <p:nvPr/>
            </p:nvSpPr>
            <p:spPr bwMode="auto">
              <a:xfrm>
                <a:off x="5529263" y="2765425"/>
                <a:ext cx="1549400" cy="835025"/>
              </a:xfrm>
              <a:custGeom>
                <a:avLst/>
                <a:gdLst>
                  <a:gd name="T0" fmla="*/ 210 w 242"/>
                  <a:gd name="T1" fmla="*/ 64 h 129"/>
                  <a:gd name="T2" fmla="*/ 209 w 242"/>
                  <a:gd name="T3" fmla="*/ 64 h 129"/>
                  <a:gd name="T4" fmla="*/ 144 w 242"/>
                  <a:gd name="T5" fmla="*/ 0 h 129"/>
                  <a:gd name="T6" fmla="*/ 80 w 242"/>
                  <a:gd name="T7" fmla="*/ 56 h 129"/>
                  <a:gd name="T8" fmla="*/ 45 w 242"/>
                  <a:gd name="T9" fmla="*/ 39 h 129"/>
                  <a:gd name="T10" fmla="*/ 0 w 242"/>
                  <a:gd name="T11" fmla="*/ 84 h 129"/>
                  <a:gd name="T12" fmla="*/ 45 w 242"/>
                  <a:gd name="T13" fmla="*/ 129 h 129"/>
                  <a:gd name="T14" fmla="*/ 210 w 242"/>
                  <a:gd name="T15" fmla="*/ 129 h 129"/>
                  <a:gd name="T16" fmla="*/ 242 w 242"/>
                  <a:gd name="T17" fmla="*/ 96 h 129"/>
                  <a:gd name="T18" fmla="*/ 210 w 242"/>
                  <a:gd name="T19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129">
                    <a:moveTo>
                      <a:pt x="210" y="64"/>
                    </a:moveTo>
                    <a:cubicBezTo>
                      <a:pt x="210" y="64"/>
                      <a:pt x="209" y="64"/>
                      <a:pt x="209" y="64"/>
                    </a:cubicBezTo>
                    <a:cubicBezTo>
                      <a:pt x="209" y="28"/>
                      <a:pt x="180" y="0"/>
                      <a:pt x="144" y="0"/>
                    </a:cubicBezTo>
                    <a:cubicBezTo>
                      <a:pt x="111" y="0"/>
                      <a:pt x="84" y="24"/>
                      <a:pt x="80" y="56"/>
                    </a:cubicBezTo>
                    <a:cubicBezTo>
                      <a:pt x="72" y="46"/>
                      <a:pt x="59" y="39"/>
                      <a:pt x="45" y="39"/>
                    </a:cubicBezTo>
                    <a:cubicBezTo>
                      <a:pt x="20" y="39"/>
                      <a:pt x="0" y="59"/>
                      <a:pt x="0" y="84"/>
                    </a:cubicBezTo>
                    <a:cubicBezTo>
                      <a:pt x="0" y="109"/>
                      <a:pt x="20" y="129"/>
                      <a:pt x="45" y="129"/>
                    </a:cubicBezTo>
                    <a:cubicBezTo>
                      <a:pt x="210" y="129"/>
                      <a:pt x="210" y="129"/>
                      <a:pt x="210" y="129"/>
                    </a:cubicBezTo>
                    <a:cubicBezTo>
                      <a:pt x="228" y="129"/>
                      <a:pt x="242" y="114"/>
                      <a:pt x="242" y="96"/>
                    </a:cubicBezTo>
                    <a:cubicBezTo>
                      <a:pt x="242" y="78"/>
                      <a:pt x="228" y="64"/>
                      <a:pt x="210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36"/>
              <p:cNvSpPr>
                <a:spLocks/>
              </p:cNvSpPr>
              <p:nvPr/>
            </p:nvSpPr>
            <p:spPr bwMode="auto">
              <a:xfrm>
                <a:off x="3502025" y="3259138"/>
                <a:ext cx="2005013" cy="1139825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69241" y="1189495"/>
              <a:ext cx="11655081" cy="717140"/>
              <a:chOff x="274638" y="1212850"/>
              <a:chExt cx="11888787" cy="731520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4298632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Event queuing system</a:t>
                </a:r>
              </a:p>
            </p:txBody>
          </p:sp>
          <p:sp>
            <p:nvSpPr>
              <p:cNvPr id="124" name="Right Arrow 123"/>
              <p:cNvSpPr/>
              <p:nvPr/>
            </p:nvSpPr>
            <p:spPr bwMode="auto">
              <a:xfrm>
                <a:off x="3996722" y="1441450"/>
                <a:ext cx="420624" cy="274320"/>
              </a:xfrm>
              <a:prstGeom prst="rightArrow">
                <a:avLst/>
              </a:prstGeom>
              <a:solidFill>
                <a:srgbClr val="7030A0"/>
              </a:solidFill>
              <a:ln w="254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2286635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Collection</a:t>
                </a:r>
              </a:p>
            </p:txBody>
          </p:sp>
          <p:sp>
            <p:nvSpPr>
              <p:cNvPr id="126" name="Right Arrow 125"/>
              <p:cNvSpPr/>
              <p:nvPr/>
            </p:nvSpPr>
            <p:spPr bwMode="auto">
              <a:xfrm>
                <a:off x="1984725" y="1441450"/>
                <a:ext cx="420624" cy="274320"/>
              </a:xfrm>
              <a:prstGeom prst="rightArrow">
                <a:avLst/>
              </a:prstGeom>
              <a:solidFill>
                <a:srgbClr val="7030A0"/>
              </a:solidFill>
              <a:ln w="254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0334625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Presentation and action</a:t>
                </a:r>
              </a:p>
            </p:txBody>
          </p:sp>
          <p:sp>
            <p:nvSpPr>
              <p:cNvPr id="128" name="Right Arrow 127"/>
              <p:cNvSpPr/>
              <p:nvPr/>
            </p:nvSpPr>
            <p:spPr bwMode="auto">
              <a:xfrm>
                <a:off x="10032715" y="1441450"/>
                <a:ext cx="420624" cy="274320"/>
              </a:xfrm>
              <a:prstGeom prst="rightArrow">
                <a:avLst/>
              </a:prstGeom>
              <a:solidFill>
                <a:srgbClr val="7030A0"/>
              </a:solidFill>
              <a:ln w="254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274638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Event producers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6310629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Transformation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 bwMode="auto">
              <a:xfrm>
                <a:off x="8322626" y="1212850"/>
                <a:ext cx="1828800" cy="731520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40609" tIns="87880" rIns="140609" bIns="87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094">
                  <a:lnSpc>
                    <a:spcPct val="90000"/>
                  </a:lnSpc>
                </a:pPr>
                <a:r>
                  <a:rPr lang="en-US" sz="1176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Long-term storage</a:t>
                </a:r>
              </a:p>
            </p:txBody>
          </p:sp>
          <p:sp>
            <p:nvSpPr>
              <p:cNvPr id="132" name="Left-Right Arrow 131"/>
              <p:cNvSpPr/>
              <p:nvPr/>
            </p:nvSpPr>
            <p:spPr bwMode="auto">
              <a:xfrm>
                <a:off x="6008719" y="1441450"/>
                <a:ext cx="420624" cy="274320"/>
              </a:xfrm>
              <a:prstGeom prst="leftRightArrow">
                <a:avLst/>
              </a:prstGeom>
              <a:solidFill>
                <a:srgbClr val="7030A0"/>
              </a:solidFill>
              <a:ln w="254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Left-Right Arrow 132"/>
              <p:cNvSpPr/>
              <p:nvPr/>
            </p:nvSpPr>
            <p:spPr bwMode="auto">
              <a:xfrm>
                <a:off x="8020716" y="1441450"/>
                <a:ext cx="420624" cy="274320"/>
              </a:xfrm>
              <a:prstGeom prst="leftRightArrow">
                <a:avLst/>
              </a:prstGeom>
              <a:solidFill>
                <a:srgbClr val="7030A0"/>
              </a:solidFill>
              <a:ln w="254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094">
                  <a:lnSpc>
                    <a:spcPct val="90000"/>
                  </a:lnSpc>
                </a:pPr>
                <a:endPara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 bwMode="auto">
            <a:xfrm>
              <a:off x="4273126" y="4057331"/>
              <a:ext cx="1508760" cy="1507080"/>
            </a:xfrm>
            <a:prstGeom prst="ellipse">
              <a:avLst/>
            </a:prstGeom>
            <a:solidFill>
              <a:srgbClr val="4E19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439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Event hubs</a:t>
              </a:r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762675" y="4562104"/>
              <a:ext cx="606954" cy="711225"/>
            </a:xfrm>
            <a:custGeom>
              <a:avLst/>
              <a:gdLst>
                <a:gd name="T0" fmla="*/ 694 w 1666"/>
                <a:gd name="T1" fmla="*/ 1171 h 1956"/>
                <a:gd name="T2" fmla="*/ 694 w 1666"/>
                <a:gd name="T3" fmla="*/ 1171 h 1956"/>
                <a:gd name="T4" fmla="*/ 694 w 1666"/>
                <a:gd name="T5" fmla="*/ 1171 h 1956"/>
                <a:gd name="T6" fmla="*/ 694 w 1666"/>
                <a:gd name="T7" fmla="*/ 1586 h 1956"/>
                <a:gd name="T8" fmla="*/ 864 w 1666"/>
                <a:gd name="T9" fmla="*/ 1586 h 1956"/>
                <a:gd name="T10" fmla="*/ 597 w 1666"/>
                <a:gd name="T11" fmla="*/ 1956 h 1956"/>
                <a:gd name="T12" fmla="*/ 324 w 1666"/>
                <a:gd name="T13" fmla="*/ 1586 h 1956"/>
                <a:gd name="T14" fmla="*/ 489 w 1666"/>
                <a:gd name="T15" fmla="*/ 1586 h 1956"/>
                <a:gd name="T16" fmla="*/ 489 w 1666"/>
                <a:gd name="T17" fmla="*/ 1171 h 1956"/>
                <a:gd name="T18" fmla="*/ 694 w 1666"/>
                <a:gd name="T19" fmla="*/ 1171 h 1956"/>
                <a:gd name="T20" fmla="*/ 347 w 1666"/>
                <a:gd name="T21" fmla="*/ 548 h 1956"/>
                <a:gd name="T22" fmla="*/ 347 w 1666"/>
                <a:gd name="T23" fmla="*/ 690 h 1956"/>
                <a:gd name="T24" fmla="*/ 830 w 1666"/>
                <a:gd name="T25" fmla="*/ 690 h 1956"/>
                <a:gd name="T26" fmla="*/ 830 w 1666"/>
                <a:gd name="T27" fmla="*/ 548 h 1956"/>
                <a:gd name="T28" fmla="*/ 347 w 1666"/>
                <a:gd name="T29" fmla="*/ 548 h 1956"/>
                <a:gd name="T30" fmla="*/ 347 w 1666"/>
                <a:gd name="T31" fmla="*/ 754 h 1956"/>
                <a:gd name="T32" fmla="*/ 347 w 1666"/>
                <a:gd name="T33" fmla="*/ 896 h 1956"/>
                <a:gd name="T34" fmla="*/ 830 w 1666"/>
                <a:gd name="T35" fmla="*/ 896 h 1956"/>
                <a:gd name="T36" fmla="*/ 830 w 1666"/>
                <a:gd name="T37" fmla="*/ 754 h 1956"/>
                <a:gd name="T38" fmla="*/ 347 w 1666"/>
                <a:gd name="T39" fmla="*/ 754 h 1956"/>
                <a:gd name="T40" fmla="*/ 347 w 1666"/>
                <a:gd name="T41" fmla="*/ 963 h 1956"/>
                <a:gd name="T42" fmla="*/ 347 w 1666"/>
                <a:gd name="T43" fmla="*/ 1105 h 1956"/>
                <a:gd name="T44" fmla="*/ 830 w 1666"/>
                <a:gd name="T45" fmla="*/ 1105 h 1956"/>
                <a:gd name="T46" fmla="*/ 830 w 1666"/>
                <a:gd name="T47" fmla="*/ 963 h 1956"/>
                <a:gd name="T48" fmla="*/ 347 w 1666"/>
                <a:gd name="T49" fmla="*/ 963 h 1956"/>
                <a:gd name="T50" fmla="*/ 1336 w 1666"/>
                <a:gd name="T51" fmla="*/ 896 h 1956"/>
                <a:gd name="T52" fmla="*/ 1274 w 1666"/>
                <a:gd name="T53" fmla="*/ 896 h 1956"/>
                <a:gd name="T54" fmla="*/ 762 w 1666"/>
                <a:gd name="T55" fmla="*/ 228 h 1956"/>
                <a:gd name="T56" fmla="*/ 762 w 1666"/>
                <a:gd name="T57" fmla="*/ 426 h 1956"/>
                <a:gd name="T58" fmla="*/ 1054 w 1666"/>
                <a:gd name="T59" fmla="*/ 960 h 1956"/>
                <a:gd name="T60" fmla="*/ 1048 w 1666"/>
                <a:gd name="T61" fmla="*/ 1097 h 1956"/>
                <a:gd name="T62" fmla="*/ 1327 w 1666"/>
                <a:gd name="T63" fmla="*/ 1094 h 1956"/>
                <a:gd name="T64" fmla="*/ 1457 w 1666"/>
                <a:gd name="T65" fmla="*/ 1187 h 1956"/>
                <a:gd name="T66" fmla="*/ 1457 w 1666"/>
                <a:gd name="T67" fmla="*/ 1314 h 1956"/>
                <a:gd name="T68" fmla="*/ 762 w 1666"/>
                <a:gd name="T69" fmla="*/ 1314 h 1956"/>
                <a:gd name="T70" fmla="*/ 762 w 1666"/>
                <a:gd name="T71" fmla="*/ 1512 h 1956"/>
                <a:gd name="T72" fmla="*/ 1586 w 1666"/>
                <a:gd name="T73" fmla="*/ 1512 h 1956"/>
                <a:gd name="T74" fmla="*/ 1666 w 1666"/>
                <a:gd name="T75" fmla="*/ 1446 h 1956"/>
                <a:gd name="T76" fmla="*/ 1666 w 1666"/>
                <a:gd name="T77" fmla="*/ 1187 h 1956"/>
                <a:gd name="T78" fmla="*/ 1336 w 1666"/>
                <a:gd name="T79" fmla="*/ 896 h 1956"/>
                <a:gd name="T80" fmla="*/ 641 w 1666"/>
                <a:gd name="T81" fmla="*/ 0 h 1956"/>
                <a:gd name="T82" fmla="*/ 640 w 1666"/>
                <a:gd name="T83" fmla="*/ 0 h 1956"/>
                <a:gd name="T84" fmla="*/ 62 w 1666"/>
                <a:gd name="T85" fmla="*/ 0 h 1956"/>
                <a:gd name="T86" fmla="*/ 0 w 1666"/>
                <a:gd name="T87" fmla="*/ 70 h 1956"/>
                <a:gd name="T88" fmla="*/ 0 w 1666"/>
                <a:gd name="T89" fmla="*/ 1446 h 1956"/>
                <a:gd name="T90" fmla="*/ 80 w 1666"/>
                <a:gd name="T91" fmla="*/ 1512 h 1956"/>
                <a:gd name="T92" fmla="*/ 420 w 1666"/>
                <a:gd name="T93" fmla="*/ 1512 h 1956"/>
                <a:gd name="T94" fmla="*/ 420 w 1666"/>
                <a:gd name="T95" fmla="*/ 1314 h 1956"/>
                <a:gd name="T96" fmla="*/ 204 w 1666"/>
                <a:gd name="T97" fmla="*/ 1314 h 1956"/>
                <a:gd name="T98" fmla="*/ 204 w 1666"/>
                <a:gd name="T99" fmla="*/ 199 h 1956"/>
                <a:gd name="T100" fmla="*/ 489 w 1666"/>
                <a:gd name="T101" fmla="*/ 199 h 1956"/>
                <a:gd name="T102" fmla="*/ 489 w 1666"/>
                <a:gd name="T103" fmla="*/ 484 h 1956"/>
                <a:gd name="T104" fmla="*/ 694 w 1666"/>
                <a:gd name="T105" fmla="*/ 484 h 1956"/>
                <a:gd name="T106" fmla="*/ 694 w 1666"/>
                <a:gd name="T107" fmla="*/ 59 h 1956"/>
                <a:gd name="T108" fmla="*/ 641 w 1666"/>
                <a:gd name="T109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66" h="1956">
                  <a:moveTo>
                    <a:pt x="694" y="1171"/>
                  </a:moveTo>
                  <a:cubicBezTo>
                    <a:pt x="694" y="1171"/>
                    <a:pt x="694" y="1171"/>
                    <a:pt x="694" y="1171"/>
                  </a:cubicBezTo>
                  <a:cubicBezTo>
                    <a:pt x="694" y="1171"/>
                    <a:pt x="694" y="1171"/>
                    <a:pt x="694" y="1171"/>
                  </a:cubicBezTo>
                  <a:cubicBezTo>
                    <a:pt x="694" y="1586"/>
                    <a:pt x="694" y="1586"/>
                    <a:pt x="694" y="1586"/>
                  </a:cubicBezTo>
                  <a:cubicBezTo>
                    <a:pt x="864" y="1586"/>
                    <a:pt x="864" y="1586"/>
                    <a:pt x="864" y="1586"/>
                  </a:cubicBezTo>
                  <a:cubicBezTo>
                    <a:pt x="597" y="1956"/>
                    <a:pt x="597" y="1956"/>
                    <a:pt x="597" y="1956"/>
                  </a:cubicBezTo>
                  <a:cubicBezTo>
                    <a:pt x="324" y="1586"/>
                    <a:pt x="324" y="1586"/>
                    <a:pt x="324" y="1586"/>
                  </a:cubicBezTo>
                  <a:cubicBezTo>
                    <a:pt x="489" y="1586"/>
                    <a:pt x="489" y="1586"/>
                    <a:pt x="489" y="1586"/>
                  </a:cubicBezTo>
                  <a:cubicBezTo>
                    <a:pt x="489" y="1171"/>
                    <a:pt x="489" y="1171"/>
                    <a:pt x="489" y="1171"/>
                  </a:cubicBezTo>
                  <a:cubicBezTo>
                    <a:pt x="694" y="1171"/>
                    <a:pt x="694" y="1171"/>
                    <a:pt x="694" y="1171"/>
                  </a:cubicBezTo>
                  <a:close/>
                  <a:moveTo>
                    <a:pt x="347" y="548"/>
                  </a:moveTo>
                  <a:cubicBezTo>
                    <a:pt x="347" y="690"/>
                    <a:pt x="347" y="690"/>
                    <a:pt x="347" y="690"/>
                  </a:cubicBezTo>
                  <a:cubicBezTo>
                    <a:pt x="830" y="690"/>
                    <a:pt x="830" y="690"/>
                    <a:pt x="830" y="690"/>
                  </a:cubicBezTo>
                  <a:cubicBezTo>
                    <a:pt x="830" y="548"/>
                    <a:pt x="830" y="548"/>
                    <a:pt x="830" y="548"/>
                  </a:cubicBezTo>
                  <a:cubicBezTo>
                    <a:pt x="347" y="548"/>
                    <a:pt x="347" y="548"/>
                    <a:pt x="347" y="548"/>
                  </a:cubicBezTo>
                  <a:close/>
                  <a:moveTo>
                    <a:pt x="347" y="754"/>
                  </a:moveTo>
                  <a:cubicBezTo>
                    <a:pt x="347" y="896"/>
                    <a:pt x="347" y="896"/>
                    <a:pt x="347" y="896"/>
                  </a:cubicBezTo>
                  <a:cubicBezTo>
                    <a:pt x="830" y="896"/>
                    <a:pt x="830" y="896"/>
                    <a:pt x="830" y="896"/>
                  </a:cubicBezTo>
                  <a:cubicBezTo>
                    <a:pt x="830" y="754"/>
                    <a:pt x="830" y="754"/>
                    <a:pt x="830" y="754"/>
                  </a:cubicBezTo>
                  <a:cubicBezTo>
                    <a:pt x="347" y="754"/>
                    <a:pt x="347" y="754"/>
                    <a:pt x="347" y="754"/>
                  </a:cubicBezTo>
                  <a:close/>
                  <a:moveTo>
                    <a:pt x="347" y="963"/>
                  </a:moveTo>
                  <a:cubicBezTo>
                    <a:pt x="347" y="1105"/>
                    <a:pt x="347" y="1105"/>
                    <a:pt x="347" y="1105"/>
                  </a:cubicBezTo>
                  <a:cubicBezTo>
                    <a:pt x="830" y="1105"/>
                    <a:pt x="830" y="1105"/>
                    <a:pt x="830" y="1105"/>
                  </a:cubicBezTo>
                  <a:cubicBezTo>
                    <a:pt x="830" y="963"/>
                    <a:pt x="830" y="963"/>
                    <a:pt x="830" y="963"/>
                  </a:cubicBezTo>
                  <a:cubicBezTo>
                    <a:pt x="347" y="963"/>
                    <a:pt x="347" y="963"/>
                    <a:pt x="347" y="963"/>
                  </a:cubicBezTo>
                  <a:close/>
                  <a:moveTo>
                    <a:pt x="1336" y="896"/>
                  </a:moveTo>
                  <a:cubicBezTo>
                    <a:pt x="1274" y="896"/>
                    <a:pt x="1274" y="896"/>
                    <a:pt x="1274" y="896"/>
                  </a:cubicBezTo>
                  <a:cubicBezTo>
                    <a:pt x="1242" y="484"/>
                    <a:pt x="1039" y="280"/>
                    <a:pt x="762" y="228"/>
                  </a:cubicBezTo>
                  <a:cubicBezTo>
                    <a:pt x="762" y="426"/>
                    <a:pt x="762" y="426"/>
                    <a:pt x="762" y="426"/>
                  </a:cubicBezTo>
                  <a:cubicBezTo>
                    <a:pt x="968" y="495"/>
                    <a:pt x="1048" y="696"/>
                    <a:pt x="1054" y="960"/>
                  </a:cubicBezTo>
                  <a:cubicBezTo>
                    <a:pt x="1048" y="1097"/>
                    <a:pt x="1048" y="1097"/>
                    <a:pt x="1048" y="1097"/>
                  </a:cubicBezTo>
                  <a:cubicBezTo>
                    <a:pt x="1327" y="1094"/>
                    <a:pt x="1327" y="1094"/>
                    <a:pt x="1327" y="1094"/>
                  </a:cubicBezTo>
                  <a:cubicBezTo>
                    <a:pt x="1401" y="1094"/>
                    <a:pt x="1457" y="1114"/>
                    <a:pt x="1457" y="1187"/>
                  </a:cubicBezTo>
                  <a:cubicBezTo>
                    <a:pt x="1457" y="1314"/>
                    <a:pt x="1457" y="1314"/>
                    <a:pt x="1457" y="1314"/>
                  </a:cubicBezTo>
                  <a:cubicBezTo>
                    <a:pt x="762" y="1314"/>
                    <a:pt x="762" y="1314"/>
                    <a:pt x="762" y="1314"/>
                  </a:cubicBezTo>
                  <a:cubicBezTo>
                    <a:pt x="762" y="1512"/>
                    <a:pt x="762" y="1512"/>
                    <a:pt x="762" y="1512"/>
                  </a:cubicBezTo>
                  <a:cubicBezTo>
                    <a:pt x="1586" y="1512"/>
                    <a:pt x="1586" y="1512"/>
                    <a:pt x="1586" y="1512"/>
                  </a:cubicBezTo>
                  <a:cubicBezTo>
                    <a:pt x="1632" y="1512"/>
                    <a:pt x="1666" y="1477"/>
                    <a:pt x="1666" y="1446"/>
                  </a:cubicBezTo>
                  <a:cubicBezTo>
                    <a:pt x="1666" y="1414"/>
                    <a:pt x="1666" y="1187"/>
                    <a:pt x="1666" y="1187"/>
                  </a:cubicBezTo>
                  <a:cubicBezTo>
                    <a:pt x="1666" y="1010"/>
                    <a:pt x="1516" y="896"/>
                    <a:pt x="1336" y="896"/>
                  </a:cubicBezTo>
                  <a:close/>
                  <a:moveTo>
                    <a:pt x="641" y="0"/>
                  </a:moveTo>
                  <a:cubicBezTo>
                    <a:pt x="640" y="0"/>
                    <a:pt x="640" y="0"/>
                    <a:pt x="64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8" y="0"/>
                    <a:pt x="0" y="0"/>
                    <a:pt x="0" y="70"/>
                  </a:cubicBezTo>
                  <a:cubicBezTo>
                    <a:pt x="0" y="70"/>
                    <a:pt x="0" y="1425"/>
                    <a:pt x="0" y="1446"/>
                  </a:cubicBezTo>
                  <a:cubicBezTo>
                    <a:pt x="0" y="1477"/>
                    <a:pt x="35" y="1512"/>
                    <a:pt x="80" y="1512"/>
                  </a:cubicBezTo>
                  <a:cubicBezTo>
                    <a:pt x="420" y="1512"/>
                    <a:pt x="420" y="1512"/>
                    <a:pt x="420" y="1512"/>
                  </a:cubicBezTo>
                  <a:cubicBezTo>
                    <a:pt x="420" y="1314"/>
                    <a:pt x="420" y="1314"/>
                    <a:pt x="420" y="1314"/>
                  </a:cubicBezTo>
                  <a:cubicBezTo>
                    <a:pt x="204" y="1314"/>
                    <a:pt x="204" y="1314"/>
                    <a:pt x="204" y="1314"/>
                  </a:cubicBezTo>
                  <a:cubicBezTo>
                    <a:pt x="204" y="199"/>
                    <a:pt x="204" y="199"/>
                    <a:pt x="204" y="199"/>
                  </a:cubicBezTo>
                  <a:cubicBezTo>
                    <a:pt x="489" y="199"/>
                    <a:pt x="489" y="199"/>
                    <a:pt x="489" y="199"/>
                  </a:cubicBezTo>
                  <a:cubicBezTo>
                    <a:pt x="489" y="484"/>
                    <a:pt x="489" y="484"/>
                    <a:pt x="489" y="484"/>
                  </a:cubicBezTo>
                  <a:cubicBezTo>
                    <a:pt x="694" y="484"/>
                    <a:pt x="694" y="484"/>
                    <a:pt x="694" y="484"/>
                  </a:cubicBezTo>
                  <a:cubicBezTo>
                    <a:pt x="694" y="59"/>
                    <a:pt x="694" y="59"/>
                    <a:pt x="694" y="59"/>
                  </a:cubicBezTo>
                  <a:cubicBezTo>
                    <a:pt x="694" y="3"/>
                    <a:pt x="656" y="0"/>
                    <a:pt x="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76" dirty="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6349717" y="5840153"/>
              <a:ext cx="1566738" cy="656345"/>
              <a:chOff x="6401114" y="4959527"/>
              <a:chExt cx="1598155" cy="669506"/>
            </a:xfrm>
          </p:grpSpPr>
          <p:sp>
            <p:nvSpPr>
              <p:cNvPr id="121" name="Freeform 120"/>
              <p:cNvSpPr>
                <a:spLocks noChangeAspect="1" noEditPoints="1"/>
              </p:cNvSpPr>
              <p:nvPr/>
            </p:nvSpPr>
            <p:spPr bwMode="black">
              <a:xfrm flipH="1">
                <a:off x="6401114" y="4959527"/>
                <a:ext cx="822960" cy="669506"/>
              </a:xfrm>
              <a:custGeom>
                <a:avLst/>
                <a:gdLst>
                  <a:gd name="T0" fmla="*/ 478 w 667"/>
                  <a:gd name="T1" fmla="*/ 242 h 543"/>
                  <a:gd name="T2" fmla="*/ 398 w 667"/>
                  <a:gd name="T3" fmla="*/ 228 h 543"/>
                  <a:gd name="T4" fmla="*/ 420 w 667"/>
                  <a:gd name="T5" fmla="*/ 150 h 543"/>
                  <a:gd name="T6" fmla="*/ 382 w 667"/>
                  <a:gd name="T7" fmla="*/ 107 h 543"/>
                  <a:gd name="T8" fmla="*/ 312 w 667"/>
                  <a:gd name="T9" fmla="*/ 149 h 543"/>
                  <a:gd name="T10" fmla="*/ 278 w 667"/>
                  <a:gd name="T11" fmla="*/ 64 h 543"/>
                  <a:gd name="T12" fmla="*/ 220 w 667"/>
                  <a:gd name="T13" fmla="*/ 54 h 543"/>
                  <a:gd name="T14" fmla="*/ 192 w 667"/>
                  <a:gd name="T15" fmla="*/ 142 h 543"/>
                  <a:gd name="T16" fmla="*/ 120 w 667"/>
                  <a:gd name="T17" fmla="*/ 105 h 543"/>
                  <a:gd name="T18" fmla="*/ 70 w 667"/>
                  <a:gd name="T19" fmla="*/ 135 h 543"/>
                  <a:gd name="T20" fmla="*/ 98 w 667"/>
                  <a:gd name="T21" fmla="*/ 212 h 543"/>
                  <a:gd name="T22" fmla="*/ 20 w 667"/>
                  <a:gd name="T23" fmla="*/ 232 h 543"/>
                  <a:gd name="T24" fmla="*/ 0 w 667"/>
                  <a:gd name="T25" fmla="*/ 287 h 543"/>
                  <a:gd name="T26" fmla="*/ 72 w 667"/>
                  <a:gd name="T27" fmla="*/ 327 h 543"/>
                  <a:gd name="T28" fmla="*/ 23 w 667"/>
                  <a:gd name="T29" fmla="*/ 393 h 543"/>
                  <a:gd name="T30" fmla="*/ 45 w 667"/>
                  <a:gd name="T31" fmla="*/ 448 h 543"/>
                  <a:gd name="T32" fmla="*/ 125 w 667"/>
                  <a:gd name="T33" fmla="*/ 431 h 543"/>
                  <a:gd name="T34" fmla="*/ 132 w 667"/>
                  <a:gd name="T35" fmla="*/ 513 h 543"/>
                  <a:gd name="T36" fmla="*/ 182 w 667"/>
                  <a:gd name="T37" fmla="*/ 541 h 543"/>
                  <a:gd name="T38" fmla="*/ 233 w 667"/>
                  <a:gd name="T39" fmla="*/ 478 h 543"/>
                  <a:gd name="T40" fmla="*/ 253 w 667"/>
                  <a:gd name="T41" fmla="*/ 478 h 543"/>
                  <a:gd name="T42" fmla="*/ 305 w 667"/>
                  <a:gd name="T43" fmla="*/ 541 h 543"/>
                  <a:gd name="T44" fmla="*/ 355 w 667"/>
                  <a:gd name="T45" fmla="*/ 513 h 543"/>
                  <a:gd name="T46" fmla="*/ 362 w 667"/>
                  <a:gd name="T47" fmla="*/ 431 h 543"/>
                  <a:gd name="T48" fmla="*/ 442 w 667"/>
                  <a:gd name="T49" fmla="*/ 448 h 543"/>
                  <a:gd name="T50" fmla="*/ 463 w 667"/>
                  <a:gd name="T51" fmla="*/ 393 h 543"/>
                  <a:gd name="T52" fmla="*/ 415 w 667"/>
                  <a:gd name="T53" fmla="*/ 327 h 543"/>
                  <a:gd name="T54" fmla="*/ 487 w 667"/>
                  <a:gd name="T55" fmla="*/ 287 h 543"/>
                  <a:gd name="T56" fmla="*/ 312 w 667"/>
                  <a:gd name="T57" fmla="*/ 375 h 543"/>
                  <a:gd name="T58" fmla="*/ 175 w 667"/>
                  <a:gd name="T59" fmla="*/ 375 h 543"/>
                  <a:gd name="T60" fmla="*/ 175 w 667"/>
                  <a:gd name="T61" fmla="*/ 238 h 543"/>
                  <a:gd name="T62" fmla="*/ 312 w 667"/>
                  <a:gd name="T63" fmla="*/ 238 h 543"/>
                  <a:gd name="T64" fmla="*/ 198 w 667"/>
                  <a:gd name="T65" fmla="*/ 306 h 543"/>
                  <a:gd name="T66" fmla="*/ 288 w 667"/>
                  <a:gd name="T67" fmla="*/ 306 h 543"/>
                  <a:gd name="T68" fmla="*/ 198 w 667"/>
                  <a:gd name="T69" fmla="*/ 306 h 543"/>
                  <a:gd name="T70" fmla="*/ 638 w 667"/>
                  <a:gd name="T71" fmla="*/ 133 h 543"/>
                  <a:gd name="T72" fmla="*/ 662 w 667"/>
                  <a:gd name="T73" fmla="*/ 92 h 543"/>
                  <a:gd name="T74" fmla="*/ 665 w 667"/>
                  <a:gd name="T75" fmla="*/ 77 h 543"/>
                  <a:gd name="T76" fmla="*/ 642 w 667"/>
                  <a:gd name="T77" fmla="*/ 52 h 543"/>
                  <a:gd name="T78" fmla="*/ 605 w 667"/>
                  <a:gd name="T79" fmla="*/ 62 h 543"/>
                  <a:gd name="T80" fmla="*/ 566 w 667"/>
                  <a:gd name="T81" fmla="*/ 10 h 543"/>
                  <a:gd name="T82" fmla="*/ 531 w 667"/>
                  <a:gd name="T83" fmla="*/ 0 h 543"/>
                  <a:gd name="T84" fmla="*/ 511 w 667"/>
                  <a:gd name="T85" fmla="*/ 45 h 543"/>
                  <a:gd name="T86" fmla="*/ 446 w 667"/>
                  <a:gd name="T87" fmla="*/ 52 h 543"/>
                  <a:gd name="T88" fmla="*/ 432 w 667"/>
                  <a:gd name="T89" fmla="*/ 57 h 543"/>
                  <a:gd name="T90" fmla="*/ 419 w 667"/>
                  <a:gd name="T91" fmla="*/ 83 h 543"/>
                  <a:gd name="T92" fmla="*/ 451 w 667"/>
                  <a:gd name="T93" fmla="*/ 117 h 543"/>
                  <a:gd name="T94" fmla="*/ 451 w 667"/>
                  <a:gd name="T95" fmla="*/ 152 h 543"/>
                  <a:gd name="T96" fmla="*/ 419 w 667"/>
                  <a:gd name="T97" fmla="*/ 185 h 543"/>
                  <a:gd name="T98" fmla="*/ 432 w 667"/>
                  <a:gd name="T99" fmla="*/ 210 h 543"/>
                  <a:gd name="T100" fmla="*/ 446 w 667"/>
                  <a:gd name="T101" fmla="*/ 217 h 543"/>
                  <a:gd name="T102" fmla="*/ 511 w 667"/>
                  <a:gd name="T103" fmla="*/ 222 h 543"/>
                  <a:gd name="T104" fmla="*/ 531 w 667"/>
                  <a:gd name="T105" fmla="*/ 267 h 543"/>
                  <a:gd name="T106" fmla="*/ 566 w 667"/>
                  <a:gd name="T107" fmla="*/ 258 h 543"/>
                  <a:gd name="T108" fmla="*/ 605 w 667"/>
                  <a:gd name="T109" fmla="*/ 205 h 543"/>
                  <a:gd name="T110" fmla="*/ 642 w 667"/>
                  <a:gd name="T111" fmla="*/ 217 h 543"/>
                  <a:gd name="T112" fmla="*/ 665 w 667"/>
                  <a:gd name="T113" fmla="*/ 190 h 543"/>
                  <a:gd name="T114" fmla="*/ 662 w 667"/>
                  <a:gd name="T115" fmla="*/ 177 h 543"/>
                  <a:gd name="T116" fmla="*/ 635 w 667"/>
                  <a:gd name="T117" fmla="*/ 152 h 543"/>
                  <a:gd name="T118" fmla="*/ 543 w 667"/>
                  <a:gd name="T119" fmla="*/ 170 h 543"/>
                  <a:gd name="T120" fmla="*/ 543 w 667"/>
                  <a:gd name="T121" fmla="*/ 97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7" h="543">
                    <a:moveTo>
                      <a:pt x="487" y="287"/>
                    </a:moveTo>
                    <a:cubicBezTo>
                      <a:pt x="478" y="242"/>
                      <a:pt x="478" y="242"/>
                      <a:pt x="478" y="242"/>
                    </a:cubicBezTo>
                    <a:cubicBezTo>
                      <a:pt x="477" y="237"/>
                      <a:pt x="473" y="233"/>
                      <a:pt x="467" y="232"/>
                    </a:cubicBezTo>
                    <a:cubicBezTo>
                      <a:pt x="398" y="228"/>
                      <a:pt x="398" y="228"/>
                      <a:pt x="398" y="228"/>
                    </a:cubicBezTo>
                    <a:cubicBezTo>
                      <a:pt x="395" y="223"/>
                      <a:pt x="392" y="217"/>
                      <a:pt x="388" y="212"/>
                    </a:cubicBezTo>
                    <a:cubicBezTo>
                      <a:pt x="420" y="150"/>
                      <a:pt x="420" y="150"/>
                      <a:pt x="420" y="150"/>
                    </a:cubicBezTo>
                    <a:cubicBezTo>
                      <a:pt x="423" y="145"/>
                      <a:pt x="422" y="139"/>
                      <a:pt x="417" y="135"/>
                    </a:cubicBezTo>
                    <a:cubicBezTo>
                      <a:pt x="382" y="107"/>
                      <a:pt x="382" y="107"/>
                      <a:pt x="382" y="107"/>
                    </a:cubicBezTo>
                    <a:cubicBezTo>
                      <a:pt x="378" y="102"/>
                      <a:pt x="372" y="102"/>
                      <a:pt x="367" y="105"/>
                    </a:cubicBezTo>
                    <a:cubicBezTo>
                      <a:pt x="312" y="149"/>
                      <a:pt x="312" y="149"/>
                      <a:pt x="312" y="149"/>
                    </a:cubicBezTo>
                    <a:cubicBezTo>
                      <a:pt x="307" y="145"/>
                      <a:pt x="302" y="144"/>
                      <a:pt x="295" y="142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7" y="59"/>
                      <a:pt x="272" y="54"/>
                      <a:pt x="267" y="54"/>
                    </a:cubicBezTo>
                    <a:cubicBezTo>
                      <a:pt x="220" y="54"/>
                      <a:pt x="220" y="54"/>
                      <a:pt x="220" y="54"/>
                    </a:cubicBezTo>
                    <a:cubicBezTo>
                      <a:pt x="215" y="54"/>
                      <a:pt x="210" y="59"/>
                      <a:pt x="208" y="64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85" y="144"/>
                      <a:pt x="180" y="145"/>
                      <a:pt x="175" y="149"/>
                    </a:cubicBezTo>
                    <a:cubicBezTo>
                      <a:pt x="120" y="105"/>
                      <a:pt x="120" y="105"/>
                      <a:pt x="120" y="105"/>
                    </a:cubicBezTo>
                    <a:cubicBezTo>
                      <a:pt x="115" y="102"/>
                      <a:pt x="108" y="102"/>
                      <a:pt x="105" y="105"/>
                    </a:cubicBezTo>
                    <a:cubicBezTo>
                      <a:pt x="70" y="135"/>
                      <a:pt x="70" y="135"/>
                      <a:pt x="70" y="135"/>
                    </a:cubicBezTo>
                    <a:cubicBezTo>
                      <a:pt x="65" y="139"/>
                      <a:pt x="65" y="145"/>
                      <a:pt x="67" y="150"/>
                    </a:cubicBezTo>
                    <a:cubicBezTo>
                      <a:pt x="98" y="212"/>
                      <a:pt x="98" y="212"/>
                      <a:pt x="98" y="212"/>
                    </a:cubicBezTo>
                    <a:cubicBezTo>
                      <a:pt x="95" y="217"/>
                      <a:pt x="92" y="223"/>
                      <a:pt x="88" y="228"/>
                    </a:cubicBezTo>
                    <a:cubicBezTo>
                      <a:pt x="20" y="232"/>
                      <a:pt x="20" y="232"/>
                      <a:pt x="20" y="232"/>
                    </a:cubicBezTo>
                    <a:cubicBezTo>
                      <a:pt x="13" y="232"/>
                      <a:pt x="10" y="237"/>
                      <a:pt x="8" y="242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0" y="292"/>
                      <a:pt x="2" y="298"/>
                      <a:pt x="7" y="300"/>
                    </a:cubicBezTo>
                    <a:cubicBezTo>
                      <a:pt x="72" y="327"/>
                      <a:pt x="72" y="327"/>
                      <a:pt x="72" y="327"/>
                    </a:cubicBezTo>
                    <a:cubicBezTo>
                      <a:pt x="73" y="333"/>
                      <a:pt x="73" y="340"/>
                      <a:pt x="75" y="347"/>
                    </a:cubicBezTo>
                    <a:cubicBezTo>
                      <a:pt x="23" y="393"/>
                      <a:pt x="23" y="393"/>
                      <a:pt x="23" y="393"/>
                    </a:cubicBezTo>
                    <a:cubicBezTo>
                      <a:pt x="20" y="397"/>
                      <a:pt x="18" y="403"/>
                      <a:pt x="22" y="408"/>
                    </a:cubicBezTo>
                    <a:cubicBezTo>
                      <a:pt x="45" y="448"/>
                      <a:pt x="45" y="448"/>
                      <a:pt x="45" y="448"/>
                    </a:cubicBezTo>
                    <a:cubicBezTo>
                      <a:pt x="47" y="451"/>
                      <a:pt x="53" y="455"/>
                      <a:pt x="58" y="453"/>
                    </a:cubicBezTo>
                    <a:cubicBezTo>
                      <a:pt x="125" y="431"/>
                      <a:pt x="125" y="431"/>
                      <a:pt x="125" y="431"/>
                    </a:cubicBezTo>
                    <a:cubicBezTo>
                      <a:pt x="130" y="436"/>
                      <a:pt x="135" y="441"/>
                      <a:pt x="140" y="445"/>
                    </a:cubicBezTo>
                    <a:cubicBezTo>
                      <a:pt x="132" y="513"/>
                      <a:pt x="132" y="513"/>
                      <a:pt x="132" y="513"/>
                    </a:cubicBezTo>
                    <a:cubicBezTo>
                      <a:pt x="130" y="520"/>
                      <a:pt x="133" y="525"/>
                      <a:pt x="138" y="526"/>
                    </a:cubicBezTo>
                    <a:cubicBezTo>
                      <a:pt x="182" y="541"/>
                      <a:pt x="182" y="541"/>
                      <a:pt x="182" y="541"/>
                    </a:cubicBezTo>
                    <a:cubicBezTo>
                      <a:pt x="187" y="543"/>
                      <a:pt x="193" y="541"/>
                      <a:pt x="197" y="538"/>
                    </a:cubicBezTo>
                    <a:cubicBezTo>
                      <a:pt x="233" y="478"/>
                      <a:pt x="233" y="478"/>
                      <a:pt x="233" y="478"/>
                    </a:cubicBezTo>
                    <a:cubicBezTo>
                      <a:pt x="237" y="478"/>
                      <a:pt x="240" y="480"/>
                      <a:pt x="243" y="480"/>
                    </a:cubicBezTo>
                    <a:cubicBezTo>
                      <a:pt x="247" y="480"/>
                      <a:pt x="250" y="478"/>
                      <a:pt x="253" y="478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3" y="541"/>
                      <a:pt x="300" y="543"/>
                      <a:pt x="305" y="541"/>
                    </a:cubicBezTo>
                    <a:cubicBezTo>
                      <a:pt x="348" y="526"/>
                      <a:pt x="348" y="526"/>
                      <a:pt x="348" y="526"/>
                    </a:cubicBezTo>
                    <a:cubicBezTo>
                      <a:pt x="353" y="525"/>
                      <a:pt x="357" y="520"/>
                      <a:pt x="355" y="513"/>
                    </a:cubicBezTo>
                    <a:cubicBezTo>
                      <a:pt x="347" y="445"/>
                      <a:pt x="347" y="445"/>
                      <a:pt x="347" y="445"/>
                    </a:cubicBezTo>
                    <a:cubicBezTo>
                      <a:pt x="352" y="440"/>
                      <a:pt x="357" y="436"/>
                      <a:pt x="362" y="431"/>
                    </a:cubicBezTo>
                    <a:cubicBezTo>
                      <a:pt x="428" y="453"/>
                      <a:pt x="428" y="453"/>
                      <a:pt x="428" y="453"/>
                    </a:cubicBezTo>
                    <a:cubicBezTo>
                      <a:pt x="433" y="455"/>
                      <a:pt x="440" y="451"/>
                      <a:pt x="442" y="448"/>
                    </a:cubicBezTo>
                    <a:cubicBezTo>
                      <a:pt x="465" y="408"/>
                      <a:pt x="465" y="408"/>
                      <a:pt x="465" y="408"/>
                    </a:cubicBezTo>
                    <a:cubicBezTo>
                      <a:pt x="468" y="403"/>
                      <a:pt x="467" y="397"/>
                      <a:pt x="463" y="393"/>
                    </a:cubicBezTo>
                    <a:cubicBezTo>
                      <a:pt x="412" y="347"/>
                      <a:pt x="412" y="347"/>
                      <a:pt x="412" y="347"/>
                    </a:cubicBezTo>
                    <a:cubicBezTo>
                      <a:pt x="413" y="340"/>
                      <a:pt x="413" y="333"/>
                      <a:pt x="415" y="327"/>
                    </a:cubicBezTo>
                    <a:cubicBezTo>
                      <a:pt x="480" y="300"/>
                      <a:pt x="480" y="300"/>
                      <a:pt x="480" y="300"/>
                    </a:cubicBezTo>
                    <a:cubicBezTo>
                      <a:pt x="485" y="298"/>
                      <a:pt x="487" y="293"/>
                      <a:pt x="487" y="287"/>
                    </a:cubicBezTo>
                    <a:close/>
                    <a:moveTo>
                      <a:pt x="340" y="307"/>
                    </a:moveTo>
                    <a:cubicBezTo>
                      <a:pt x="340" y="333"/>
                      <a:pt x="328" y="357"/>
                      <a:pt x="312" y="375"/>
                    </a:cubicBezTo>
                    <a:cubicBezTo>
                      <a:pt x="293" y="392"/>
                      <a:pt x="270" y="403"/>
                      <a:pt x="243" y="403"/>
                    </a:cubicBezTo>
                    <a:cubicBezTo>
                      <a:pt x="217" y="403"/>
                      <a:pt x="193" y="392"/>
                      <a:pt x="175" y="375"/>
                    </a:cubicBezTo>
                    <a:cubicBezTo>
                      <a:pt x="158" y="357"/>
                      <a:pt x="147" y="333"/>
                      <a:pt x="147" y="307"/>
                    </a:cubicBezTo>
                    <a:cubicBezTo>
                      <a:pt x="147" y="280"/>
                      <a:pt x="158" y="255"/>
                      <a:pt x="175" y="238"/>
                    </a:cubicBezTo>
                    <a:cubicBezTo>
                      <a:pt x="193" y="220"/>
                      <a:pt x="217" y="210"/>
                      <a:pt x="243" y="210"/>
                    </a:cubicBezTo>
                    <a:cubicBezTo>
                      <a:pt x="270" y="210"/>
                      <a:pt x="293" y="220"/>
                      <a:pt x="312" y="238"/>
                    </a:cubicBezTo>
                    <a:cubicBezTo>
                      <a:pt x="328" y="255"/>
                      <a:pt x="340" y="280"/>
                      <a:pt x="340" y="307"/>
                    </a:cubicBezTo>
                    <a:close/>
                    <a:moveTo>
                      <a:pt x="198" y="306"/>
                    </a:moveTo>
                    <a:cubicBezTo>
                      <a:pt x="198" y="281"/>
                      <a:pt x="218" y="261"/>
                      <a:pt x="243" y="261"/>
                    </a:cubicBezTo>
                    <a:cubicBezTo>
                      <a:pt x="268" y="261"/>
                      <a:pt x="288" y="281"/>
                      <a:pt x="288" y="306"/>
                    </a:cubicBezTo>
                    <a:cubicBezTo>
                      <a:pt x="288" y="331"/>
                      <a:pt x="268" y="351"/>
                      <a:pt x="243" y="351"/>
                    </a:cubicBezTo>
                    <a:cubicBezTo>
                      <a:pt x="218" y="351"/>
                      <a:pt x="198" y="331"/>
                      <a:pt x="198" y="306"/>
                    </a:cubicBezTo>
                    <a:close/>
                    <a:moveTo>
                      <a:pt x="635" y="152"/>
                    </a:moveTo>
                    <a:cubicBezTo>
                      <a:pt x="637" y="147"/>
                      <a:pt x="638" y="140"/>
                      <a:pt x="638" y="133"/>
                    </a:cubicBezTo>
                    <a:cubicBezTo>
                      <a:pt x="638" y="128"/>
                      <a:pt x="637" y="122"/>
                      <a:pt x="635" y="117"/>
                    </a:cubicBezTo>
                    <a:cubicBezTo>
                      <a:pt x="662" y="92"/>
                      <a:pt x="662" y="92"/>
                      <a:pt x="662" y="92"/>
                    </a:cubicBezTo>
                    <a:cubicBezTo>
                      <a:pt x="665" y="90"/>
                      <a:pt x="665" y="87"/>
                      <a:pt x="665" y="83"/>
                    </a:cubicBezTo>
                    <a:cubicBezTo>
                      <a:pt x="665" y="82"/>
                      <a:pt x="665" y="78"/>
                      <a:pt x="665" y="77"/>
                    </a:cubicBezTo>
                    <a:cubicBezTo>
                      <a:pt x="654" y="57"/>
                      <a:pt x="654" y="57"/>
                      <a:pt x="654" y="57"/>
                    </a:cubicBezTo>
                    <a:cubicBezTo>
                      <a:pt x="650" y="53"/>
                      <a:pt x="647" y="52"/>
                      <a:pt x="642" y="52"/>
                    </a:cubicBezTo>
                    <a:cubicBezTo>
                      <a:pt x="642" y="52"/>
                      <a:pt x="640" y="52"/>
                      <a:pt x="638" y="5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595" y="55"/>
                      <a:pt x="585" y="49"/>
                      <a:pt x="573" y="45"/>
                    </a:cubicBezTo>
                    <a:cubicBezTo>
                      <a:pt x="566" y="10"/>
                      <a:pt x="566" y="10"/>
                      <a:pt x="566" y="10"/>
                    </a:cubicBezTo>
                    <a:cubicBezTo>
                      <a:pt x="565" y="5"/>
                      <a:pt x="560" y="0"/>
                      <a:pt x="555" y="0"/>
                    </a:cubicBezTo>
                    <a:cubicBezTo>
                      <a:pt x="531" y="0"/>
                      <a:pt x="531" y="0"/>
                      <a:pt x="531" y="0"/>
                    </a:cubicBezTo>
                    <a:cubicBezTo>
                      <a:pt x="524" y="0"/>
                      <a:pt x="521" y="5"/>
                      <a:pt x="519" y="10"/>
                    </a:cubicBezTo>
                    <a:cubicBezTo>
                      <a:pt x="511" y="45"/>
                      <a:pt x="511" y="45"/>
                      <a:pt x="511" y="45"/>
                    </a:cubicBezTo>
                    <a:cubicBezTo>
                      <a:pt x="499" y="49"/>
                      <a:pt x="489" y="55"/>
                      <a:pt x="481" y="63"/>
                    </a:cubicBezTo>
                    <a:cubicBezTo>
                      <a:pt x="446" y="52"/>
                      <a:pt x="446" y="52"/>
                      <a:pt x="446" y="52"/>
                    </a:cubicBezTo>
                    <a:cubicBezTo>
                      <a:pt x="444" y="52"/>
                      <a:pt x="444" y="52"/>
                      <a:pt x="442" y="52"/>
                    </a:cubicBezTo>
                    <a:cubicBezTo>
                      <a:pt x="439" y="52"/>
                      <a:pt x="434" y="53"/>
                      <a:pt x="432" y="57"/>
                    </a:cubicBezTo>
                    <a:cubicBezTo>
                      <a:pt x="421" y="77"/>
                      <a:pt x="421" y="77"/>
                      <a:pt x="421" y="77"/>
                    </a:cubicBezTo>
                    <a:cubicBezTo>
                      <a:pt x="419" y="78"/>
                      <a:pt x="419" y="82"/>
                      <a:pt x="419" y="83"/>
                    </a:cubicBezTo>
                    <a:cubicBezTo>
                      <a:pt x="419" y="87"/>
                      <a:pt x="421" y="90"/>
                      <a:pt x="422" y="92"/>
                    </a:cubicBezTo>
                    <a:cubicBezTo>
                      <a:pt x="451" y="117"/>
                      <a:pt x="451" y="117"/>
                      <a:pt x="451" y="117"/>
                    </a:cubicBezTo>
                    <a:cubicBezTo>
                      <a:pt x="449" y="122"/>
                      <a:pt x="447" y="128"/>
                      <a:pt x="447" y="133"/>
                    </a:cubicBezTo>
                    <a:cubicBezTo>
                      <a:pt x="447" y="140"/>
                      <a:pt x="449" y="145"/>
                      <a:pt x="451" y="152"/>
                    </a:cubicBezTo>
                    <a:cubicBezTo>
                      <a:pt x="422" y="177"/>
                      <a:pt x="422" y="177"/>
                      <a:pt x="422" y="177"/>
                    </a:cubicBezTo>
                    <a:cubicBezTo>
                      <a:pt x="421" y="178"/>
                      <a:pt x="419" y="182"/>
                      <a:pt x="419" y="185"/>
                    </a:cubicBezTo>
                    <a:cubicBezTo>
                      <a:pt x="419" y="187"/>
                      <a:pt x="419" y="188"/>
                      <a:pt x="421" y="190"/>
                    </a:cubicBezTo>
                    <a:cubicBezTo>
                      <a:pt x="432" y="210"/>
                      <a:pt x="432" y="210"/>
                      <a:pt x="432" y="210"/>
                    </a:cubicBezTo>
                    <a:cubicBezTo>
                      <a:pt x="434" y="215"/>
                      <a:pt x="439" y="217"/>
                      <a:pt x="442" y="217"/>
                    </a:cubicBezTo>
                    <a:cubicBezTo>
                      <a:pt x="444" y="217"/>
                      <a:pt x="444" y="217"/>
                      <a:pt x="446" y="217"/>
                    </a:cubicBezTo>
                    <a:cubicBezTo>
                      <a:pt x="481" y="205"/>
                      <a:pt x="481" y="205"/>
                      <a:pt x="481" y="205"/>
                    </a:cubicBezTo>
                    <a:cubicBezTo>
                      <a:pt x="489" y="212"/>
                      <a:pt x="499" y="218"/>
                      <a:pt x="511" y="222"/>
                    </a:cubicBezTo>
                    <a:cubicBezTo>
                      <a:pt x="519" y="258"/>
                      <a:pt x="519" y="258"/>
                      <a:pt x="519" y="258"/>
                    </a:cubicBezTo>
                    <a:cubicBezTo>
                      <a:pt x="521" y="263"/>
                      <a:pt x="524" y="267"/>
                      <a:pt x="531" y="267"/>
                    </a:cubicBezTo>
                    <a:cubicBezTo>
                      <a:pt x="555" y="267"/>
                      <a:pt x="555" y="267"/>
                      <a:pt x="555" y="267"/>
                    </a:cubicBezTo>
                    <a:cubicBezTo>
                      <a:pt x="560" y="267"/>
                      <a:pt x="565" y="263"/>
                      <a:pt x="566" y="258"/>
                    </a:cubicBezTo>
                    <a:cubicBezTo>
                      <a:pt x="573" y="223"/>
                      <a:pt x="573" y="223"/>
                      <a:pt x="573" y="223"/>
                    </a:cubicBezTo>
                    <a:cubicBezTo>
                      <a:pt x="585" y="218"/>
                      <a:pt x="595" y="213"/>
                      <a:pt x="605" y="205"/>
                    </a:cubicBezTo>
                    <a:cubicBezTo>
                      <a:pt x="638" y="217"/>
                      <a:pt x="638" y="217"/>
                      <a:pt x="638" y="217"/>
                    </a:cubicBezTo>
                    <a:cubicBezTo>
                      <a:pt x="640" y="217"/>
                      <a:pt x="642" y="217"/>
                      <a:pt x="642" y="217"/>
                    </a:cubicBezTo>
                    <a:cubicBezTo>
                      <a:pt x="647" y="217"/>
                      <a:pt x="650" y="215"/>
                      <a:pt x="654" y="210"/>
                    </a:cubicBezTo>
                    <a:cubicBezTo>
                      <a:pt x="665" y="190"/>
                      <a:pt x="665" y="190"/>
                      <a:pt x="665" y="190"/>
                    </a:cubicBezTo>
                    <a:cubicBezTo>
                      <a:pt x="665" y="188"/>
                      <a:pt x="667" y="187"/>
                      <a:pt x="665" y="185"/>
                    </a:cubicBezTo>
                    <a:cubicBezTo>
                      <a:pt x="667" y="182"/>
                      <a:pt x="665" y="178"/>
                      <a:pt x="662" y="177"/>
                    </a:cubicBezTo>
                    <a:cubicBezTo>
                      <a:pt x="635" y="152"/>
                      <a:pt x="635" y="152"/>
                      <a:pt x="635" y="152"/>
                    </a:cubicBezTo>
                    <a:cubicBezTo>
                      <a:pt x="635" y="152"/>
                      <a:pt x="635" y="152"/>
                      <a:pt x="635" y="152"/>
                    </a:cubicBezTo>
                    <a:close/>
                    <a:moveTo>
                      <a:pt x="580" y="133"/>
                    </a:moveTo>
                    <a:cubicBezTo>
                      <a:pt x="580" y="153"/>
                      <a:pt x="563" y="170"/>
                      <a:pt x="543" y="170"/>
                    </a:cubicBezTo>
                    <a:cubicBezTo>
                      <a:pt x="523" y="170"/>
                      <a:pt x="506" y="153"/>
                      <a:pt x="506" y="133"/>
                    </a:cubicBezTo>
                    <a:cubicBezTo>
                      <a:pt x="506" y="113"/>
                      <a:pt x="523" y="97"/>
                      <a:pt x="543" y="97"/>
                    </a:cubicBezTo>
                    <a:cubicBezTo>
                      <a:pt x="563" y="97"/>
                      <a:pt x="580" y="113"/>
                      <a:pt x="580" y="1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TextBox 310"/>
              <p:cNvSpPr txBox="1"/>
              <p:nvPr/>
            </p:nvSpPr>
            <p:spPr>
              <a:xfrm>
                <a:off x="7284268" y="5121123"/>
                <a:ext cx="715001" cy="435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576"/>
                  </a:spcAft>
                </a:pP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Storage </a:t>
                </a:r>
                <a:b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</a:b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adapters</a:t>
                </a:r>
              </a:p>
            </p:txBody>
          </p:sp>
        </p:grpSp>
        <p:sp>
          <p:nvSpPr>
            <p:cNvPr id="61" name="TextBox 140"/>
            <p:cNvSpPr txBox="1"/>
            <p:nvPr/>
          </p:nvSpPr>
          <p:spPr>
            <a:xfrm>
              <a:off x="6792930" y="4095215"/>
              <a:ext cx="861553" cy="6398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576"/>
                </a:spcAft>
              </a:pPr>
              <a:r>
                <a:rPr lang="en-US" sz="1029" b="1" dirty="0">
                  <a:solidFill>
                    <a:srgbClr val="008272"/>
                  </a:solidFill>
                </a:rPr>
                <a:t>Stream </a:t>
              </a:r>
              <a:br>
                <a:rPr lang="en-US" sz="1029" b="1" dirty="0">
                  <a:solidFill>
                    <a:srgbClr val="008272"/>
                  </a:solidFill>
                </a:rPr>
              </a:br>
              <a:r>
                <a:rPr lang="en-US" sz="1029" b="1" dirty="0">
                  <a:solidFill>
                    <a:srgbClr val="008272"/>
                  </a:solidFill>
                </a:rPr>
                <a:t>processing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528415" y="3424404"/>
              <a:ext cx="1337504" cy="1207110"/>
              <a:chOff x="2579112" y="3492574"/>
              <a:chExt cx="1364322" cy="1231315"/>
            </a:xfrm>
          </p:grpSpPr>
          <p:sp>
            <p:nvSpPr>
              <p:cNvPr id="119" name="TextBox 307"/>
              <p:cNvSpPr txBox="1"/>
              <p:nvPr/>
            </p:nvSpPr>
            <p:spPr>
              <a:xfrm>
                <a:off x="2640546" y="4288742"/>
                <a:ext cx="1302888" cy="43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576"/>
                  </a:spcAft>
                </a:pP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Cloud gateways</a:t>
                </a:r>
                <a:b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</a:b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(web APIs)</a:t>
                </a:r>
              </a:p>
            </p:txBody>
          </p:sp>
          <p:sp>
            <p:nvSpPr>
              <p:cNvPr id="120" name="Freeform 119"/>
              <p:cNvSpPr>
                <a:spLocks noChangeAspect="1" noEditPoints="1"/>
              </p:cNvSpPr>
              <p:nvPr/>
            </p:nvSpPr>
            <p:spPr bwMode="auto">
              <a:xfrm>
                <a:off x="2579112" y="3492574"/>
                <a:ext cx="1188720" cy="762033"/>
              </a:xfrm>
              <a:custGeom>
                <a:avLst/>
                <a:gdLst>
                  <a:gd name="T0" fmla="*/ 1938 w 2377"/>
                  <a:gd name="T1" fmla="*/ 1522 h 1522"/>
                  <a:gd name="T2" fmla="*/ 603 w 2377"/>
                  <a:gd name="T3" fmla="*/ 1522 h 1522"/>
                  <a:gd name="T4" fmla="*/ 377 w 2377"/>
                  <a:gd name="T5" fmla="*/ 1298 h 1522"/>
                  <a:gd name="T6" fmla="*/ 547 w 2377"/>
                  <a:gd name="T7" fmla="*/ 1077 h 1522"/>
                  <a:gd name="T8" fmla="*/ 813 w 2377"/>
                  <a:gd name="T9" fmla="*/ 878 h 1522"/>
                  <a:gd name="T10" fmla="*/ 1292 w 2377"/>
                  <a:gd name="T11" fmla="*/ 418 h 1522"/>
                  <a:gd name="T12" fmla="*/ 1728 w 2377"/>
                  <a:gd name="T13" fmla="*/ 693 h 1522"/>
                  <a:gd name="T14" fmla="*/ 1938 w 2377"/>
                  <a:gd name="T15" fmla="*/ 638 h 1522"/>
                  <a:gd name="T16" fmla="*/ 2377 w 2377"/>
                  <a:gd name="T17" fmla="*/ 1083 h 1522"/>
                  <a:gd name="T18" fmla="*/ 1938 w 2377"/>
                  <a:gd name="T19" fmla="*/ 1522 h 1522"/>
                  <a:gd name="T20" fmla="*/ 603 w 2377"/>
                  <a:gd name="T21" fmla="*/ 1227 h 1522"/>
                  <a:gd name="T22" fmla="*/ 533 w 2377"/>
                  <a:gd name="T23" fmla="*/ 1298 h 1522"/>
                  <a:gd name="T24" fmla="*/ 603 w 2377"/>
                  <a:gd name="T25" fmla="*/ 1368 h 1522"/>
                  <a:gd name="T26" fmla="*/ 1938 w 2377"/>
                  <a:gd name="T27" fmla="*/ 1368 h 1522"/>
                  <a:gd name="T28" fmla="*/ 2222 w 2377"/>
                  <a:gd name="T29" fmla="*/ 1083 h 1522"/>
                  <a:gd name="T30" fmla="*/ 1938 w 2377"/>
                  <a:gd name="T31" fmla="*/ 798 h 1522"/>
                  <a:gd name="T32" fmla="*/ 1736 w 2377"/>
                  <a:gd name="T33" fmla="*/ 873 h 1522"/>
                  <a:gd name="T34" fmla="*/ 1637 w 2377"/>
                  <a:gd name="T35" fmla="*/ 973 h 1522"/>
                  <a:gd name="T36" fmla="*/ 1607 w 2377"/>
                  <a:gd name="T37" fmla="*/ 834 h 1522"/>
                  <a:gd name="T38" fmla="*/ 1292 w 2377"/>
                  <a:gd name="T39" fmla="*/ 574 h 1522"/>
                  <a:gd name="T40" fmla="*/ 967 w 2377"/>
                  <a:gd name="T41" fmla="*/ 898 h 1522"/>
                  <a:gd name="T42" fmla="*/ 967 w 2377"/>
                  <a:gd name="T43" fmla="*/ 942 h 1522"/>
                  <a:gd name="T44" fmla="*/ 982 w 2377"/>
                  <a:gd name="T45" fmla="*/ 1048 h 1522"/>
                  <a:gd name="T46" fmla="*/ 847 w 2377"/>
                  <a:gd name="T47" fmla="*/ 1027 h 1522"/>
                  <a:gd name="T48" fmla="*/ 682 w 2377"/>
                  <a:gd name="T49" fmla="*/ 1162 h 1522"/>
                  <a:gd name="T50" fmla="*/ 672 w 2377"/>
                  <a:gd name="T51" fmla="*/ 1227 h 1522"/>
                  <a:gd name="T52" fmla="*/ 607 w 2377"/>
                  <a:gd name="T53" fmla="*/ 1227 h 1522"/>
                  <a:gd name="T54" fmla="*/ 603 w 2377"/>
                  <a:gd name="T55" fmla="*/ 1227 h 1522"/>
                  <a:gd name="T56" fmla="*/ 755 w 2377"/>
                  <a:gd name="T57" fmla="*/ 830 h 1522"/>
                  <a:gd name="T58" fmla="*/ 1272 w 2377"/>
                  <a:gd name="T59" fmla="*/ 350 h 1522"/>
                  <a:gd name="T60" fmla="*/ 1755 w 2377"/>
                  <a:gd name="T61" fmla="*/ 623 h 1522"/>
                  <a:gd name="T62" fmla="*/ 1768 w 2377"/>
                  <a:gd name="T63" fmla="*/ 615 h 1522"/>
                  <a:gd name="T64" fmla="*/ 1772 w 2377"/>
                  <a:gd name="T65" fmla="*/ 561 h 1522"/>
                  <a:gd name="T66" fmla="*/ 1374 w 2377"/>
                  <a:gd name="T67" fmla="*/ 194 h 1522"/>
                  <a:gd name="T68" fmla="*/ 1189 w 2377"/>
                  <a:gd name="T69" fmla="*/ 242 h 1522"/>
                  <a:gd name="T70" fmla="*/ 805 w 2377"/>
                  <a:gd name="T71" fmla="*/ 0 h 1522"/>
                  <a:gd name="T72" fmla="*/ 384 w 2377"/>
                  <a:gd name="T73" fmla="*/ 404 h 1522"/>
                  <a:gd name="T74" fmla="*/ 150 w 2377"/>
                  <a:gd name="T75" fmla="*/ 580 h 1522"/>
                  <a:gd name="T76" fmla="*/ 0 w 2377"/>
                  <a:gd name="T77" fmla="*/ 774 h 1522"/>
                  <a:gd name="T78" fmla="*/ 199 w 2377"/>
                  <a:gd name="T79" fmla="*/ 972 h 1522"/>
                  <a:gd name="T80" fmla="*/ 529 w 2377"/>
                  <a:gd name="T81" fmla="*/ 972 h 1522"/>
                  <a:gd name="T82" fmla="*/ 755 w 2377"/>
                  <a:gd name="T83" fmla="*/ 830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77" h="1522">
                    <a:moveTo>
                      <a:pt x="1938" y="1522"/>
                    </a:moveTo>
                    <a:cubicBezTo>
                      <a:pt x="603" y="1522"/>
                      <a:pt x="603" y="1522"/>
                      <a:pt x="603" y="1522"/>
                    </a:cubicBezTo>
                    <a:cubicBezTo>
                      <a:pt x="477" y="1522"/>
                      <a:pt x="377" y="1422"/>
                      <a:pt x="377" y="1298"/>
                    </a:cubicBezTo>
                    <a:cubicBezTo>
                      <a:pt x="377" y="1193"/>
                      <a:pt x="452" y="1102"/>
                      <a:pt x="547" y="1077"/>
                    </a:cubicBezTo>
                    <a:cubicBezTo>
                      <a:pt x="593" y="967"/>
                      <a:pt x="693" y="888"/>
                      <a:pt x="813" y="878"/>
                    </a:cubicBezTo>
                    <a:cubicBezTo>
                      <a:pt x="822" y="624"/>
                      <a:pt x="1032" y="418"/>
                      <a:pt x="1292" y="418"/>
                    </a:cubicBezTo>
                    <a:cubicBezTo>
                      <a:pt x="1477" y="418"/>
                      <a:pt x="1647" y="528"/>
                      <a:pt x="1728" y="693"/>
                    </a:cubicBezTo>
                    <a:cubicBezTo>
                      <a:pt x="1786" y="657"/>
                      <a:pt x="1861" y="638"/>
                      <a:pt x="1938" y="638"/>
                    </a:cubicBezTo>
                    <a:cubicBezTo>
                      <a:pt x="2177" y="638"/>
                      <a:pt x="2377" y="838"/>
                      <a:pt x="2377" y="1083"/>
                    </a:cubicBezTo>
                    <a:cubicBezTo>
                      <a:pt x="2377" y="1323"/>
                      <a:pt x="2177" y="1522"/>
                      <a:pt x="1938" y="1522"/>
                    </a:cubicBezTo>
                    <a:close/>
                    <a:moveTo>
                      <a:pt x="603" y="1227"/>
                    </a:moveTo>
                    <a:cubicBezTo>
                      <a:pt x="562" y="1227"/>
                      <a:pt x="533" y="1258"/>
                      <a:pt x="533" y="1298"/>
                    </a:cubicBezTo>
                    <a:cubicBezTo>
                      <a:pt x="533" y="1333"/>
                      <a:pt x="562" y="1368"/>
                      <a:pt x="603" y="1368"/>
                    </a:cubicBezTo>
                    <a:cubicBezTo>
                      <a:pt x="1938" y="1368"/>
                      <a:pt x="1938" y="1368"/>
                      <a:pt x="1938" y="1368"/>
                    </a:cubicBezTo>
                    <a:cubicBezTo>
                      <a:pt x="2092" y="1368"/>
                      <a:pt x="2222" y="1237"/>
                      <a:pt x="2222" y="1083"/>
                    </a:cubicBezTo>
                    <a:cubicBezTo>
                      <a:pt x="2222" y="923"/>
                      <a:pt x="2092" y="798"/>
                      <a:pt x="1938" y="798"/>
                    </a:cubicBezTo>
                    <a:cubicBezTo>
                      <a:pt x="1861" y="798"/>
                      <a:pt x="1792" y="823"/>
                      <a:pt x="1736" y="873"/>
                    </a:cubicBezTo>
                    <a:cubicBezTo>
                      <a:pt x="1637" y="973"/>
                      <a:pt x="1637" y="973"/>
                      <a:pt x="1637" y="973"/>
                    </a:cubicBezTo>
                    <a:cubicBezTo>
                      <a:pt x="1607" y="834"/>
                      <a:pt x="1607" y="834"/>
                      <a:pt x="1607" y="834"/>
                    </a:cubicBezTo>
                    <a:cubicBezTo>
                      <a:pt x="1576" y="682"/>
                      <a:pt x="1447" y="574"/>
                      <a:pt x="1292" y="574"/>
                    </a:cubicBezTo>
                    <a:cubicBezTo>
                      <a:pt x="1113" y="574"/>
                      <a:pt x="967" y="718"/>
                      <a:pt x="967" y="898"/>
                    </a:cubicBezTo>
                    <a:cubicBezTo>
                      <a:pt x="967" y="913"/>
                      <a:pt x="967" y="928"/>
                      <a:pt x="967" y="942"/>
                    </a:cubicBezTo>
                    <a:cubicBezTo>
                      <a:pt x="982" y="1048"/>
                      <a:pt x="982" y="1048"/>
                      <a:pt x="982" y="1048"/>
                    </a:cubicBezTo>
                    <a:cubicBezTo>
                      <a:pt x="908" y="1026"/>
                      <a:pt x="857" y="1027"/>
                      <a:pt x="847" y="1027"/>
                    </a:cubicBezTo>
                    <a:cubicBezTo>
                      <a:pt x="767" y="1027"/>
                      <a:pt x="697" y="1088"/>
                      <a:pt x="682" y="1162"/>
                    </a:cubicBezTo>
                    <a:cubicBezTo>
                      <a:pt x="672" y="1227"/>
                      <a:pt x="672" y="1227"/>
                      <a:pt x="672" y="1227"/>
                    </a:cubicBezTo>
                    <a:cubicBezTo>
                      <a:pt x="607" y="1227"/>
                      <a:pt x="607" y="1227"/>
                      <a:pt x="607" y="1227"/>
                    </a:cubicBezTo>
                    <a:cubicBezTo>
                      <a:pt x="603" y="1227"/>
                      <a:pt x="603" y="1227"/>
                      <a:pt x="603" y="1227"/>
                    </a:cubicBezTo>
                    <a:close/>
                    <a:moveTo>
                      <a:pt x="755" y="830"/>
                    </a:moveTo>
                    <a:cubicBezTo>
                      <a:pt x="765" y="578"/>
                      <a:pt x="991" y="361"/>
                      <a:pt x="1272" y="350"/>
                    </a:cubicBezTo>
                    <a:cubicBezTo>
                      <a:pt x="1468" y="343"/>
                      <a:pt x="1667" y="445"/>
                      <a:pt x="1755" y="623"/>
                    </a:cubicBezTo>
                    <a:cubicBezTo>
                      <a:pt x="1759" y="620"/>
                      <a:pt x="1764" y="617"/>
                      <a:pt x="1768" y="615"/>
                    </a:cubicBezTo>
                    <a:cubicBezTo>
                      <a:pt x="1771" y="597"/>
                      <a:pt x="1772" y="580"/>
                      <a:pt x="1772" y="561"/>
                    </a:cubicBezTo>
                    <a:cubicBezTo>
                      <a:pt x="1772" y="346"/>
                      <a:pt x="1584" y="194"/>
                      <a:pt x="1374" y="194"/>
                    </a:cubicBezTo>
                    <a:cubicBezTo>
                      <a:pt x="1307" y="194"/>
                      <a:pt x="1241" y="211"/>
                      <a:pt x="1189" y="242"/>
                    </a:cubicBezTo>
                    <a:cubicBezTo>
                      <a:pt x="1118" y="97"/>
                      <a:pt x="968" y="0"/>
                      <a:pt x="805" y="0"/>
                    </a:cubicBezTo>
                    <a:cubicBezTo>
                      <a:pt x="576" y="0"/>
                      <a:pt x="391" y="181"/>
                      <a:pt x="384" y="404"/>
                    </a:cubicBezTo>
                    <a:cubicBezTo>
                      <a:pt x="278" y="414"/>
                      <a:pt x="190" y="483"/>
                      <a:pt x="150" y="580"/>
                    </a:cubicBezTo>
                    <a:cubicBezTo>
                      <a:pt x="66" y="602"/>
                      <a:pt x="0" y="682"/>
                      <a:pt x="0" y="774"/>
                    </a:cubicBezTo>
                    <a:cubicBezTo>
                      <a:pt x="0" y="884"/>
                      <a:pt x="88" y="972"/>
                      <a:pt x="199" y="972"/>
                    </a:cubicBezTo>
                    <a:cubicBezTo>
                      <a:pt x="199" y="972"/>
                      <a:pt x="207" y="972"/>
                      <a:pt x="529" y="972"/>
                    </a:cubicBezTo>
                    <a:cubicBezTo>
                      <a:pt x="574" y="900"/>
                      <a:pt x="661" y="839"/>
                      <a:pt x="755" y="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420701" y="5771193"/>
              <a:ext cx="1477242" cy="687135"/>
              <a:chOff x="2637890" y="5389538"/>
              <a:chExt cx="1506863" cy="700913"/>
            </a:xfrm>
          </p:grpSpPr>
          <p:sp>
            <p:nvSpPr>
              <p:cNvPr id="117" name="TextBox 305"/>
              <p:cNvSpPr txBox="1"/>
              <p:nvPr/>
            </p:nvSpPr>
            <p:spPr>
              <a:xfrm>
                <a:off x="3379817" y="5546095"/>
                <a:ext cx="764936" cy="43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576"/>
                  </a:spcAft>
                </a:pP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Field </a:t>
                </a:r>
                <a:b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</a:b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gateways</a:t>
                </a:r>
              </a:p>
            </p:txBody>
          </p:sp>
          <p:sp>
            <p:nvSpPr>
              <p:cNvPr id="118" name="Freeform 117"/>
              <p:cNvSpPr>
                <a:spLocks noChangeAspect="1" noEditPoints="1"/>
              </p:cNvSpPr>
              <p:nvPr/>
            </p:nvSpPr>
            <p:spPr bwMode="black">
              <a:xfrm>
                <a:off x="2637890" y="5389538"/>
                <a:ext cx="653948" cy="700913"/>
              </a:xfrm>
              <a:custGeom>
                <a:avLst/>
                <a:gdLst>
                  <a:gd name="T0" fmla="*/ 181 w 182"/>
                  <a:gd name="T1" fmla="*/ 65 h 195"/>
                  <a:gd name="T2" fmla="*/ 88 w 182"/>
                  <a:gd name="T3" fmla="*/ 0 h 195"/>
                  <a:gd name="T4" fmla="*/ 88 w 182"/>
                  <a:gd name="T5" fmla="*/ 40 h 195"/>
                  <a:gd name="T6" fmla="*/ 1 w 182"/>
                  <a:gd name="T7" fmla="*/ 40 h 195"/>
                  <a:gd name="T8" fmla="*/ 1 w 182"/>
                  <a:gd name="T9" fmla="*/ 89 h 195"/>
                  <a:gd name="T10" fmla="*/ 57 w 182"/>
                  <a:gd name="T11" fmla="*/ 89 h 195"/>
                  <a:gd name="T12" fmla="*/ 88 w 182"/>
                  <a:gd name="T13" fmla="*/ 68 h 195"/>
                  <a:gd name="T14" fmla="*/ 88 w 182"/>
                  <a:gd name="T15" fmla="*/ 130 h 195"/>
                  <a:gd name="T16" fmla="*/ 181 w 182"/>
                  <a:gd name="T17" fmla="*/ 65 h 195"/>
                  <a:gd name="T18" fmla="*/ 19 w 182"/>
                  <a:gd name="T19" fmla="*/ 127 h 195"/>
                  <a:gd name="T20" fmla="*/ 88 w 182"/>
                  <a:gd name="T21" fmla="*/ 172 h 195"/>
                  <a:gd name="T22" fmla="*/ 88 w 182"/>
                  <a:gd name="T23" fmla="*/ 142 h 195"/>
                  <a:gd name="T24" fmla="*/ 178 w 182"/>
                  <a:gd name="T25" fmla="*/ 142 h 195"/>
                  <a:gd name="T26" fmla="*/ 178 w 182"/>
                  <a:gd name="T27" fmla="*/ 153 h 195"/>
                  <a:gd name="T28" fmla="*/ 100 w 182"/>
                  <a:gd name="T29" fmla="*/ 153 h 195"/>
                  <a:gd name="T30" fmla="*/ 100 w 182"/>
                  <a:gd name="T31" fmla="*/ 195 h 195"/>
                  <a:gd name="T32" fmla="*/ 0 w 182"/>
                  <a:gd name="T33" fmla="*/ 127 h 195"/>
                  <a:gd name="T34" fmla="*/ 19 w 182"/>
                  <a:gd name="T35" fmla="*/ 12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2" h="195">
                    <a:moveTo>
                      <a:pt x="181" y="65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181" y="65"/>
                      <a:pt x="181" y="65"/>
                      <a:pt x="181" y="65"/>
                    </a:cubicBezTo>
                    <a:close/>
                    <a:moveTo>
                      <a:pt x="19" y="127"/>
                    </a:move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82" y="142"/>
                      <a:pt x="182" y="153"/>
                      <a:pt x="178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95"/>
                      <a:pt x="100" y="195"/>
                      <a:pt x="100" y="195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9101" tIns="39551" rIns="79101" bIns="3955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78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68328" y="2245416"/>
              <a:ext cx="994676" cy="993631"/>
              <a:chOff x="681728" y="2289942"/>
              <a:chExt cx="1014620" cy="1013554"/>
            </a:xfrm>
          </p:grpSpPr>
          <p:sp>
            <p:nvSpPr>
              <p:cNvPr id="115" name="Freeform 114"/>
              <p:cNvSpPr>
                <a:spLocks noChangeAspect="1" noEditPoints="1"/>
              </p:cNvSpPr>
              <p:nvPr/>
            </p:nvSpPr>
            <p:spPr bwMode="auto">
              <a:xfrm>
                <a:off x="818928" y="2289942"/>
                <a:ext cx="740220" cy="728731"/>
              </a:xfrm>
              <a:custGeom>
                <a:avLst/>
                <a:gdLst>
                  <a:gd name="T0" fmla="*/ 190 w 902"/>
                  <a:gd name="T1" fmla="*/ 259 h 888"/>
                  <a:gd name="T2" fmla="*/ 190 w 902"/>
                  <a:gd name="T3" fmla="*/ 476 h 888"/>
                  <a:gd name="T4" fmla="*/ 0 w 902"/>
                  <a:gd name="T5" fmla="*/ 366 h 888"/>
                  <a:gd name="T6" fmla="*/ 0 w 902"/>
                  <a:gd name="T7" fmla="*/ 150 h 888"/>
                  <a:gd name="T8" fmla="*/ 190 w 902"/>
                  <a:gd name="T9" fmla="*/ 259 h 888"/>
                  <a:gd name="T10" fmla="*/ 238 w 902"/>
                  <a:gd name="T11" fmla="*/ 259 h 888"/>
                  <a:gd name="T12" fmla="*/ 238 w 902"/>
                  <a:gd name="T13" fmla="*/ 476 h 888"/>
                  <a:gd name="T14" fmla="*/ 428 w 902"/>
                  <a:gd name="T15" fmla="*/ 366 h 888"/>
                  <a:gd name="T16" fmla="*/ 428 w 902"/>
                  <a:gd name="T17" fmla="*/ 150 h 888"/>
                  <a:gd name="T18" fmla="*/ 238 w 902"/>
                  <a:gd name="T19" fmla="*/ 259 h 888"/>
                  <a:gd name="T20" fmla="*/ 405 w 902"/>
                  <a:gd name="T21" fmla="*/ 107 h 888"/>
                  <a:gd name="T22" fmla="*/ 214 w 902"/>
                  <a:gd name="T23" fmla="*/ 0 h 888"/>
                  <a:gd name="T24" fmla="*/ 24 w 902"/>
                  <a:gd name="T25" fmla="*/ 107 h 888"/>
                  <a:gd name="T26" fmla="*/ 214 w 902"/>
                  <a:gd name="T27" fmla="*/ 216 h 888"/>
                  <a:gd name="T28" fmla="*/ 405 w 902"/>
                  <a:gd name="T29" fmla="*/ 107 h 888"/>
                  <a:gd name="T30" fmla="*/ 476 w 902"/>
                  <a:gd name="T31" fmla="*/ 150 h 888"/>
                  <a:gd name="T32" fmla="*/ 474 w 902"/>
                  <a:gd name="T33" fmla="*/ 366 h 888"/>
                  <a:gd name="T34" fmla="*/ 664 w 902"/>
                  <a:gd name="T35" fmla="*/ 476 h 888"/>
                  <a:gd name="T36" fmla="*/ 667 w 902"/>
                  <a:gd name="T37" fmla="*/ 259 h 888"/>
                  <a:gd name="T38" fmla="*/ 476 w 902"/>
                  <a:gd name="T39" fmla="*/ 150 h 888"/>
                  <a:gd name="T40" fmla="*/ 712 w 902"/>
                  <a:gd name="T41" fmla="*/ 259 h 888"/>
                  <a:gd name="T42" fmla="*/ 712 w 902"/>
                  <a:gd name="T43" fmla="*/ 476 h 888"/>
                  <a:gd name="T44" fmla="*/ 902 w 902"/>
                  <a:gd name="T45" fmla="*/ 366 h 888"/>
                  <a:gd name="T46" fmla="*/ 902 w 902"/>
                  <a:gd name="T47" fmla="*/ 150 h 888"/>
                  <a:gd name="T48" fmla="*/ 712 w 902"/>
                  <a:gd name="T49" fmla="*/ 259 h 888"/>
                  <a:gd name="T50" fmla="*/ 879 w 902"/>
                  <a:gd name="T51" fmla="*/ 107 h 888"/>
                  <a:gd name="T52" fmla="*/ 688 w 902"/>
                  <a:gd name="T53" fmla="*/ 0 h 888"/>
                  <a:gd name="T54" fmla="*/ 500 w 902"/>
                  <a:gd name="T55" fmla="*/ 107 h 888"/>
                  <a:gd name="T56" fmla="*/ 690 w 902"/>
                  <a:gd name="T57" fmla="*/ 216 h 888"/>
                  <a:gd name="T58" fmla="*/ 879 w 902"/>
                  <a:gd name="T59" fmla="*/ 107 h 888"/>
                  <a:gd name="T60" fmla="*/ 238 w 902"/>
                  <a:gd name="T61" fmla="*/ 559 h 888"/>
                  <a:gd name="T62" fmla="*/ 238 w 902"/>
                  <a:gd name="T63" fmla="*/ 778 h 888"/>
                  <a:gd name="T64" fmla="*/ 428 w 902"/>
                  <a:gd name="T65" fmla="*/ 888 h 888"/>
                  <a:gd name="T66" fmla="*/ 428 w 902"/>
                  <a:gd name="T67" fmla="*/ 669 h 888"/>
                  <a:gd name="T68" fmla="*/ 238 w 902"/>
                  <a:gd name="T69" fmla="*/ 559 h 888"/>
                  <a:gd name="T70" fmla="*/ 476 w 902"/>
                  <a:gd name="T71" fmla="*/ 669 h 888"/>
                  <a:gd name="T72" fmla="*/ 476 w 902"/>
                  <a:gd name="T73" fmla="*/ 888 h 888"/>
                  <a:gd name="T74" fmla="*/ 664 w 902"/>
                  <a:gd name="T75" fmla="*/ 778 h 888"/>
                  <a:gd name="T76" fmla="*/ 667 w 902"/>
                  <a:gd name="T77" fmla="*/ 559 h 888"/>
                  <a:gd name="T78" fmla="*/ 476 w 902"/>
                  <a:gd name="T79" fmla="*/ 669 h 888"/>
                  <a:gd name="T80" fmla="*/ 643 w 902"/>
                  <a:gd name="T81" fmla="*/ 519 h 888"/>
                  <a:gd name="T82" fmla="*/ 452 w 902"/>
                  <a:gd name="T83" fmla="*/ 409 h 888"/>
                  <a:gd name="T84" fmla="*/ 262 w 902"/>
                  <a:gd name="T85" fmla="*/ 519 h 888"/>
                  <a:gd name="T86" fmla="*/ 452 w 902"/>
                  <a:gd name="T87" fmla="*/ 628 h 888"/>
                  <a:gd name="T88" fmla="*/ 643 w 902"/>
                  <a:gd name="T89" fmla="*/ 519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2" h="888">
                    <a:moveTo>
                      <a:pt x="190" y="259"/>
                    </a:moveTo>
                    <a:lnTo>
                      <a:pt x="190" y="476"/>
                    </a:lnTo>
                    <a:lnTo>
                      <a:pt x="0" y="366"/>
                    </a:lnTo>
                    <a:lnTo>
                      <a:pt x="0" y="150"/>
                    </a:lnTo>
                    <a:lnTo>
                      <a:pt x="190" y="259"/>
                    </a:lnTo>
                    <a:close/>
                    <a:moveTo>
                      <a:pt x="238" y="259"/>
                    </a:moveTo>
                    <a:lnTo>
                      <a:pt x="238" y="476"/>
                    </a:lnTo>
                    <a:lnTo>
                      <a:pt x="428" y="366"/>
                    </a:lnTo>
                    <a:lnTo>
                      <a:pt x="428" y="150"/>
                    </a:lnTo>
                    <a:lnTo>
                      <a:pt x="238" y="259"/>
                    </a:lnTo>
                    <a:close/>
                    <a:moveTo>
                      <a:pt x="405" y="107"/>
                    </a:moveTo>
                    <a:lnTo>
                      <a:pt x="214" y="0"/>
                    </a:lnTo>
                    <a:lnTo>
                      <a:pt x="24" y="107"/>
                    </a:lnTo>
                    <a:lnTo>
                      <a:pt x="214" y="216"/>
                    </a:lnTo>
                    <a:lnTo>
                      <a:pt x="405" y="107"/>
                    </a:lnTo>
                    <a:close/>
                    <a:moveTo>
                      <a:pt x="476" y="150"/>
                    </a:moveTo>
                    <a:lnTo>
                      <a:pt x="474" y="366"/>
                    </a:lnTo>
                    <a:lnTo>
                      <a:pt x="664" y="476"/>
                    </a:lnTo>
                    <a:lnTo>
                      <a:pt x="667" y="259"/>
                    </a:lnTo>
                    <a:lnTo>
                      <a:pt x="476" y="150"/>
                    </a:lnTo>
                    <a:close/>
                    <a:moveTo>
                      <a:pt x="712" y="259"/>
                    </a:moveTo>
                    <a:lnTo>
                      <a:pt x="712" y="476"/>
                    </a:lnTo>
                    <a:lnTo>
                      <a:pt x="902" y="366"/>
                    </a:lnTo>
                    <a:lnTo>
                      <a:pt x="902" y="150"/>
                    </a:lnTo>
                    <a:lnTo>
                      <a:pt x="712" y="259"/>
                    </a:lnTo>
                    <a:close/>
                    <a:moveTo>
                      <a:pt x="879" y="107"/>
                    </a:moveTo>
                    <a:lnTo>
                      <a:pt x="688" y="0"/>
                    </a:lnTo>
                    <a:lnTo>
                      <a:pt x="500" y="107"/>
                    </a:lnTo>
                    <a:lnTo>
                      <a:pt x="690" y="216"/>
                    </a:lnTo>
                    <a:lnTo>
                      <a:pt x="879" y="107"/>
                    </a:lnTo>
                    <a:close/>
                    <a:moveTo>
                      <a:pt x="238" y="559"/>
                    </a:moveTo>
                    <a:lnTo>
                      <a:pt x="238" y="778"/>
                    </a:lnTo>
                    <a:lnTo>
                      <a:pt x="428" y="888"/>
                    </a:lnTo>
                    <a:lnTo>
                      <a:pt x="428" y="669"/>
                    </a:lnTo>
                    <a:lnTo>
                      <a:pt x="238" y="559"/>
                    </a:lnTo>
                    <a:close/>
                    <a:moveTo>
                      <a:pt x="476" y="669"/>
                    </a:moveTo>
                    <a:lnTo>
                      <a:pt x="476" y="888"/>
                    </a:lnTo>
                    <a:lnTo>
                      <a:pt x="664" y="778"/>
                    </a:lnTo>
                    <a:lnTo>
                      <a:pt x="667" y="559"/>
                    </a:lnTo>
                    <a:lnTo>
                      <a:pt x="476" y="669"/>
                    </a:lnTo>
                    <a:close/>
                    <a:moveTo>
                      <a:pt x="643" y="519"/>
                    </a:moveTo>
                    <a:lnTo>
                      <a:pt x="452" y="409"/>
                    </a:lnTo>
                    <a:lnTo>
                      <a:pt x="262" y="519"/>
                    </a:lnTo>
                    <a:lnTo>
                      <a:pt x="452" y="628"/>
                    </a:lnTo>
                    <a:lnTo>
                      <a:pt x="643" y="51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TextBox 304"/>
              <p:cNvSpPr txBox="1"/>
              <p:nvPr/>
            </p:nvSpPr>
            <p:spPr>
              <a:xfrm>
                <a:off x="681728" y="3085921"/>
                <a:ext cx="1014620" cy="21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576"/>
                  </a:spcAft>
                </a:pPr>
                <a:r>
                  <a:rPr lang="en-US" sz="1029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Applications</a:t>
                </a:r>
              </a:p>
            </p:txBody>
          </p:sp>
        </p:grpSp>
        <p:sp>
          <p:nvSpPr>
            <p:cNvPr id="65" name="Freeform 64"/>
            <p:cNvSpPr>
              <a:spLocks noChangeAspect="1" noEditPoints="1"/>
            </p:cNvSpPr>
            <p:nvPr/>
          </p:nvSpPr>
          <p:spPr bwMode="black">
            <a:xfrm>
              <a:off x="10698029" y="3243485"/>
              <a:ext cx="689802" cy="689623"/>
            </a:xfrm>
            <a:custGeom>
              <a:avLst/>
              <a:gdLst>
                <a:gd name="T0" fmla="*/ 226 w 300"/>
                <a:gd name="T1" fmla="*/ 193 h 300"/>
                <a:gd name="T2" fmla="*/ 233 w 300"/>
                <a:gd name="T3" fmla="*/ 157 h 300"/>
                <a:gd name="T4" fmla="*/ 233 w 300"/>
                <a:gd name="T5" fmla="*/ 128 h 300"/>
                <a:gd name="T6" fmla="*/ 142 w 300"/>
                <a:gd name="T7" fmla="*/ 51 h 300"/>
                <a:gd name="T8" fmla="*/ 52 w 300"/>
                <a:gd name="T9" fmla="*/ 128 h 300"/>
                <a:gd name="T10" fmla="*/ 52 w 300"/>
                <a:gd name="T11" fmla="*/ 157 h 300"/>
                <a:gd name="T12" fmla="*/ 142 w 300"/>
                <a:gd name="T13" fmla="*/ 234 h 300"/>
                <a:gd name="T14" fmla="*/ 183 w 300"/>
                <a:gd name="T15" fmla="*/ 224 h 300"/>
                <a:gd name="T16" fmla="*/ 193 w 300"/>
                <a:gd name="T17" fmla="*/ 226 h 300"/>
                <a:gd name="T18" fmla="*/ 270 w 300"/>
                <a:gd name="T19" fmla="*/ 300 h 300"/>
                <a:gd name="T20" fmla="*/ 298 w 300"/>
                <a:gd name="T21" fmla="*/ 275 h 300"/>
                <a:gd name="T22" fmla="*/ 206 w 300"/>
                <a:gd name="T23" fmla="*/ 157 h 300"/>
                <a:gd name="T24" fmla="*/ 142 w 300"/>
                <a:gd name="T25" fmla="*/ 208 h 300"/>
                <a:gd name="T26" fmla="*/ 78 w 300"/>
                <a:gd name="T27" fmla="*/ 157 h 300"/>
                <a:gd name="T28" fmla="*/ 78 w 300"/>
                <a:gd name="T29" fmla="*/ 128 h 300"/>
                <a:gd name="T30" fmla="*/ 142 w 300"/>
                <a:gd name="T31" fmla="*/ 77 h 300"/>
                <a:gd name="T32" fmla="*/ 206 w 300"/>
                <a:gd name="T33" fmla="*/ 128 h 300"/>
                <a:gd name="T34" fmla="*/ 206 w 300"/>
                <a:gd name="T35" fmla="*/ 157 h 300"/>
                <a:gd name="T36" fmla="*/ 197 w 300"/>
                <a:gd name="T37" fmla="*/ 142 h 300"/>
                <a:gd name="T38" fmla="*/ 156 w 300"/>
                <a:gd name="T39" fmla="*/ 157 h 300"/>
                <a:gd name="T40" fmla="*/ 142 w 300"/>
                <a:gd name="T41" fmla="*/ 197 h 300"/>
                <a:gd name="T42" fmla="*/ 128 w 300"/>
                <a:gd name="T43" fmla="*/ 157 h 300"/>
                <a:gd name="T44" fmla="*/ 87 w 300"/>
                <a:gd name="T45" fmla="*/ 142 h 300"/>
                <a:gd name="T46" fmla="*/ 128 w 300"/>
                <a:gd name="T47" fmla="*/ 128 h 300"/>
                <a:gd name="T48" fmla="*/ 142 w 300"/>
                <a:gd name="T49" fmla="*/ 88 h 300"/>
                <a:gd name="T50" fmla="*/ 156 w 300"/>
                <a:gd name="T51" fmla="*/ 128 h 300"/>
                <a:gd name="T52" fmla="*/ 142 w 300"/>
                <a:gd name="T53" fmla="*/ 40 h 300"/>
                <a:gd name="T54" fmla="*/ 128 w 300"/>
                <a:gd name="T55" fmla="*/ 0 h 300"/>
                <a:gd name="T56" fmla="*/ 156 w 300"/>
                <a:gd name="T57" fmla="*/ 41 h 300"/>
                <a:gd name="T58" fmla="*/ 40 w 300"/>
                <a:gd name="T59" fmla="*/ 142 h 300"/>
                <a:gd name="T60" fmla="*/ 0 w 300"/>
                <a:gd name="T61" fmla="*/ 157 h 300"/>
                <a:gd name="T62" fmla="*/ 41 w 300"/>
                <a:gd name="T63" fmla="*/ 128 h 300"/>
                <a:gd name="T64" fmla="*/ 142 w 300"/>
                <a:gd name="T65" fmla="*/ 245 h 300"/>
                <a:gd name="T66" fmla="*/ 156 w 300"/>
                <a:gd name="T67" fmla="*/ 285 h 300"/>
                <a:gd name="T68" fmla="*/ 128 w 300"/>
                <a:gd name="T69" fmla="*/ 244 h 300"/>
                <a:gd name="T70" fmla="*/ 245 w 300"/>
                <a:gd name="T71" fmla="*/ 142 h 300"/>
                <a:gd name="T72" fmla="*/ 285 w 300"/>
                <a:gd name="T73" fmla="*/ 128 h 300"/>
                <a:gd name="T74" fmla="*/ 243 w 300"/>
                <a:gd name="T75" fmla="*/ 15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0" h="300">
                  <a:moveTo>
                    <a:pt x="298" y="266"/>
                  </a:moveTo>
                  <a:cubicBezTo>
                    <a:pt x="226" y="193"/>
                    <a:pt x="226" y="193"/>
                    <a:pt x="226" y="193"/>
                  </a:cubicBezTo>
                  <a:cubicBezTo>
                    <a:pt x="223" y="191"/>
                    <a:pt x="222" y="186"/>
                    <a:pt x="224" y="183"/>
                  </a:cubicBezTo>
                  <a:cubicBezTo>
                    <a:pt x="228" y="175"/>
                    <a:pt x="231" y="166"/>
                    <a:pt x="233" y="157"/>
                  </a:cubicBezTo>
                  <a:cubicBezTo>
                    <a:pt x="233" y="152"/>
                    <a:pt x="234" y="147"/>
                    <a:pt x="234" y="142"/>
                  </a:cubicBezTo>
                  <a:cubicBezTo>
                    <a:pt x="234" y="138"/>
                    <a:pt x="233" y="133"/>
                    <a:pt x="233" y="128"/>
                  </a:cubicBezTo>
                  <a:cubicBezTo>
                    <a:pt x="227" y="89"/>
                    <a:pt x="196" y="58"/>
                    <a:pt x="156" y="52"/>
                  </a:cubicBezTo>
                  <a:cubicBezTo>
                    <a:pt x="152" y="51"/>
                    <a:pt x="147" y="51"/>
                    <a:pt x="142" y="51"/>
                  </a:cubicBezTo>
                  <a:cubicBezTo>
                    <a:pt x="137" y="51"/>
                    <a:pt x="133" y="51"/>
                    <a:pt x="128" y="52"/>
                  </a:cubicBezTo>
                  <a:cubicBezTo>
                    <a:pt x="89" y="58"/>
                    <a:pt x="58" y="89"/>
                    <a:pt x="52" y="128"/>
                  </a:cubicBezTo>
                  <a:cubicBezTo>
                    <a:pt x="51" y="133"/>
                    <a:pt x="51" y="138"/>
                    <a:pt x="51" y="142"/>
                  </a:cubicBezTo>
                  <a:cubicBezTo>
                    <a:pt x="51" y="147"/>
                    <a:pt x="51" y="152"/>
                    <a:pt x="52" y="157"/>
                  </a:cubicBezTo>
                  <a:cubicBezTo>
                    <a:pt x="58" y="196"/>
                    <a:pt x="89" y="227"/>
                    <a:pt x="128" y="233"/>
                  </a:cubicBezTo>
                  <a:cubicBezTo>
                    <a:pt x="133" y="234"/>
                    <a:pt x="137" y="234"/>
                    <a:pt x="142" y="234"/>
                  </a:cubicBezTo>
                  <a:cubicBezTo>
                    <a:pt x="147" y="234"/>
                    <a:pt x="152" y="234"/>
                    <a:pt x="156" y="233"/>
                  </a:cubicBezTo>
                  <a:cubicBezTo>
                    <a:pt x="166" y="231"/>
                    <a:pt x="175" y="228"/>
                    <a:pt x="183" y="224"/>
                  </a:cubicBezTo>
                  <a:cubicBezTo>
                    <a:pt x="184" y="224"/>
                    <a:pt x="185" y="223"/>
                    <a:pt x="187" y="223"/>
                  </a:cubicBezTo>
                  <a:cubicBezTo>
                    <a:pt x="189" y="223"/>
                    <a:pt x="192" y="224"/>
                    <a:pt x="193" y="226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7" y="299"/>
                    <a:pt x="268" y="300"/>
                    <a:pt x="270" y="300"/>
                  </a:cubicBezTo>
                  <a:cubicBezTo>
                    <a:pt x="272" y="300"/>
                    <a:pt x="273" y="299"/>
                    <a:pt x="275" y="298"/>
                  </a:cubicBezTo>
                  <a:cubicBezTo>
                    <a:pt x="298" y="275"/>
                    <a:pt x="298" y="275"/>
                    <a:pt x="298" y="275"/>
                  </a:cubicBezTo>
                  <a:cubicBezTo>
                    <a:pt x="300" y="272"/>
                    <a:pt x="300" y="268"/>
                    <a:pt x="298" y="266"/>
                  </a:cubicBezTo>
                  <a:close/>
                  <a:moveTo>
                    <a:pt x="206" y="157"/>
                  </a:moveTo>
                  <a:cubicBezTo>
                    <a:pt x="201" y="181"/>
                    <a:pt x="181" y="201"/>
                    <a:pt x="156" y="206"/>
                  </a:cubicBezTo>
                  <a:cubicBezTo>
                    <a:pt x="152" y="207"/>
                    <a:pt x="147" y="208"/>
                    <a:pt x="142" y="208"/>
                  </a:cubicBezTo>
                  <a:cubicBezTo>
                    <a:pt x="137" y="208"/>
                    <a:pt x="133" y="207"/>
                    <a:pt x="128" y="206"/>
                  </a:cubicBezTo>
                  <a:cubicBezTo>
                    <a:pt x="103" y="201"/>
                    <a:pt x="84" y="181"/>
                    <a:pt x="78" y="157"/>
                  </a:cubicBezTo>
                  <a:cubicBezTo>
                    <a:pt x="77" y="152"/>
                    <a:pt x="77" y="147"/>
                    <a:pt x="77" y="142"/>
                  </a:cubicBezTo>
                  <a:cubicBezTo>
                    <a:pt x="77" y="138"/>
                    <a:pt x="77" y="133"/>
                    <a:pt x="78" y="128"/>
                  </a:cubicBezTo>
                  <a:cubicBezTo>
                    <a:pt x="84" y="103"/>
                    <a:pt x="103" y="84"/>
                    <a:pt x="128" y="79"/>
                  </a:cubicBezTo>
                  <a:cubicBezTo>
                    <a:pt x="133" y="78"/>
                    <a:pt x="137" y="77"/>
                    <a:pt x="142" y="77"/>
                  </a:cubicBezTo>
                  <a:cubicBezTo>
                    <a:pt x="147" y="77"/>
                    <a:pt x="152" y="78"/>
                    <a:pt x="156" y="79"/>
                  </a:cubicBezTo>
                  <a:cubicBezTo>
                    <a:pt x="181" y="84"/>
                    <a:pt x="201" y="103"/>
                    <a:pt x="206" y="128"/>
                  </a:cubicBezTo>
                  <a:cubicBezTo>
                    <a:pt x="207" y="133"/>
                    <a:pt x="208" y="138"/>
                    <a:pt x="208" y="142"/>
                  </a:cubicBezTo>
                  <a:cubicBezTo>
                    <a:pt x="208" y="147"/>
                    <a:pt x="207" y="152"/>
                    <a:pt x="206" y="157"/>
                  </a:cubicBezTo>
                  <a:close/>
                  <a:moveTo>
                    <a:pt x="195" y="128"/>
                  </a:moveTo>
                  <a:cubicBezTo>
                    <a:pt x="196" y="133"/>
                    <a:pt x="197" y="138"/>
                    <a:pt x="197" y="142"/>
                  </a:cubicBezTo>
                  <a:cubicBezTo>
                    <a:pt x="197" y="147"/>
                    <a:pt x="196" y="152"/>
                    <a:pt x="195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2" y="197"/>
                    <a:pt x="147" y="197"/>
                    <a:pt x="142" y="197"/>
                  </a:cubicBezTo>
                  <a:cubicBezTo>
                    <a:pt x="137" y="197"/>
                    <a:pt x="133" y="197"/>
                    <a:pt x="128" y="195"/>
                  </a:cubicBezTo>
                  <a:cubicBezTo>
                    <a:pt x="128" y="157"/>
                    <a:pt x="128" y="157"/>
                    <a:pt x="128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52"/>
                    <a:pt x="87" y="147"/>
                    <a:pt x="87" y="142"/>
                  </a:cubicBezTo>
                  <a:cubicBezTo>
                    <a:pt x="87" y="138"/>
                    <a:pt x="88" y="133"/>
                    <a:pt x="8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90"/>
                    <a:pt x="128" y="90"/>
                    <a:pt x="128" y="90"/>
                  </a:cubicBezTo>
                  <a:cubicBezTo>
                    <a:pt x="133" y="88"/>
                    <a:pt x="137" y="88"/>
                    <a:pt x="142" y="88"/>
                  </a:cubicBezTo>
                  <a:cubicBezTo>
                    <a:pt x="147" y="88"/>
                    <a:pt x="152" y="88"/>
                    <a:pt x="156" y="90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95" y="128"/>
                  </a:lnTo>
                  <a:close/>
                  <a:moveTo>
                    <a:pt x="142" y="40"/>
                  </a:moveTo>
                  <a:cubicBezTo>
                    <a:pt x="137" y="40"/>
                    <a:pt x="133" y="41"/>
                    <a:pt x="128" y="4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2" y="41"/>
                    <a:pt x="147" y="40"/>
                    <a:pt x="142" y="40"/>
                  </a:cubicBezTo>
                  <a:close/>
                  <a:moveTo>
                    <a:pt x="40" y="142"/>
                  </a:moveTo>
                  <a:cubicBezTo>
                    <a:pt x="40" y="147"/>
                    <a:pt x="40" y="152"/>
                    <a:pt x="41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0" y="133"/>
                    <a:pt x="40" y="138"/>
                    <a:pt x="40" y="142"/>
                  </a:cubicBezTo>
                  <a:close/>
                  <a:moveTo>
                    <a:pt x="142" y="245"/>
                  </a:moveTo>
                  <a:cubicBezTo>
                    <a:pt x="147" y="245"/>
                    <a:pt x="152" y="244"/>
                    <a:pt x="156" y="244"/>
                  </a:cubicBezTo>
                  <a:cubicBezTo>
                    <a:pt x="156" y="285"/>
                    <a:pt x="156" y="285"/>
                    <a:pt x="156" y="285"/>
                  </a:cubicBezTo>
                  <a:cubicBezTo>
                    <a:pt x="128" y="285"/>
                    <a:pt x="128" y="285"/>
                    <a:pt x="128" y="28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33" y="244"/>
                    <a:pt x="137" y="245"/>
                    <a:pt x="142" y="245"/>
                  </a:cubicBezTo>
                  <a:close/>
                  <a:moveTo>
                    <a:pt x="245" y="142"/>
                  </a:moveTo>
                  <a:cubicBezTo>
                    <a:pt x="245" y="138"/>
                    <a:pt x="244" y="133"/>
                    <a:pt x="243" y="128"/>
                  </a:cubicBezTo>
                  <a:cubicBezTo>
                    <a:pt x="285" y="128"/>
                    <a:pt x="285" y="128"/>
                    <a:pt x="285" y="128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43" y="157"/>
                    <a:pt x="243" y="157"/>
                    <a:pt x="243" y="157"/>
                  </a:cubicBezTo>
                  <a:cubicBezTo>
                    <a:pt x="244" y="152"/>
                    <a:pt x="245" y="147"/>
                    <a:pt x="245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101" tIns="39551" rIns="79101" bIns="395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78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145"/>
            <p:cNvSpPr txBox="1"/>
            <p:nvPr/>
          </p:nvSpPr>
          <p:spPr>
            <a:xfrm>
              <a:off x="10365617" y="3966702"/>
              <a:ext cx="1408566" cy="236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29" dirty="0">
                  <a:solidFill>
                    <a:srgbClr val="000000"/>
                  </a:solidFill>
                </a:rPr>
                <a:t>Search and query</a:t>
              </a: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10698030" y="4234906"/>
              <a:ext cx="717394" cy="682837"/>
            </a:xfrm>
            <a:custGeom>
              <a:avLst/>
              <a:gdLst>
                <a:gd name="T0" fmla="*/ 1210 w 2135"/>
                <a:gd name="T1" fmla="*/ 204 h 2030"/>
                <a:gd name="T2" fmla="*/ 2029 w 2135"/>
                <a:gd name="T3" fmla="*/ 204 h 2030"/>
                <a:gd name="T4" fmla="*/ 2135 w 2135"/>
                <a:gd name="T5" fmla="*/ 302 h 2030"/>
                <a:gd name="T6" fmla="*/ 2135 w 2135"/>
                <a:gd name="T7" fmla="*/ 1724 h 2030"/>
                <a:gd name="T8" fmla="*/ 2033 w 2135"/>
                <a:gd name="T9" fmla="*/ 1826 h 2030"/>
                <a:gd name="T10" fmla="*/ 1218 w 2135"/>
                <a:gd name="T11" fmla="*/ 1825 h 2030"/>
                <a:gd name="T12" fmla="*/ 1211 w 2135"/>
                <a:gd name="T13" fmla="*/ 2030 h 2030"/>
                <a:gd name="T14" fmla="*/ 967 w 2135"/>
                <a:gd name="T15" fmla="*/ 1984 h 2030"/>
                <a:gd name="T16" fmla="*/ 508 w 2135"/>
                <a:gd name="T17" fmla="*/ 1897 h 2030"/>
                <a:gd name="T18" fmla="*/ 6 w 2135"/>
                <a:gd name="T19" fmla="*/ 1803 h 2030"/>
                <a:gd name="T20" fmla="*/ 1 w 2135"/>
                <a:gd name="T21" fmla="*/ 1717 h 2030"/>
                <a:gd name="T22" fmla="*/ 9 w 2135"/>
                <a:gd name="T23" fmla="*/ 226 h 2030"/>
                <a:gd name="T24" fmla="*/ 630 w 2135"/>
                <a:gd name="T25" fmla="*/ 109 h 2030"/>
                <a:gd name="T26" fmla="*/ 1204 w 2135"/>
                <a:gd name="T27" fmla="*/ 1 h 2030"/>
                <a:gd name="T28" fmla="*/ 1211 w 2135"/>
                <a:gd name="T29" fmla="*/ 1181 h 2030"/>
                <a:gd name="T30" fmla="*/ 1505 w 2135"/>
                <a:gd name="T31" fmla="*/ 1364 h 2030"/>
                <a:gd name="T32" fmla="*/ 1211 w 2135"/>
                <a:gd name="T33" fmla="*/ 1429 h 2030"/>
                <a:gd name="T34" fmla="*/ 1503 w 2135"/>
                <a:gd name="T35" fmla="*/ 1613 h 2030"/>
                <a:gd name="T36" fmla="*/ 1211 w 2135"/>
                <a:gd name="T37" fmla="*/ 1743 h 2030"/>
                <a:gd name="T38" fmla="*/ 2050 w 2135"/>
                <a:gd name="T39" fmla="*/ 286 h 2030"/>
                <a:gd name="T40" fmla="*/ 1211 w 2135"/>
                <a:gd name="T41" fmla="*/ 417 h 2030"/>
                <a:gd name="T42" fmla="*/ 1503 w 2135"/>
                <a:gd name="T43" fmla="*/ 601 h 2030"/>
                <a:gd name="T44" fmla="*/ 1211 w 2135"/>
                <a:gd name="T45" fmla="*/ 610 h 2030"/>
                <a:gd name="T46" fmla="*/ 1219 w 2135"/>
                <a:gd name="T47" fmla="*/ 670 h 2030"/>
                <a:gd name="T48" fmla="*/ 1504 w 2135"/>
                <a:gd name="T49" fmla="*/ 670 h 2030"/>
                <a:gd name="T50" fmla="*/ 1211 w 2135"/>
                <a:gd name="T51" fmla="*/ 854 h 2030"/>
                <a:gd name="T52" fmla="*/ 1504 w 2135"/>
                <a:gd name="T53" fmla="*/ 927 h 2030"/>
                <a:gd name="T54" fmla="*/ 1211 w 2135"/>
                <a:gd name="T55" fmla="*/ 1111 h 2030"/>
                <a:gd name="T56" fmla="*/ 840 w 2135"/>
                <a:gd name="T57" fmla="*/ 1361 h 2030"/>
                <a:gd name="T58" fmla="*/ 650 w 2135"/>
                <a:gd name="T59" fmla="*/ 1004 h 2030"/>
                <a:gd name="T60" fmla="*/ 831 w 2135"/>
                <a:gd name="T61" fmla="*/ 648 h 2030"/>
                <a:gd name="T62" fmla="*/ 822 w 2135"/>
                <a:gd name="T63" fmla="*/ 641 h 2030"/>
                <a:gd name="T64" fmla="*/ 681 w 2135"/>
                <a:gd name="T65" fmla="*/ 651 h 2030"/>
                <a:gd name="T66" fmla="*/ 610 w 2135"/>
                <a:gd name="T67" fmla="*/ 798 h 2030"/>
                <a:gd name="T68" fmla="*/ 562 w 2135"/>
                <a:gd name="T69" fmla="*/ 920 h 2030"/>
                <a:gd name="T70" fmla="*/ 465 w 2135"/>
                <a:gd name="T71" fmla="*/ 671 h 2030"/>
                <a:gd name="T72" fmla="*/ 345 w 2135"/>
                <a:gd name="T73" fmla="*/ 674 h 2030"/>
                <a:gd name="T74" fmla="*/ 318 w 2135"/>
                <a:gd name="T75" fmla="*/ 685 h 2030"/>
                <a:gd name="T76" fmla="*/ 470 w 2135"/>
                <a:gd name="T77" fmla="*/ 996 h 2030"/>
                <a:gd name="T78" fmla="*/ 307 w 2135"/>
                <a:gd name="T79" fmla="*/ 1308 h 2030"/>
                <a:gd name="T80" fmla="*/ 305 w 2135"/>
                <a:gd name="T81" fmla="*/ 1324 h 2030"/>
                <a:gd name="T82" fmla="*/ 438 w 2135"/>
                <a:gd name="T83" fmla="*/ 1334 h 2030"/>
                <a:gd name="T84" fmla="*/ 519 w 2135"/>
                <a:gd name="T85" fmla="*/ 1171 h 2030"/>
                <a:gd name="T86" fmla="*/ 556 w 2135"/>
                <a:gd name="T87" fmla="*/ 1076 h 2030"/>
                <a:gd name="T88" fmla="*/ 572 w 2135"/>
                <a:gd name="T89" fmla="*/ 1128 h 2030"/>
                <a:gd name="T90" fmla="*/ 687 w 2135"/>
                <a:gd name="T91" fmla="*/ 1351 h 2030"/>
                <a:gd name="T92" fmla="*/ 840 w 2135"/>
                <a:gd name="T93" fmla="*/ 1361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5" h="2030">
                  <a:moveTo>
                    <a:pt x="1210" y="0"/>
                  </a:moveTo>
                  <a:cubicBezTo>
                    <a:pt x="1210" y="68"/>
                    <a:pt x="1210" y="135"/>
                    <a:pt x="1210" y="204"/>
                  </a:cubicBezTo>
                  <a:cubicBezTo>
                    <a:pt x="1214" y="204"/>
                    <a:pt x="1218" y="204"/>
                    <a:pt x="1221" y="204"/>
                  </a:cubicBezTo>
                  <a:cubicBezTo>
                    <a:pt x="1490" y="204"/>
                    <a:pt x="1760" y="204"/>
                    <a:pt x="2029" y="204"/>
                  </a:cubicBezTo>
                  <a:cubicBezTo>
                    <a:pt x="2053" y="204"/>
                    <a:pt x="2076" y="208"/>
                    <a:pt x="2095" y="223"/>
                  </a:cubicBezTo>
                  <a:cubicBezTo>
                    <a:pt x="2121" y="243"/>
                    <a:pt x="2134" y="269"/>
                    <a:pt x="2135" y="302"/>
                  </a:cubicBezTo>
                  <a:cubicBezTo>
                    <a:pt x="2135" y="303"/>
                    <a:pt x="2135" y="304"/>
                    <a:pt x="2135" y="306"/>
                  </a:cubicBezTo>
                  <a:cubicBezTo>
                    <a:pt x="2135" y="778"/>
                    <a:pt x="2135" y="1251"/>
                    <a:pt x="2135" y="1724"/>
                  </a:cubicBezTo>
                  <a:cubicBezTo>
                    <a:pt x="2135" y="1758"/>
                    <a:pt x="2122" y="1786"/>
                    <a:pt x="2094" y="1807"/>
                  </a:cubicBezTo>
                  <a:cubicBezTo>
                    <a:pt x="2076" y="1820"/>
                    <a:pt x="2055" y="1826"/>
                    <a:pt x="2033" y="1826"/>
                  </a:cubicBezTo>
                  <a:cubicBezTo>
                    <a:pt x="1774" y="1825"/>
                    <a:pt x="1515" y="1825"/>
                    <a:pt x="1256" y="1825"/>
                  </a:cubicBezTo>
                  <a:cubicBezTo>
                    <a:pt x="1243" y="1825"/>
                    <a:pt x="1231" y="1825"/>
                    <a:pt x="1218" y="1825"/>
                  </a:cubicBezTo>
                  <a:cubicBezTo>
                    <a:pt x="1216" y="1825"/>
                    <a:pt x="1214" y="1825"/>
                    <a:pt x="1211" y="1825"/>
                  </a:cubicBezTo>
                  <a:cubicBezTo>
                    <a:pt x="1211" y="1894"/>
                    <a:pt x="1211" y="1961"/>
                    <a:pt x="1211" y="2030"/>
                  </a:cubicBezTo>
                  <a:cubicBezTo>
                    <a:pt x="1191" y="2026"/>
                    <a:pt x="1172" y="2022"/>
                    <a:pt x="1153" y="2019"/>
                  </a:cubicBezTo>
                  <a:cubicBezTo>
                    <a:pt x="1091" y="2007"/>
                    <a:pt x="1029" y="1995"/>
                    <a:pt x="967" y="1984"/>
                  </a:cubicBezTo>
                  <a:cubicBezTo>
                    <a:pt x="893" y="1970"/>
                    <a:pt x="818" y="1956"/>
                    <a:pt x="744" y="1942"/>
                  </a:cubicBezTo>
                  <a:cubicBezTo>
                    <a:pt x="665" y="1927"/>
                    <a:pt x="587" y="1912"/>
                    <a:pt x="508" y="1897"/>
                  </a:cubicBezTo>
                  <a:cubicBezTo>
                    <a:pt x="423" y="1881"/>
                    <a:pt x="339" y="1865"/>
                    <a:pt x="254" y="1849"/>
                  </a:cubicBezTo>
                  <a:cubicBezTo>
                    <a:pt x="171" y="1834"/>
                    <a:pt x="89" y="1818"/>
                    <a:pt x="6" y="1803"/>
                  </a:cubicBezTo>
                  <a:cubicBezTo>
                    <a:pt x="1" y="1802"/>
                    <a:pt x="0" y="1800"/>
                    <a:pt x="0" y="1796"/>
                  </a:cubicBezTo>
                  <a:cubicBezTo>
                    <a:pt x="1" y="1770"/>
                    <a:pt x="1" y="1744"/>
                    <a:pt x="1" y="1717"/>
                  </a:cubicBezTo>
                  <a:cubicBezTo>
                    <a:pt x="1" y="1224"/>
                    <a:pt x="1" y="730"/>
                    <a:pt x="0" y="236"/>
                  </a:cubicBezTo>
                  <a:cubicBezTo>
                    <a:pt x="0" y="230"/>
                    <a:pt x="2" y="227"/>
                    <a:pt x="9" y="226"/>
                  </a:cubicBezTo>
                  <a:cubicBezTo>
                    <a:pt x="122" y="205"/>
                    <a:pt x="234" y="184"/>
                    <a:pt x="347" y="163"/>
                  </a:cubicBezTo>
                  <a:cubicBezTo>
                    <a:pt x="441" y="145"/>
                    <a:pt x="535" y="127"/>
                    <a:pt x="630" y="109"/>
                  </a:cubicBezTo>
                  <a:cubicBezTo>
                    <a:pt x="725" y="91"/>
                    <a:pt x="820" y="73"/>
                    <a:pt x="916" y="55"/>
                  </a:cubicBezTo>
                  <a:cubicBezTo>
                    <a:pt x="1012" y="37"/>
                    <a:pt x="1108" y="19"/>
                    <a:pt x="1204" y="1"/>
                  </a:cubicBezTo>
                  <a:cubicBezTo>
                    <a:pt x="1206" y="1"/>
                    <a:pt x="1208" y="0"/>
                    <a:pt x="1210" y="0"/>
                  </a:cubicBezTo>
                  <a:close/>
                  <a:moveTo>
                    <a:pt x="1211" y="1181"/>
                  </a:moveTo>
                  <a:cubicBezTo>
                    <a:pt x="1309" y="1181"/>
                    <a:pt x="1407" y="1181"/>
                    <a:pt x="1505" y="1181"/>
                  </a:cubicBezTo>
                  <a:cubicBezTo>
                    <a:pt x="1505" y="1242"/>
                    <a:pt x="1505" y="1303"/>
                    <a:pt x="1505" y="1364"/>
                  </a:cubicBezTo>
                  <a:cubicBezTo>
                    <a:pt x="1407" y="1364"/>
                    <a:pt x="1309" y="1364"/>
                    <a:pt x="1211" y="1364"/>
                  </a:cubicBezTo>
                  <a:cubicBezTo>
                    <a:pt x="1211" y="1386"/>
                    <a:pt x="1211" y="1407"/>
                    <a:pt x="1211" y="1429"/>
                  </a:cubicBezTo>
                  <a:cubicBezTo>
                    <a:pt x="1309" y="1429"/>
                    <a:pt x="1406" y="1429"/>
                    <a:pt x="1503" y="1429"/>
                  </a:cubicBezTo>
                  <a:cubicBezTo>
                    <a:pt x="1503" y="1490"/>
                    <a:pt x="1503" y="1551"/>
                    <a:pt x="1503" y="1613"/>
                  </a:cubicBezTo>
                  <a:cubicBezTo>
                    <a:pt x="1406" y="1613"/>
                    <a:pt x="1308" y="1613"/>
                    <a:pt x="1211" y="1613"/>
                  </a:cubicBezTo>
                  <a:cubicBezTo>
                    <a:pt x="1211" y="1657"/>
                    <a:pt x="1211" y="1700"/>
                    <a:pt x="1211" y="1743"/>
                  </a:cubicBezTo>
                  <a:cubicBezTo>
                    <a:pt x="1491" y="1743"/>
                    <a:pt x="1770" y="1743"/>
                    <a:pt x="2050" y="1743"/>
                  </a:cubicBezTo>
                  <a:cubicBezTo>
                    <a:pt x="2050" y="1257"/>
                    <a:pt x="2050" y="772"/>
                    <a:pt x="2050" y="286"/>
                  </a:cubicBezTo>
                  <a:cubicBezTo>
                    <a:pt x="1770" y="286"/>
                    <a:pt x="1491" y="286"/>
                    <a:pt x="1211" y="286"/>
                  </a:cubicBezTo>
                  <a:cubicBezTo>
                    <a:pt x="1211" y="329"/>
                    <a:pt x="1211" y="373"/>
                    <a:pt x="1211" y="417"/>
                  </a:cubicBezTo>
                  <a:cubicBezTo>
                    <a:pt x="1309" y="417"/>
                    <a:pt x="1406" y="417"/>
                    <a:pt x="1503" y="417"/>
                  </a:cubicBezTo>
                  <a:cubicBezTo>
                    <a:pt x="1503" y="478"/>
                    <a:pt x="1503" y="539"/>
                    <a:pt x="1503" y="601"/>
                  </a:cubicBezTo>
                  <a:cubicBezTo>
                    <a:pt x="1406" y="601"/>
                    <a:pt x="1308" y="601"/>
                    <a:pt x="1211" y="601"/>
                  </a:cubicBezTo>
                  <a:cubicBezTo>
                    <a:pt x="1211" y="604"/>
                    <a:pt x="1211" y="607"/>
                    <a:pt x="1211" y="610"/>
                  </a:cubicBezTo>
                  <a:cubicBezTo>
                    <a:pt x="1211" y="627"/>
                    <a:pt x="1211" y="644"/>
                    <a:pt x="1211" y="661"/>
                  </a:cubicBezTo>
                  <a:cubicBezTo>
                    <a:pt x="1211" y="670"/>
                    <a:pt x="1211" y="670"/>
                    <a:pt x="1219" y="670"/>
                  </a:cubicBezTo>
                  <a:cubicBezTo>
                    <a:pt x="1311" y="670"/>
                    <a:pt x="1404" y="670"/>
                    <a:pt x="1496" y="670"/>
                  </a:cubicBezTo>
                  <a:cubicBezTo>
                    <a:pt x="1499" y="670"/>
                    <a:pt x="1501" y="670"/>
                    <a:pt x="1504" y="670"/>
                  </a:cubicBezTo>
                  <a:cubicBezTo>
                    <a:pt x="1504" y="731"/>
                    <a:pt x="1504" y="792"/>
                    <a:pt x="1504" y="854"/>
                  </a:cubicBezTo>
                  <a:cubicBezTo>
                    <a:pt x="1406" y="854"/>
                    <a:pt x="1309" y="854"/>
                    <a:pt x="1211" y="854"/>
                  </a:cubicBezTo>
                  <a:cubicBezTo>
                    <a:pt x="1211" y="879"/>
                    <a:pt x="1211" y="903"/>
                    <a:pt x="1211" y="927"/>
                  </a:cubicBezTo>
                  <a:cubicBezTo>
                    <a:pt x="1309" y="927"/>
                    <a:pt x="1407" y="927"/>
                    <a:pt x="1504" y="927"/>
                  </a:cubicBezTo>
                  <a:cubicBezTo>
                    <a:pt x="1504" y="989"/>
                    <a:pt x="1504" y="1050"/>
                    <a:pt x="1504" y="1111"/>
                  </a:cubicBezTo>
                  <a:cubicBezTo>
                    <a:pt x="1406" y="1111"/>
                    <a:pt x="1309" y="1111"/>
                    <a:pt x="1211" y="1111"/>
                  </a:cubicBezTo>
                  <a:cubicBezTo>
                    <a:pt x="1211" y="1135"/>
                    <a:pt x="1211" y="1157"/>
                    <a:pt x="1211" y="1181"/>
                  </a:cubicBezTo>
                  <a:close/>
                  <a:moveTo>
                    <a:pt x="840" y="1361"/>
                  </a:moveTo>
                  <a:cubicBezTo>
                    <a:pt x="838" y="1357"/>
                    <a:pt x="836" y="1354"/>
                    <a:pt x="835" y="1352"/>
                  </a:cubicBezTo>
                  <a:cubicBezTo>
                    <a:pt x="774" y="1236"/>
                    <a:pt x="712" y="1120"/>
                    <a:pt x="650" y="1004"/>
                  </a:cubicBezTo>
                  <a:cubicBezTo>
                    <a:pt x="648" y="999"/>
                    <a:pt x="648" y="996"/>
                    <a:pt x="650" y="991"/>
                  </a:cubicBezTo>
                  <a:cubicBezTo>
                    <a:pt x="711" y="877"/>
                    <a:pt x="771" y="762"/>
                    <a:pt x="831" y="648"/>
                  </a:cubicBezTo>
                  <a:cubicBezTo>
                    <a:pt x="832" y="646"/>
                    <a:pt x="833" y="644"/>
                    <a:pt x="834" y="641"/>
                  </a:cubicBezTo>
                  <a:cubicBezTo>
                    <a:pt x="829" y="641"/>
                    <a:pt x="826" y="641"/>
                    <a:pt x="822" y="641"/>
                  </a:cubicBezTo>
                  <a:cubicBezTo>
                    <a:pt x="802" y="643"/>
                    <a:pt x="782" y="644"/>
                    <a:pt x="762" y="646"/>
                  </a:cubicBezTo>
                  <a:cubicBezTo>
                    <a:pt x="735" y="648"/>
                    <a:pt x="708" y="650"/>
                    <a:pt x="681" y="651"/>
                  </a:cubicBezTo>
                  <a:cubicBezTo>
                    <a:pt x="677" y="652"/>
                    <a:pt x="675" y="654"/>
                    <a:pt x="673" y="658"/>
                  </a:cubicBezTo>
                  <a:cubicBezTo>
                    <a:pt x="652" y="704"/>
                    <a:pt x="631" y="751"/>
                    <a:pt x="610" y="798"/>
                  </a:cubicBezTo>
                  <a:cubicBezTo>
                    <a:pt x="592" y="837"/>
                    <a:pt x="573" y="876"/>
                    <a:pt x="563" y="919"/>
                  </a:cubicBezTo>
                  <a:cubicBezTo>
                    <a:pt x="563" y="919"/>
                    <a:pt x="562" y="920"/>
                    <a:pt x="562" y="920"/>
                  </a:cubicBezTo>
                  <a:cubicBezTo>
                    <a:pt x="557" y="903"/>
                    <a:pt x="553" y="886"/>
                    <a:pt x="546" y="870"/>
                  </a:cubicBezTo>
                  <a:cubicBezTo>
                    <a:pt x="519" y="803"/>
                    <a:pt x="492" y="737"/>
                    <a:pt x="465" y="671"/>
                  </a:cubicBezTo>
                  <a:cubicBezTo>
                    <a:pt x="463" y="667"/>
                    <a:pt x="462" y="667"/>
                    <a:pt x="458" y="667"/>
                  </a:cubicBezTo>
                  <a:cubicBezTo>
                    <a:pt x="420" y="669"/>
                    <a:pt x="383" y="672"/>
                    <a:pt x="345" y="674"/>
                  </a:cubicBezTo>
                  <a:cubicBezTo>
                    <a:pt x="335" y="675"/>
                    <a:pt x="325" y="676"/>
                    <a:pt x="314" y="677"/>
                  </a:cubicBezTo>
                  <a:cubicBezTo>
                    <a:pt x="315" y="680"/>
                    <a:pt x="316" y="682"/>
                    <a:pt x="318" y="685"/>
                  </a:cubicBezTo>
                  <a:cubicBezTo>
                    <a:pt x="327" y="704"/>
                    <a:pt x="336" y="723"/>
                    <a:pt x="346" y="742"/>
                  </a:cubicBezTo>
                  <a:cubicBezTo>
                    <a:pt x="387" y="827"/>
                    <a:pt x="428" y="911"/>
                    <a:pt x="470" y="996"/>
                  </a:cubicBezTo>
                  <a:cubicBezTo>
                    <a:pt x="471" y="999"/>
                    <a:pt x="471" y="1002"/>
                    <a:pt x="470" y="1005"/>
                  </a:cubicBezTo>
                  <a:cubicBezTo>
                    <a:pt x="415" y="1106"/>
                    <a:pt x="361" y="1207"/>
                    <a:pt x="307" y="1308"/>
                  </a:cubicBezTo>
                  <a:cubicBezTo>
                    <a:pt x="305" y="1313"/>
                    <a:pt x="302" y="1318"/>
                    <a:pt x="300" y="1323"/>
                  </a:cubicBezTo>
                  <a:cubicBezTo>
                    <a:pt x="302" y="1324"/>
                    <a:pt x="304" y="1324"/>
                    <a:pt x="305" y="1324"/>
                  </a:cubicBezTo>
                  <a:cubicBezTo>
                    <a:pt x="318" y="1325"/>
                    <a:pt x="331" y="1326"/>
                    <a:pt x="345" y="1327"/>
                  </a:cubicBezTo>
                  <a:cubicBezTo>
                    <a:pt x="376" y="1329"/>
                    <a:pt x="407" y="1331"/>
                    <a:pt x="438" y="1334"/>
                  </a:cubicBezTo>
                  <a:cubicBezTo>
                    <a:pt x="443" y="1334"/>
                    <a:pt x="445" y="1333"/>
                    <a:pt x="447" y="1328"/>
                  </a:cubicBezTo>
                  <a:cubicBezTo>
                    <a:pt x="471" y="1276"/>
                    <a:pt x="496" y="1224"/>
                    <a:pt x="519" y="1171"/>
                  </a:cubicBezTo>
                  <a:cubicBezTo>
                    <a:pt x="530" y="1147"/>
                    <a:pt x="543" y="1124"/>
                    <a:pt x="550" y="1098"/>
                  </a:cubicBezTo>
                  <a:cubicBezTo>
                    <a:pt x="552" y="1091"/>
                    <a:pt x="554" y="1083"/>
                    <a:pt x="556" y="1076"/>
                  </a:cubicBezTo>
                  <a:cubicBezTo>
                    <a:pt x="557" y="1078"/>
                    <a:pt x="558" y="1081"/>
                    <a:pt x="558" y="1083"/>
                  </a:cubicBezTo>
                  <a:cubicBezTo>
                    <a:pt x="563" y="1098"/>
                    <a:pt x="566" y="1113"/>
                    <a:pt x="572" y="1128"/>
                  </a:cubicBezTo>
                  <a:cubicBezTo>
                    <a:pt x="602" y="1197"/>
                    <a:pt x="634" y="1265"/>
                    <a:pt x="664" y="1334"/>
                  </a:cubicBezTo>
                  <a:cubicBezTo>
                    <a:pt x="669" y="1345"/>
                    <a:pt x="674" y="1350"/>
                    <a:pt x="687" y="1351"/>
                  </a:cubicBezTo>
                  <a:cubicBezTo>
                    <a:pt x="730" y="1353"/>
                    <a:pt x="773" y="1356"/>
                    <a:pt x="816" y="1359"/>
                  </a:cubicBezTo>
                  <a:cubicBezTo>
                    <a:pt x="823" y="1360"/>
                    <a:pt x="831" y="1360"/>
                    <a:pt x="840" y="1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76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147"/>
            <p:cNvSpPr txBox="1"/>
            <p:nvPr/>
          </p:nvSpPr>
          <p:spPr>
            <a:xfrm>
              <a:off x="10247847" y="4942101"/>
              <a:ext cx="1688944" cy="236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29" dirty="0">
                  <a:solidFill>
                    <a:srgbClr val="000000"/>
                  </a:solidFill>
                </a:rPr>
                <a:t>Data analytics (Excel)</a:t>
              </a:r>
            </a:p>
          </p:txBody>
        </p:sp>
        <p:sp>
          <p:nvSpPr>
            <p:cNvPr id="69" name="Freeform 68"/>
            <p:cNvSpPr>
              <a:spLocks noChangeAspect="1" noEditPoints="1"/>
            </p:cNvSpPr>
            <p:nvPr/>
          </p:nvSpPr>
          <p:spPr bwMode="black">
            <a:xfrm>
              <a:off x="10577266" y="2074785"/>
              <a:ext cx="897970" cy="578449"/>
            </a:xfrm>
            <a:custGeom>
              <a:avLst/>
              <a:gdLst/>
              <a:ahLst/>
              <a:cxnLst>
                <a:cxn ang="0">
                  <a:pos x="340" y="182"/>
                </a:cxn>
                <a:cxn ang="0">
                  <a:pos x="340" y="16"/>
                </a:cxn>
                <a:cxn ang="0">
                  <a:pos x="324" y="0"/>
                </a:cxn>
                <a:cxn ang="0">
                  <a:pos x="47" y="0"/>
                </a:cxn>
                <a:cxn ang="0">
                  <a:pos x="31" y="16"/>
                </a:cxn>
                <a:cxn ang="0">
                  <a:pos x="31" y="182"/>
                </a:cxn>
                <a:cxn ang="0">
                  <a:pos x="0" y="220"/>
                </a:cxn>
                <a:cxn ang="0">
                  <a:pos x="19" y="240"/>
                </a:cxn>
                <a:cxn ang="0">
                  <a:pos x="352" y="240"/>
                </a:cxn>
                <a:cxn ang="0">
                  <a:pos x="371" y="220"/>
                </a:cxn>
                <a:cxn ang="0">
                  <a:pos x="340" y="182"/>
                </a:cxn>
                <a:cxn ang="0">
                  <a:pos x="211" y="225"/>
                </a:cxn>
                <a:cxn ang="0">
                  <a:pos x="154" y="225"/>
                </a:cxn>
                <a:cxn ang="0">
                  <a:pos x="148" y="222"/>
                </a:cxn>
                <a:cxn ang="0">
                  <a:pos x="155" y="209"/>
                </a:cxn>
                <a:cxn ang="0">
                  <a:pos x="160" y="207"/>
                </a:cxn>
                <a:cxn ang="0">
                  <a:pos x="205" y="207"/>
                </a:cxn>
                <a:cxn ang="0">
                  <a:pos x="210" y="209"/>
                </a:cxn>
                <a:cxn ang="0">
                  <a:pos x="217" y="222"/>
                </a:cxn>
                <a:cxn ang="0">
                  <a:pos x="211" y="225"/>
                </a:cxn>
                <a:cxn ang="0">
                  <a:pos x="315" y="178"/>
                </a:cxn>
                <a:cxn ang="0">
                  <a:pos x="56" y="178"/>
                </a:cxn>
                <a:cxn ang="0">
                  <a:pos x="56" y="33"/>
                </a:cxn>
                <a:cxn ang="0">
                  <a:pos x="63" y="25"/>
                </a:cxn>
                <a:cxn ang="0">
                  <a:pos x="308" y="25"/>
                </a:cxn>
                <a:cxn ang="0">
                  <a:pos x="315" y="33"/>
                </a:cxn>
                <a:cxn ang="0">
                  <a:pos x="315" y="178"/>
                </a:cxn>
              </a:cxnLst>
              <a:rect l="0" t="0" r="r" b="b"/>
              <a:pathLst>
                <a:path w="371" h="240">
                  <a:moveTo>
                    <a:pt x="340" y="182"/>
                  </a:moveTo>
                  <a:cubicBezTo>
                    <a:pt x="340" y="16"/>
                    <a:pt x="340" y="16"/>
                    <a:pt x="340" y="16"/>
                  </a:cubicBezTo>
                  <a:cubicBezTo>
                    <a:pt x="340" y="8"/>
                    <a:pt x="333" y="0"/>
                    <a:pt x="32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0"/>
                    <a:pt x="31" y="8"/>
                    <a:pt x="31" y="16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31"/>
                    <a:pt x="9" y="240"/>
                    <a:pt x="19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62" y="240"/>
                    <a:pt x="371" y="231"/>
                    <a:pt x="371" y="220"/>
                  </a:cubicBezTo>
                  <a:lnTo>
                    <a:pt x="340" y="182"/>
                  </a:lnTo>
                  <a:close/>
                  <a:moveTo>
                    <a:pt x="211" y="225"/>
                  </a:moveTo>
                  <a:cubicBezTo>
                    <a:pt x="154" y="225"/>
                    <a:pt x="154" y="225"/>
                    <a:pt x="154" y="225"/>
                  </a:cubicBezTo>
                  <a:cubicBezTo>
                    <a:pt x="151" y="225"/>
                    <a:pt x="148" y="223"/>
                    <a:pt x="148" y="222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8"/>
                    <a:pt x="157" y="207"/>
                    <a:pt x="160" y="207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208" y="207"/>
                    <a:pt x="210" y="208"/>
                    <a:pt x="210" y="209"/>
                  </a:cubicBezTo>
                  <a:cubicBezTo>
                    <a:pt x="217" y="222"/>
                    <a:pt x="217" y="222"/>
                    <a:pt x="217" y="222"/>
                  </a:cubicBezTo>
                  <a:cubicBezTo>
                    <a:pt x="217" y="223"/>
                    <a:pt x="214" y="225"/>
                    <a:pt x="211" y="225"/>
                  </a:cubicBezTo>
                  <a:close/>
                  <a:moveTo>
                    <a:pt x="315" y="17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9" y="25"/>
                    <a:pt x="63" y="25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12" y="25"/>
                    <a:pt x="315" y="28"/>
                    <a:pt x="315" y="33"/>
                  </a:cubicBezTo>
                  <a:lnTo>
                    <a:pt x="315" y="178"/>
                  </a:lnTo>
                  <a:close/>
                </a:path>
              </a:pathLst>
            </a:custGeom>
            <a:solidFill>
              <a:schemeClr val="accent1"/>
            </a:solidFill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76" dirty="0">
                <a:solidFill>
                  <a:srgbClr val="000000"/>
                </a:solidFill>
              </a:endParaRPr>
            </a:p>
          </p:txBody>
        </p:sp>
        <p:sp>
          <p:nvSpPr>
            <p:cNvPr id="70" name="TextBox 149"/>
            <p:cNvSpPr txBox="1"/>
            <p:nvPr/>
          </p:nvSpPr>
          <p:spPr>
            <a:xfrm>
              <a:off x="10369901" y="2721972"/>
              <a:ext cx="1370737" cy="4739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29" dirty="0">
                  <a:solidFill>
                    <a:srgbClr val="000000"/>
                  </a:solidFill>
                </a:rPr>
                <a:t>Web/thick client </a:t>
              </a:r>
              <a:br>
                <a:rPr lang="en-US" sz="1029" dirty="0">
                  <a:solidFill>
                    <a:srgbClr val="000000"/>
                  </a:solidFill>
                </a:rPr>
              </a:br>
              <a:r>
                <a:rPr lang="en-US" sz="1029" dirty="0">
                  <a:solidFill>
                    <a:srgbClr val="000000"/>
                  </a:solidFill>
                </a:rPr>
                <a:t>dashboards</a:t>
              </a:r>
            </a:p>
          </p:txBody>
        </p:sp>
        <p:sp>
          <p:nvSpPr>
            <p:cNvPr id="71" name="Right Arrow 70"/>
            <p:cNvSpPr/>
            <p:nvPr/>
          </p:nvSpPr>
          <p:spPr bwMode="auto">
            <a:xfrm>
              <a:off x="7916635" y="5023859"/>
              <a:ext cx="2210170" cy="62749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094">
                <a:lnSpc>
                  <a:spcPct val="90000"/>
                </a:lnSpc>
              </a:pPr>
              <a:r>
                <a:rPr lang="en-US" sz="98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Live Dashboards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1423191" y="2671278"/>
              <a:ext cx="2820912" cy="954781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50768" y="4012981"/>
              <a:ext cx="470338" cy="6831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1927626" y="3966852"/>
              <a:ext cx="647498" cy="0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927626" y="4618493"/>
              <a:ext cx="2247015" cy="779628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3037236" y="5115341"/>
              <a:ext cx="1160441" cy="770814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694454" y="3582478"/>
              <a:ext cx="771830" cy="702788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 bwMode="auto">
            <a:xfrm>
              <a:off x="6303102" y="2189758"/>
              <a:ext cx="1554480" cy="1554480"/>
            </a:xfrm>
            <a:prstGeom prst="ellipse">
              <a:avLst/>
            </a:prstGeom>
            <a:solidFill>
              <a:srgbClr val="4E19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439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Apache Storm on </a:t>
              </a:r>
              <a:b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02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HDInsight</a:t>
              </a:r>
            </a:p>
          </p:txBody>
        </p:sp>
        <p:sp>
          <p:nvSpPr>
            <p:cNvPr id="79" name="Freeform 78"/>
            <p:cNvSpPr>
              <a:spLocks noChangeAspect="1" noEditPoints="1"/>
            </p:cNvSpPr>
            <p:nvPr/>
          </p:nvSpPr>
          <p:spPr bwMode="black">
            <a:xfrm>
              <a:off x="10833396" y="5249809"/>
              <a:ext cx="446660" cy="861029"/>
            </a:xfrm>
            <a:custGeom>
              <a:avLst/>
              <a:gdLst>
                <a:gd name="T0" fmla="*/ 544 w 602"/>
                <a:gd name="T1" fmla="*/ 95 h 1156"/>
                <a:gd name="T2" fmla="*/ 119 w 602"/>
                <a:gd name="T3" fmla="*/ 1068 h 1156"/>
                <a:gd name="T4" fmla="*/ 112 w 602"/>
                <a:gd name="T5" fmla="*/ 1048 h 1156"/>
                <a:gd name="T6" fmla="*/ 288 w 602"/>
                <a:gd name="T7" fmla="*/ 1050 h 1156"/>
                <a:gd name="T8" fmla="*/ 296 w 602"/>
                <a:gd name="T9" fmla="*/ 1053 h 1156"/>
                <a:gd name="T10" fmla="*/ 291 w 602"/>
                <a:gd name="T11" fmla="*/ 1071 h 1156"/>
                <a:gd name="T12" fmla="*/ 290 w 602"/>
                <a:gd name="T13" fmla="*/ 1072 h 1156"/>
                <a:gd name="T14" fmla="*/ 290 w 602"/>
                <a:gd name="T15" fmla="*/ 1072 h 1156"/>
                <a:gd name="T16" fmla="*/ 276 w 602"/>
                <a:gd name="T17" fmla="*/ 1069 h 1156"/>
                <a:gd name="T18" fmla="*/ 271 w 602"/>
                <a:gd name="T19" fmla="*/ 1071 h 1156"/>
                <a:gd name="T20" fmla="*/ 275 w 602"/>
                <a:gd name="T21" fmla="*/ 1052 h 1156"/>
                <a:gd name="T22" fmla="*/ 285 w 602"/>
                <a:gd name="T23" fmla="*/ 1050 h 1156"/>
                <a:gd name="T24" fmla="*/ 298 w 602"/>
                <a:gd name="T25" fmla="*/ 1055 h 1156"/>
                <a:gd name="T26" fmla="*/ 315 w 602"/>
                <a:gd name="T27" fmla="*/ 1058 h 1156"/>
                <a:gd name="T28" fmla="*/ 319 w 602"/>
                <a:gd name="T29" fmla="*/ 1057 h 1156"/>
                <a:gd name="T30" fmla="*/ 320 w 602"/>
                <a:gd name="T31" fmla="*/ 1057 h 1156"/>
                <a:gd name="T32" fmla="*/ 314 w 602"/>
                <a:gd name="T33" fmla="*/ 1075 h 1156"/>
                <a:gd name="T34" fmla="*/ 301 w 602"/>
                <a:gd name="T35" fmla="*/ 1077 h 1156"/>
                <a:gd name="T36" fmla="*/ 292 w 602"/>
                <a:gd name="T37" fmla="*/ 1073 h 1156"/>
                <a:gd name="T38" fmla="*/ 298 w 602"/>
                <a:gd name="T39" fmla="*/ 1055 h 1156"/>
                <a:gd name="T40" fmla="*/ 298 w 602"/>
                <a:gd name="T41" fmla="*/ 1055 h 1156"/>
                <a:gd name="T42" fmla="*/ 298 w 602"/>
                <a:gd name="T43" fmla="*/ 1055 h 1156"/>
                <a:gd name="T44" fmla="*/ 305 w 602"/>
                <a:gd name="T45" fmla="*/ 1034 h 1156"/>
                <a:gd name="T46" fmla="*/ 318 w 602"/>
                <a:gd name="T47" fmla="*/ 1037 h 1156"/>
                <a:gd name="T48" fmla="*/ 325 w 602"/>
                <a:gd name="T49" fmla="*/ 1035 h 1156"/>
                <a:gd name="T50" fmla="*/ 326 w 602"/>
                <a:gd name="T51" fmla="*/ 1035 h 1156"/>
                <a:gd name="T52" fmla="*/ 314 w 602"/>
                <a:gd name="T53" fmla="*/ 1056 h 1156"/>
                <a:gd name="T54" fmla="*/ 299 w 602"/>
                <a:gd name="T55" fmla="*/ 1052 h 1156"/>
                <a:gd name="T56" fmla="*/ 299 w 602"/>
                <a:gd name="T57" fmla="*/ 1052 h 1156"/>
                <a:gd name="T58" fmla="*/ 304 w 602"/>
                <a:gd name="T59" fmla="*/ 1034 h 1156"/>
                <a:gd name="T60" fmla="*/ 292 w 602"/>
                <a:gd name="T61" fmla="*/ 1028 h 1156"/>
                <a:gd name="T62" fmla="*/ 302 w 602"/>
                <a:gd name="T63" fmla="*/ 1032 h 1156"/>
                <a:gd name="T64" fmla="*/ 302 w 602"/>
                <a:gd name="T65" fmla="*/ 1032 h 1156"/>
                <a:gd name="T66" fmla="*/ 297 w 602"/>
                <a:gd name="T67" fmla="*/ 1050 h 1156"/>
                <a:gd name="T68" fmla="*/ 297 w 602"/>
                <a:gd name="T69" fmla="*/ 1050 h 1156"/>
                <a:gd name="T70" fmla="*/ 296 w 602"/>
                <a:gd name="T71" fmla="*/ 1050 h 1156"/>
                <a:gd name="T72" fmla="*/ 296 w 602"/>
                <a:gd name="T73" fmla="*/ 1050 h 1156"/>
                <a:gd name="T74" fmla="*/ 296 w 602"/>
                <a:gd name="T75" fmla="*/ 1050 h 1156"/>
                <a:gd name="T76" fmla="*/ 277 w 602"/>
                <a:gd name="T77" fmla="*/ 1049 h 1156"/>
                <a:gd name="T78" fmla="*/ 277 w 602"/>
                <a:gd name="T79" fmla="*/ 1049 h 1156"/>
                <a:gd name="T80" fmla="*/ 277 w 602"/>
                <a:gd name="T81" fmla="*/ 1049 h 1156"/>
                <a:gd name="T82" fmla="*/ 276 w 602"/>
                <a:gd name="T83" fmla="*/ 1049 h 1156"/>
                <a:gd name="T84" fmla="*/ 281 w 602"/>
                <a:gd name="T85" fmla="*/ 1032 h 1156"/>
                <a:gd name="T86" fmla="*/ 287 w 602"/>
                <a:gd name="T87" fmla="*/ 1029 h 1156"/>
                <a:gd name="T88" fmla="*/ 467 w 602"/>
                <a:gd name="T89" fmla="*/ 1059 h 1156"/>
                <a:gd name="T90" fmla="*/ 478 w 602"/>
                <a:gd name="T91" fmla="*/ 1064 h 1156"/>
                <a:gd name="T92" fmla="*/ 466 w 602"/>
                <a:gd name="T93" fmla="*/ 1048 h 1156"/>
                <a:gd name="T94" fmla="*/ 602 w 602"/>
                <a:gd name="T95" fmla="*/ 1116 h 1156"/>
                <a:gd name="T96" fmla="*/ 0 w 602"/>
                <a:gd name="T97" fmla="*/ 40 h 1156"/>
                <a:gd name="T98" fmla="*/ 602 w 602"/>
                <a:gd name="T99" fmla="*/ 1116 h 1156"/>
                <a:gd name="T100" fmla="*/ 273 w 602"/>
                <a:gd name="T101" fmla="*/ 202 h 1156"/>
                <a:gd name="T102" fmla="*/ 273 w 602"/>
                <a:gd name="T103" fmla="*/ 911 h 1156"/>
                <a:gd name="T104" fmla="*/ 462 w 602"/>
                <a:gd name="T105" fmla="*/ 581 h 1156"/>
                <a:gd name="T106" fmla="*/ 284 w 602"/>
                <a:gd name="T107" fmla="*/ 391 h 1156"/>
                <a:gd name="T108" fmla="*/ 284 w 602"/>
                <a:gd name="T109" fmla="*/ 391 h 1156"/>
                <a:gd name="T110" fmla="*/ 273 w 602"/>
                <a:gd name="T111" fmla="*/ 391 h 1156"/>
                <a:gd name="T112" fmla="*/ 462 w 602"/>
                <a:gd name="T113" fmla="*/ 911 h 1156"/>
                <a:gd name="T114" fmla="*/ 462 w 602"/>
                <a:gd name="T115" fmla="*/ 379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2" h="1156">
                  <a:moveTo>
                    <a:pt x="54" y="95"/>
                  </a:moveTo>
                  <a:cubicBezTo>
                    <a:pt x="54" y="367"/>
                    <a:pt x="54" y="639"/>
                    <a:pt x="54" y="911"/>
                  </a:cubicBezTo>
                  <a:cubicBezTo>
                    <a:pt x="217" y="911"/>
                    <a:pt x="381" y="911"/>
                    <a:pt x="544" y="911"/>
                  </a:cubicBezTo>
                  <a:cubicBezTo>
                    <a:pt x="544" y="639"/>
                    <a:pt x="544" y="367"/>
                    <a:pt x="544" y="95"/>
                  </a:cubicBezTo>
                  <a:cubicBezTo>
                    <a:pt x="381" y="95"/>
                    <a:pt x="217" y="95"/>
                    <a:pt x="54" y="95"/>
                  </a:cubicBezTo>
                  <a:close/>
                  <a:moveTo>
                    <a:pt x="112" y="1053"/>
                  </a:moveTo>
                  <a:cubicBezTo>
                    <a:pt x="126" y="1068"/>
                    <a:pt x="126" y="1068"/>
                    <a:pt x="126" y="1068"/>
                  </a:cubicBezTo>
                  <a:cubicBezTo>
                    <a:pt x="119" y="1068"/>
                    <a:pt x="119" y="1068"/>
                    <a:pt x="119" y="1068"/>
                  </a:cubicBezTo>
                  <a:cubicBezTo>
                    <a:pt x="103" y="1050"/>
                    <a:pt x="103" y="1050"/>
                    <a:pt x="103" y="1050"/>
                  </a:cubicBezTo>
                  <a:cubicBezTo>
                    <a:pt x="119" y="1034"/>
                    <a:pt x="119" y="1034"/>
                    <a:pt x="119" y="1034"/>
                  </a:cubicBezTo>
                  <a:cubicBezTo>
                    <a:pt x="126" y="1034"/>
                    <a:pt x="126" y="1034"/>
                    <a:pt x="126" y="1034"/>
                  </a:cubicBezTo>
                  <a:cubicBezTo>
                    <a:pt x="112" y="1048"/>
                    <a:pt x="112" y="1048"/>
                    <a:pt x="112" y="1048"/>
                  </a:cubicBezTo>
                  <a:cubicBezTo>
                    <a:pt x="137" y="1048"/>
                    <a:pt x="137" y="1048"/>
                    <a:pt x="137" y="1048"/>
                  </a:cubicBezTo>
                  <a:cubicBezTo>
                    <a:pt x="137" y="1053"/>
                    <a:pt x="137" y="1053"/>
                    <a:pt x="137" y="1053"/>
                  </a:cubicBezTo>
                  <a:lnTo>
                    <a:pt x="112" y="1053"/>
                  </a:lnTo>
                  <a:close/>
                  <a:moveTo>
                    <a:pt x="288" y="1050"/>
                  </a:moveTo>
                  <a:cubicBezTo>
                    <a:pt x="291" y="1050"/>
                    <a:pt x="294" y="1052"/>
                    <a:pt x="296" y="1053"/>
                  </a:cubicBezTo>
                  <a:cubicBezTo>
                    <a:pt x="296" y="1053"/>
                    <a:pt x="296" y="1053"/>
                    <a:pt x="296" y="1053"/>
                  </a:cubicBezTo>
                  <a:cubicBezTo>
                    <a:pt x="296" y="1053"/>
                    <a:pt x="296" y="1053"/>
                    <a:pt x="296" y="1053"/>
                  </a:cubicBezTo>
                  <a:cubicBezTo>
                    <a:pt x="296" y="1053"/>
                    <a:pt x="296" y="1053"/>
                    <a:pt x="296" y="1053"/>
                  </a:cubicBezTo>
                  <a:cubicBezTo>
                    <a:pt x="296" y="1053"/>
                    <a:pt x="296" y="1053"/>
                    <a:pt x="296" y="1053"/>
                  </a:cubicBezTo>
                  <a:cubicBezTo>
                    <a:pt x="296" y="1054"/>
                    <a:pt x="296" y="1054"/>
                    <a:pt x="296" y="1054"/>
                  </a:cubicBezTo>
                  <a:cubicBezTo>
                    <a:pt x="296" y="1054"/>
                    <a:pt x="291" y="1071"/>
                    <a:pt x="291" y="1072"/>
                  </a:cubicBezTo>
                  <a:cubicBezTo>
                    <a:pt x="291" y="1071"/>
                    <a:pt x="291" y="1071"/>
                    <a:pt x="291" y="1071"/>
                  </a:cubicBezTo>
                  <a:cubicBezTo>
                    <a:pt x="291" y="1072"/>
                    <a:pt x="291" y="1072"/>
                    <a:pt x="291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90" y="1072"/>
                    <a:pt x="290" y="1072"/>
                    <a:pt x="290" y="1072"/>
                  </a:cubicBezTo>
                  <a:cubicBezTo>
                    <a:pt x="289" y="1071"/>
                    <a:pt x="288" y="1071"/>
                    <a:pt x="286" y="1070"/>
                  </a:cubicBezTo>
                  <a:cubicBezTo>
                    <a:pt x="285" y="1069"/>
                    <a:pt x="285" y="1069"/>
                    <a:pt x="284" y="1069"/>
                  </a:cubicBezTo>
                  <a:cubicBezTo>
                    <a:pt x="283" y="1069"/>
                    <a:pt x="281" y="1069"/>
                    <a:pt x="280" y="1069"/>
                  </a:cubicBezTo>
                  <a:cubicBezTo>
                    <a:pt x="279" y="1069"/>
                    <a:pt x="278" y="1069"/>
                    <a:pt x="276" y="1069"/>
                  </a:cubicBezTo>
                  <a:cubicBezTo>
                    <a:pt x="274" y="1069"/>
                    <a:pt x="273" y="1070"/>
                    <a:pt x="271" y="1071"/>
                  </a:cubicBezTo>
                  <a:cubicBezTo>
                    <a:pt x="271" y="1071"/>
                    <a:pt x="271" y="1071"/>
                    <a:pt x="271" y="1071"/>
                  </a:cubicBezTo>
                  <a:cubicBezTo>
                    <a:pt x="271" y="1071"/>
                    <a:pt x="271" y="1071"/>
                    <a:pt x="271" y="1071"/>
                  </a:cubicBezTo>
                  <a:cubicBezTo>
                    <a:pt x="271" y="1071"/>
                    <a:pt x="271" y="1071"/>
                    <a:pt x="271" y="1071"/>
                  </a:cubicBezTo>
                  <a:cubicBezTo>
                    <a:pt x="270" y="1070"/>
                    <a:pt x="270" y="1070"/>
                    <a:pt x="270" y="1070"/>
                  </a:cubicBezTo>
                  <a:cubicBezTo>
                    <a:pt x="270" y="1070"/>
                    <a:pt x="270" y="1070"/>
                    <a:pt x="270" y="1070"/>
                  </a:cubicBezTo>
                  <a:cubicBezTo>
                    <a:pt x="275" y="1052"/>
                    <a:pt x="275" y="1052"/>
                    <a:pt x="275" y="1052"/>
                  </a:cubicBezTo>
                  <a:cubicBezTo>
                    <a:pt x="275" y="1052"/>
                    <a:pt x="275" y="1052"/>
                    <a:pt x="275" y="1052"/>
                  </a:cubicBezTo>
                  <a:cubicBezTo>
                    <a:pt x="275" y="1052"/>
                    <a:pt x="275" y="1052"/>
                    <a:pt x="275" y="1052"/>
                  </a:cubicBezTo>
                  <a:cubicBezTo>
                    <a:pt x="277" y="1051"/>
                    <a:pt x="278" y="1051"/>
                    <a:pt x="279" y="1051"/>
                  </a:cubicBezTo>
                  <a:cubicBezTo>
                    <a:pt x="280" y="1050"/>
                    <a:pt x="281" y="1050"/>
                    <a:pt x="282" y="1050"/>
                  </a:cubicBezTo>
                  <a:cubicBezTo>
                    <a:pt x="283" y="1050"/>
                    <a:pt x="284" y="1050"/>
                    <a:pt x="285" y="1050"/>
                  </a:cubicBezTo>
                  <a:cubicBezTo>
                    <a:pt x="286" y="1050"/>
                    <a:pt x="287" y="1050"/>
                    <a:pt x="288" y="1050"/>
                  </a:cubicBezTo>
                  <a:close/>
                  <a:moveTo>
                    <a:pt x="298" y="1055"/>
                  </a:move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300" y="1056"/>
                    <a:pt x="301" y="1056"/>
                    <a:pt x="302" y="1057"/>
                  </a:cubicBezTo>
                  <a:cubicBezTo>
                    <a:pt x="303" y="1058"/>
                    <a:pt x="305" y="1058"/>
                    <a:pt x="306" y="1058"/>
                  </a:cubicBezTo>
                  <a:cubicBezTo>
                    <a:pt x="308" y="1058"/>
                    <a:pt x="310" y="1058"/>
                    <a:pt x="312" y="1058"/>
                  </a:cubicBezTo>
                  <a:cubicBezTo>
                    <a:pt x="313" y="1058"/>
                    <a:pt x="314" y="1058"/>
                    <a:pt x="315" y="1058"/>
                  </a:cubicBezTo>
                  <a:cubicBezTo>
                    <a:pt x="316" y="1057"/>
                    <a:pt x="317" y="1057"/>
                    <a:pt x="319" y="1056"/>
                  </a:cubicBezTo>
                  <a:cubicBezTo>
                    <a:pt x="319" y="1056"/>
                    <a:pt x="319" y="1057"/>
                    <a:pt x="319" y="1057"/>
                  </a:cubicBezTo>
                  <a:cubicBezTo>
                    <a:pt x="319" y="1057"/>
                    <a:pt x="319" y="1057"/>
                    <a:pt x="319" y="1057"/>
                  </a:cubicBezTo>
                  <a:cubicBezTo>
                    <a:pt x="319" y="1057"/>
                    <a:pt x="319" y="1057"/>
                    <a:pt x="319" y="1057"/>
                  </a:cubicBezTo>
                  <a:cubicBezTo>
                    <a:pt x="319" y="1057"/>
                    <a:pt x="319" y="1057"/>
                    <a:pt x="319" y="1057"/>
                  </a:cubicBezTo>
                  <a:cubicBezTo>
                    <a:pt x="319" y="1057"/>
                    <a:pt x="320" y="1057"/>
                    <a:pt x="320" y="1057"/>
                  </a:cubicBezTo>
                  <a:cubicBezTo>
                    <a:pt x="320" y="1057"/>
                    <a:pt x="320" y="1057"/>
                    <a:pt x="320" y="1057"/>
                  </a:cubicBezTo>
                  <a:cubicBezTo>
                    <a:pt x="320" y="1057"/>
                    <a:pt x="320" y="1057"/>
                    <a:pt x="320" y="1057"/>
                  </a:cubicBezTo>
                  <a:cubicBezTo>
                    <a:pt x="320" y="1057"/>
                    <a:pt x="320" y="1057"/>
                    <a:pt x="320" y="1057"/>
                  </a:cubicBezTo>
                  <a:cubicBezTo>
                    <a:pt x="320" y="1057"/>
                    <a:pt x="315" y="1075"/>
                    <a:pt x="315" y="1075"/>
                  </a:cubicBezTo>
                  <a:cubicBezTo>
                    <a:pt x="314" y="1075"/>
                    <a:pt x="314" y="1075"/>
                    <a:pt x="314" y="1075"/>
                  </a:cubicBezTo>
                  <a:cubicBezTo>
                    <a:pt x="314" y="1075"/>
                    <a:pt x="314" y="1075"/>
                    <a:pt x="314" y="1075"/>
                  </a:cubicBezTo>
                  <a:cubicBezTo>
                    <a:pt x="313" y="1076"/>
                    <a:pt x="312" y="1076"/>
                    <a:pt x="311" y="1076"/>
                  </a:cubicBezTo>
                  <a:cubicBezTo>
                    <a:pt x="309" y="1077"/>
                    <a:pt x="308" y="1077"/>
                    <a:pt x="307" y="1077"/>
                  </a:cubicBezTo>
                  <a:cubicBezTo>
                    <a:pt x="306" y="1077"/>
                    <a:pt x="305" y="1077"/>
                    <a:pt x="304" y="1077"/>
                  </a:cubicBezTo>
                  <a:cubicBezTo>
                    <a:pt x="303" y="1077"/>
                    <a:pt x="302" y="1077"/>
                    <a:pt x="301" y="1077"/>
                  </a:cubicBezTo>
                  <a:cubicBezTo>
                    <a:pt x="300" y="1077"/>
                    <a:pt x="300" y="1077"/>
                    <a:pt x="299" y="1077"/>
                  </a:cubicBezTo>
                  <a:cubicBezTo>
                    <a:pt x="298" y="1076"/>
                    <a:pt x="297" y="1076"/>
                    <a:pt x="297" y="1076"/>
                  </a:cubicBezTo>
                  <a:cubicBezTo>
                    <a:pt x="295" y="1075"/>
                    <a:pt x="294" y="1075"/>
                    <a:pt x="293" y="1074"/>
                  </a:cubicBezTo>
                  <a:cubicBezTo>
                    <a:pt x="293" y="1074"/>
                    <a:pt x="292" y="1073"/>
                    <a:pt x="292" y="1073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ubicBezTo>
                    <a:pt x="298" y="1055"/>
                    <a:pt x="298" y="1055"/>
                    <a:pt x="298" y="1055"/>
                  </a:cubicBezTo>
                  <a:close/>
                  <a:moveTo>
                    <a:pt x="305" y="1034"/>
                  </a:moveTo>
                  <a:cubicBezTo>
                    <a:pt x="306" y="1034"/>
                    <a:pt x="307" y="1035"/>
                    <a:pt x="308" y="1036"/>
                  </a:cubicBezTo>
                  <a:cubicBezTo>
                    <a:pt x="310" y="1036"/>
                    <a:pt x="311" y="1037"/>
                    <a:pt x="313" y="1037"/>
                  </a:cubicBezTo>
                  <a:cubicBezTo>
                    <a:pt x="313" y="1037"/>
                    <a:pt x="314" y="1037"/>
                    <a:pt x="315" y="1037"/>
                  </a:cubicBezTo>
                  <a:cubicBezTo>
                    <a:pt x="316" y="1037"/>
                    <a:pt x="317" y="1037"/>
                    <a:pt x="318" y="1037"/>
                  </a:cubicBezTo>
                  <a:cubicBezTo>
                    <a:pt x="319" y="1037"/>
                    <a:pt x="320" y="1036"/>
                    <a:pt x="321" y="1036"/>
                  </a:cubicBezTo>
                  <a:cubicBezTo>
                    <a:pt x="322" y="1036"/>
                    <a:pt x="324" y="1035"/>
                    <a:pt x="325" y="1035"/>
                  </a:cubicBezTo>
                  <a:cubicBezTo>
                    <a:pt x="325" y="1035"/>
                    <a:pt x="325" y="1035"/>
                    <a:pt x="325" y="1035"/>
                  </a:cubicBezTo>
                  <a:cubicBezTo>
                    <a:pt x="325" y="1035"/>
                    <a:pt x="325" y="1035"/>
                    <a:pt x="325" y="1035"/>
                  </a:cubicBezTo>
                  <a:cubicBezTo>
                    <a:pt x="325" y="1035"/>
                    <a:pt x="325" y="1035"/>
                    <a:pt x="325" y="1035"/>
                  </a:cubicBezTo>
                  <a:cubicBezTo>
                    <a:pt x="325" y="1035"/>
                    <a:pt x="326" y="1035"/>
                    <a:pt x="326" y="1035"/>
                  </a:cubicBezTo>
                  <a:cubicBezTo>
                    <a:pt x="326" y="1035"/>
                    <a:pt x="326" y="1035"/>
                    <a:pt x="326" y="1035"/>
                  </a:cubicBezTo>
                  <a:cubicBezTo>
                    <a:pt x="326" y="1035"/>
                    <a:pt x="326" y="1035"/>
                    <a:pt x="326" y="1035"/>
                  </a:cubicBezTo>
                  <a:cubicBezTo>
                    <a:pt x="326" y="1035"/>
                    <a:pt x="321" y="1054"/>
                    <a:pt x="321" y="1054"/>
                  </a:cubicBezTo>
                  <a:cubicBezTo>
                    <a:pt x="321" y="1054"/>
                    <a:pt x="320" y="1054"/>
                    <a:pt x="320" y="1054"/>
                  </a:cubicBezTo>
                  <a:cubicBezTo>
                    <a:pt x="320" y="1054"/>
                    <a:pt x="320" y="1054"/>
                    <a:pt x="320" y="1054"/>
                  </a:cubicBezTo>
                  <a:cubicBezTo>
                    <a:pt x="318" y="1055"/>
                    <a:pt x="316" y="1055"/>
                    <a:pt x="314" y="1056"/>
                  </a:cubicBezTo>
                  <a:cubicBezTo>
                    <a:pt x="313" y="1056"/>
                    <a:pt x="311" y="1056"/>
                    <a:pt x="310" y="1056"/>
                  </a:cubicBezTo>
                  <a:cubicBezTo>
                    <a:pt x="308" y="1056"/>
                    <a:pt x="307" y="1056"/>
                    <a:pt x="306" y="1056"/>
                  </a:cubicBezTo>
                  <a:cubicBezTo>
                    <a:pt x="304" y="1055"/>
                    <a:pt x="302" y="1054"/>
                    <a:pt x="300" y="1053"/>
                  </a:cubicBezTo>
                  <a:cubicBezTo>
                    <a:pt x="300" y="1053"/>
                    <a:pt x="299" y="1053"/>
                    <a:pt x="299" y="1052"/>
                  </a:cubicBezTo>
                  <a:cubicBezTo>
                    <a:pt x="299" y="1052"/>
                    <a:pt x="299" y="1052"/>
                    <a:pt x="299" y="1052"/>
                  </a:cubicBezTo>
                  <a:cubicBezTo>
                    <a:pt x="299" y="1052"/>
                    <a:pt x="299" y="1052"/>
                    <a:pt x="299" y="1052"/>
                  </a:cubicBezTo>
                  <a:cubicBezTo>
                    <a:pt x="299" y="1052"/>
                    <a:pt x="299" y="1052"/>
                    <a:pt x="299" y="1052"/>
                  </a:cubicBezTo>
                  <a:cubicBezTo>
                    <a:pt x="299" y="1052"/>
                    <a:pt x="299" y="1052"/>
                    <a:pt x="299" y="1052"/>
                  </a:cubicBezTo>
                  <a:cubicBezTo>
                    <a:pt x="299" y="1052"/>
                    <a:pt x="304" y="1034"/>
                    <a:pt x="304" y="1034"/>
                  </a:cubicBezTo>
                  <a:cubicBezTo>
                    <a:pt x="304" y="1034"/>
                    <a:pt x="304" y="1034"/>
                    <a:pt x="304" y="1034"/>
                  </a:cubicBezTo>
                  <a:cubicBezTo>
                    <a:pt x="304" y="1034"/>
                    <a:pt x="304" y="1034"/>
                    <a:pt x="304" y="1034"/>
                  </a:cubicBezTo>
                  <a:cubicBezTo>
                    <a:pt x="304" y="1034"/>
                    <a:pt x="304" y="1034"/>
                    <a:pt x="304" y="1034"/>
                  </a:cubicBezTo>
                  <a:cubicBezTo>
                    <a:pt x="304" y="1034"/>
                    <a:pt x="304" y="1034"/>
                    <a:pt x="304" y="1034"/>
                  </a:cubicBezTo>
                  <a:cubicBezTo>
                    <a:pt x="304" y="1034"/>
                    <a:pt x="304" y="1034"/>
                    <a:pt x="304" y="1034"/>
                  </a:cubicBezTo>
                  <a:cubicBezTo>
                    <a:pt x="304" y="1033"/>
                    <a:pt x="304" y="1033"/>
                    <a:pt x="305" y="1034"/>
                  </a:cubicBezTo>
                  <a:close/>
                  <a:moveTo>
                    <a:pt x="292" y="1028"/>
                  </a:moveTo>
                  <a:cubicBezTo>
                    <a:pt x="295" y="1028"/>
                    <a:pt x="297" y="1029"/>
                    <a:pt x="299" y="1030"/>
                  </a:cubicBezTo>
                  <a:cubicBezTo>
                    <a:pt x="299" y="1030"/>
                    <a:pt x="299" y="1030"/>
                    <a:pt x="299" y="1030"/>
                  </a:cubicBezTo>
                  <a:cubicBezTo>
                    <a:pt x="300" y="1030"/>
                    <a:pt x="301" y="1031"/>
                    <a:pt x="302" y="1032"/>
                  </a:cubicBezTo>
                  <a:cubicBezTo>
                    <a:pt x="302" y="1032"/>
                    <a:pt x="302" y="1032"/>
                    <a:pt x="302" y="1032"/>
                  </a:cubicBezTo>
                  <a:cubicBezTo>
                    <a:pt x="302" y="1032"/>
                    <a:pt x="302" y="1032"/>
                    <a:pt x="302" y="1032"/>
                  </a:cubicBezTo>
                  <a:cubicBezTo>
                    <a:pt x="302" y="1032"/>
                    <a:pt x="302" y="1032"/>
                    <a:pt x="302" y="1032"/>
                  </a:cubicBezTo>
                  <a:cubicBezTo>
                    <a:pt x="302" y="1032"/>
                    <a:pt x="302" y="1032"/>
                    <a:pt x="302" y="1032"/>
                  </a:cubicBezTo>
                  <a:cubicBezTo>
                    <a:pt x="302" y="1032"/>
                    <a:pt x="302" y="1032"/>
                    <a:pt x="302" y="1032"/>
                  </a:cubicBezTo>
                  <a:cubicBezTo>
                    <a:pt x="302" y="1033"/>
                    <a:pt x="302" y="1033"/>
                    <a:pt x="302" y="1033"/>
                  </a:cubicBezTo>
                  <a:cubicBezTo>
                    <a:pt x="300" y="1039"/>
                    <a:pt x="300" y="1039"/>
                    <a:pt x="300" y="1039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7" y="1050"/>
                    <a:pt x="297" y="1050"/>
                    <a:pt x="297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6" y="1050"/>
                    <a:pt x="296" y="1050"/>
                    <a:pt x="296" y="1050"/>
                  </a:cubicBezTo>
                  <a:cubicBezTo>
                    <a:pt x="295" y="1049"/>
                    <a:pt x="294" y="1049"/>
                    <a:pt x="292" y="1048"/>
                  </a:cubicBezTo>
                  <a:cubicBezTo>
                    <a:pt x="291" y="1048"/>
                    <a:pt x="290" y="1047"/>
                    <a:pt x="288" y="1047"/>
                  </a:cubicBezTo>
                  <a:cubicBezTo>
                    <a:pt x="285" y="1047"/>
                    <a:pt x="281" y="1047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7" y="1049"/>
                    <a:pt x="277" y="1049"/>
                    <a:pt x="277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76" y="1049"/>
                    <a:pt x="276" y="1049"/>
                    <a:pt x="276" y="1049"/>
                  </a:cubicBezTo>
                  <a:cubicBezTo>
                    <a:pt x="281" y="1032"/>
                    <a:pt x="281" y="1032"/>
                    <a:pt x="281" y="1032"/>
                  </a:cubicBezTo>
                  <a:cubicBezTo>
                    <a:pt x="281" y="1031"/>
                    <a:pt x="281" y="1031"/>
                    <a:pt x="281" y="1031"/>
                  </a:cubicBezTo>
                  <a:cubicBezTo>
                    <a:pt x="281" y="1030"/>
                    <a:pt x="282" y="1030"/>
                    <a:pt x="282" y="1030"/>
                  </a:cubicBezTo>
                  <a:cubicBezTo>
                    <a:pt x="282" y="1030"/>
                    <a:pt x="282" y="1030"/>
                    <a:pt x="282" y="1030"/>
                  </a:cubicBezTo>
                  <a:cubicBezTo>
                    <a:pt x="284" y="1030"/>
                    <a:pt x="286" y="1029"/>
                    <a:pt x="287" y="1029"/>
                  </a:cubicBezTo>
                  <a:cubicBezTo>
                    <a:pt x="289" y="1028"/>
                    <a:pt x="291" y="1028"/>
                    <a:pt x="292" y="1028"/>
                  </a:cubicBezTo>
                  <a:close/>
                  <a:moveTo>
                    <a:pt x="478" y="1033"/>
                  </a:moveTo>
                  <a:cubicBezTo>
                    <a:pt x="469" y="1033"/>
                    <a:pt x="462" y="1040"/>
                    <a:pt x="462" y="1048"/>
                  </a:cubicBezTo>
                  <a:cubicBezTo>
                    <a:pt x="462" y="1052"/>
                    <a:pt x="464" y="1056"/>
                    <a:pt x="467" y="1059"/>
                  </a:cubicBezTo>
                  <a:cubicBezTo>
                    <a:pt x="460" y="1068"/>
                    <a:pt x="460" y="1068"/>
                    <a:pt x="460" y="1068"/>
                  </a:cubicBezTo>
                  <a:cubicBezTo>
                    <a:pt x="463" y="1070"/>
                    <a:pt x="463" y="1070"/>
                    <a:pt x="463" y="1070"/>
                  </a:cubicBezTo>
                  <a:cubicBezTo>
                    <a:pt x="470" y="1061"/>
                    <a:pt x="470" y="1061"/>
                    <a:pt x="470" y="1061"/>
                  </a:cubicBezTo>
                  <a:cubicBezTo>
                    <a:pt x="472" y="1063"/>
                    <a:pt x="475" y="1064"/>
                    <a:pt x="478" y="1064"/>
                  </a:cubicBezTo>
                  <a:cubicBezTo>
                    <a:pt x="486" y="1064"/>
                    <a:pt x="493" y="1057"/>
                    <a:pt x="493" y="1048"/>
                  </a:cubicBezTo>
                  <a:cubicBezTo>
                    <a:pt x="493" y="1040"/>
                    <a:pt x="486" y="1033"/>
                    <a:pt x="478" y="1033"/>
                  </a:cubicBezTo>
                  <a:close/>
                  <a:moveTo>
                    <a:pt x="478" y="1060"/>
                  </a:moveTo>
                  <a:cubicBezTo>
                    <a:pt x="471" y="1060"/>
                    <a:pt x="466" y="1055"/>
                    <a:pt x="466" y="1048"/>
                  </a:cubicBezTo>
                  <a:cubicBezTo>
                    <a:pt x="466" y="1042"/>
                    <a:pt x="471" y="1037"/>
                    <a:pt x="478" y="1037"/>
                  </a:cubicBezTo>
                  <a:cubicBezTo>
                    <a:pt x="484" y="1037"/>
                    <a:pt x="489" y="1042"/>
                    <a:pt x="489" y="1048"/>
                  </a:cubicBezTo>
                  <a:cubicBezTo>
                    <a:pt x="489" y="1055"/>
                    <a:pt x="484" y="1060"/>
                    <a:pt x="478" y="1060"/>
                  </a:cubicBezTo>
                  <a:close/>
                  <a:moveTo>
                    <a:pt x="602" y="1116"/>
                  </a:moveTo>
                  <a:cubicBezTo>
                    <a:pt x="602" y="1139"/>
                    <a:pt x="584" y="1156"/>
                    <a:pt x="562" y="1156"/>
                  </a:cubicBezTo>
                  <a:cubicBezTo>
                    <a:pt x="40" y="1156"/>
                    <a:pt x="40" y="1156"/>
                    <a:pt x="40" y="1156"/>
                  </a:cubicBezTo>
                  <a:cubicBezTo>
                    <a:pt x="18" y="1156"/>
                    <a:pt x="0" y="1139"/>
                    <a:pt x="0" y="11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84" y="0"/>
                    <a:pt x="602" y="18"/>
                    <a:pt x="602" y="40"/>
                  </a:cubicBezTo>
                  <a:lnTo>
                    <a:pt x="602" y="1116"/>
                  </a:lnTo>
                  <a:close/>
                  <a:moveTo>
                    <a:pt x="273" y="379"/>
                  </a:moveTo>
                  <a:cubicBezTo>
                    <a:pt x="95" y="379"/>
                    <a:pt x="95" y="379"/>
                    <a:pt x="95" y="379"/>
                  </a:cubicBezTo>
                  <a:cubicBezTo>
                    <a:pt x="95" y="202"/>
                    <a:pt x="95" y="202"/>
                    <a:pt x="95" y="202"/>
                  </a:cubicBezTo>
                  <a:cubicBezTo>
                    <a:pt x="273" y="202"/>
                    <a:pt x="273" y="202"/>
                    <a:pt x="273" y="202"/>
                  </a:cubicBezTo>
                  <a:lnTo>
                    <a:pt x="273" y="379"/>
                  </a:lnTo>
                  <a:close/>
                  <a:moveTo>
                    <a:pt x="95" y="769"/>
                  </a:moveTo>
                  <a:cubicBezTo>
                    <a:pt x="273" y="769"/>
                    <a:pt x="273" y="769"/>
                    <a:pt x="273" y="769"/>
                  </a:cubicBezTo>
                  <a:cubicBezTo>
                    <a:pt x="273" y="911"/>
                    <a:pt x="273" y="911"/>
                    <a:pt x="273" y="911"/>
                  </a:cubicBezTo>
                  <a:cubicBezTo>
                    <a:pt x="95" y="911"/>
                    <a:pt x="95" y="911"/>
                    <a:pt x="95" y="911"/>
                  </a:cubicBezTo>
                  <a:lnTo>
                    <a:pt x="95" y="769"/>
                  </a:lnTo>
                  <a:close/>
                  <a:moveTo>
                    <a:pt x="95" y="581"/>
                  </a:moveTo>
                  <a:cubicBezTo>
                    <a:pt x="462" y="581"/>
                    <a:pt x="462" y="581"/>
                    <a:pt x="462" y="581"/>
                  </a:cubicBezTo>
                  <a:cubicBezTo>
                    <a:pt x="462" y="758"/>
                    <a:pt x="462" y="758"/>
                    <a:pt x="462" y="758"/>
                  </a:cubicBezTo>
                  <a:cubicBezTo>
                    <a:pt x="95" y="758"/>
                    <a:pt x="95" y="758"/>
                    <a:pt x="95" y="758"/>
                  </a:cubicBezTo>
                  <a:lnTo>
                    <a:pt x="95" y="581"/>
                  </a:lnTo>
                  <a:close/>
                  <a:moveTo>
                    <a:pt x="284" y="391"/>
                  </a:moveTo>
                  <a:cubicBezTo>
                    <a:pt x="462" y="391"/>
                    <a:pt x="462" y="391"/>
                    <a:pt x="462" y="391"/>
                  </a:cubicBezTo>
                  <a:cubicBezTo>
                    <a:pt x="462" y="568"/>
                    <a:pt x="462" y="568"/>
                    <a:pt x="462" y="568"/>
                  </a:cubicBezTo>
                  <a:cubicBezTo>
                    <a:pt x="284" y="568"/>
                    <a:pt x="284" y="568"/>
                    <a:pt x="284" y="568"/>
                  </a:cubicBezTo>
                  <a:lnTo>
                    <a:pt x="284" y="391"/>
                  </a:lnTo>
                  <a:close/>
                  <a:moveTo>
                    <a:pt x="273" y="568"/>
                  </a:moveTo>
                  <a:cubicBezTo>
                    <a:pt x="95" y="568"/>
                    <a:pt x="95" y="568"/>
                    <a:pt x="95" y="568"/>
                  </a:cubicBezTo>
                  <a:cubicBezTo>
                    <a:pt x="95" y="391"/>
                    <a:pt x="95" y="391"/>
                    <a:pt x="95" y="391"/>
                  </a:cubicBezTo>
                  <a:cubicBezTo>
                    <a:pt x="273" y="391"/>
                    <a:pt x="273" y="391"/>
                    <a:pt x="273" y="391"/>
                  </a:cubicBezTo>
                  <a:lnTo>
                    <a:pt x="273" y="568"/>
                  </a:lnTo>
                  <a:close/>
                  <a:moveTo>
                    <a:pt x="284" y="769"/>
                  </a:moveTo>
                  <a:cubicBezTo>
                    <a:pt x="462" y="769"/>
                    <a:pt x="462" y="769"/>
                    <a:pt x="462" y="769"/>
                  </a:cubicBezTo>
                  <a:cubicBezTo>
                    <a:pt x="462" y="911"/>
                    <a:pt x="462" y="911"/>
                    <a:pt x="462" y="911"/>
                  </a:cubicBezTo>
                  <a:cubicBezTo>
                    <a:pt x="284" y="911"/>
                    <a:pt x="284" y="911"/>
                    <a:pt x="284" y="911"/>
                  </a:cubicBezTo>
                  <a:lnTo>
                    <a:pt x="284" y="769"/>
                  </a:lnTo>
                  <a:close/>
                  <a:moveTo>
                    <a:pt x="462" y="202"/>
                  </a:moveTo>
                  <a:cubicBezTo>
                    <a:pt x="462" y="379"/>
                    <a:pt x="462" y="379"/>
                    <a:pt x="462" y="379"/>
                  </a:cubicBezTo>
                  <a:cubicBezTo>
                    <a:pt x="284" y="379"/>
                    <a:pt x="284" y="379"/>
                    <a:pt x="284" y="379"/>
                  </a:cubicBezTo>
                  <a:cubicBezTo>
                    <a:pt x="284" y="202"/>
                    <a:pt x="284" y="202"/>
                    <a:pt x="284" y="202"/>
                  </a:cubicBezTo>
                  <a:lnTo>
                    <a:pt x="462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76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256"/>
            <p:cNvSpPr txBox="1"/>
            <p:nvPr/>
          </p:nvSpPr>
          <p:spPr>
            <a:xfrm>
              <a:off x="10219510" y="6110837"/>
              <a:ext cx="1775726" cy="236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29" dirty="0">
                  <a:solidFill>
                    <a:srgbClr val="000000"/>
                  </a:solidFill>
                </a:rPr>
                <a:t>Devices to take action</a:t>
              </a: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4417559" y="2520289"/>
              <a:ext cx="1463473" cy="15070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439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Kafka/</a:t>
              </a:r>
              <a:endParaRPr lang="en-US" sz="1029" i="1" dirty="0">
                <a:solidFill>
                  <a:srgbClr val="FFFFFF"/>
                </a:solidFill>
              </a:endParaRPr>
            </a:p>
            <a:p>
              <a:pPr algn="ctr"/>
              <a:r>
                <a:rPr lang="en-US" sz="1029" i="1" dirty="0">
                  <a:solidFill>
                    <a:srgbClr val="FFFFFF"/>
                  </a:solidFill>
                </a:rPr>
                <a:t>RabbitMQ/</a:t>
              </a:r>
            </a:p>
            <a:p>
              <a:pPr algn="ctr"/>
              <a:r>
                <a:rPr lang="en-US" sz="1029" i="1" dirty="0">
                  <a:solidFill>
                    <a:srgbClr val="FFFFFF"/>
                  </a:solidFill>
                </a:rPr>
                <a:t>ActiveMQ</a:t>
              </a:r>
              <a:endParaRPr lang="en-US" sz="102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258"/>
            <p:cNvSpPr txBox="1"/>
            <p:nvPr/>
          </p:nvSpPr>
          <p:spPr>
            <a:xfrm>
              <a:off x="344738" y="6232829"/>
              <a:ext cx="1640541" cy="213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Web and social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82782" y="5611975"/>
              <a:ext cx="951572" cy="548358"/>
              <a:chOff x="1157890" y="5857031"/>
              <a:chExt cx="731059" cy="356127"/>
            </a:xfrm>
          </p:grpSpPr>
          <p:sp>
            <p:nvSpPr>
              <p:cNvPr id="113" name="Freeform 112"/>
              <p:cNvSpPr>
                <a:spLocks noChangeAspect="1" noEditPoints="1"/>
              </p:cNvSpPr>
              <p:nvPr/>
            </p:nvSpPr>
            <p:spPr bwMode="auto">
              <a:xfrm>
                <a:off x="1157890" y="5870448"/>
                <a:ext cx="291077" cy="342710"/>
              </a:xfrm>
              <a:custGeom>
                <a:avLst/>
                <a:gdLst>
                  <a:gd name="T0" fmla="*/ 115 w 191"/>
                  <a:gd name="T1" fmla="*/ 158 h 225"/>
                  <a:gd name="T2" fmla="*/ 132 w 191"/>
                  <a:gd name="T3" fmla="*/ 185 h 225"/>
                  <a:gd name="T4" fmla="*/ 21 w 191"/>
                  <a:gd name="T5" fmla="*/ 185 h 225"/>
                  <a:gd name="T6" fmla="*/ 0 w 191"/>
                  <a:gd name="T7" fmla="*/ 164 h 225"/>
                  <a:gd name="T8" fmla="*/ 0 w 191"/>
                  <a:gd name="T9" fmla="*/ 21 h 225"/>
                  <a:gd name="T10" fmla="*/ 21 w 191"/>
                  <a:gd name="T11" fmla="*/ 0 h 225"/>
                  <a:gd name="T12" fmla="*/ 163 w 191"/>
                  <a:gd name="T13" fmla="*/ 0 h 225"/>
                  <a:gd name="T14" fmla="*/ 185 w 191"/>
                  <a:gd name="T15" fmla="*/ 21 h 225"/>
                  <a:gd name="T16" fmla="*/ 185 w 191"/>
                  <a:gd name="T17" fmla="*/ 164 h 225"/>
                  <a:gd name="T18" fmla="*/ 181 w 191"/>
                  <a:gd name="T19" fmla="*/ 175 h 225"/>
                  <a:gd name="T20" fmla="*/ 154 w 191"/>
                  <a:gd name="T21" fmla="*/ 133 h 225"/>
                  <a:gd name="T22" fmla="*/ 157 w 191"/>
                  <a:gd name="T23" fmla="*/ 63 h 225"/>
                  <a:gd name="T24" fmla="*/ 70 w 191"/>
                  <a:gd name="T25" fmla="*/ 43 h 225"/>
                  <a:gd name="T26" fmla="*/ 51 w 191"/>
                  <a:gd name="T27" fmla="*/ 130 h 225"/>
                  <a:gd name="T28" fmla="*/ 115 w 191"/>
                  <a:gd name="T29" fmla="*/ 158 h 225"/>
                  <a:gd name="T30" fmla="*/ 183 w 191"/>
                  <a:gd name="T31" fmla="*/ 221 h 225"/>
                  <a:gd name="T32" fmla="*/ 165 w 191"/>
                  <a:gd name="T33" fmla="*/ 217 h 225"/>
                  <a:gd name="T34" fmla="*/ 120 w 191"/>
                  <a:gd name="T35" fmla="*/ 146 h 225"/>
                  <a:gd name="T36" fmla="*/ 59 w 191"/>
                  <a:gd name="T37" fmla="*/ 124 h 225"/>
                  <a:gd name="T38" fmla="*/ 75 w 191"/>
                  <a:gd name="T39" fmla="*/ 52 h 225"/>
                  <a:gd name="T40" fmla="*/ 148 w 191"/>
                  <a:gd name="T41" fmla="*/ 68 h 225"/>
                  <a:gd name="T42" fmla="*/ 142 w 191"/>
                  <a:gd name="T43" fmla="*/ 132 h 225"/>
                  <a:gd name="T44" fmla="*/ 187 w 191"/>
                  <a:gd name="T45" fmla="*/ 203 h 225"/>
                  <a:gd name="T46" fmla="*/ 183 w 191"/>
                  <a:gd name="T47" fmla="*/ 221 h 225"/>
                  <a:gd name="T48" fmla="*/ 144 w 191"/>
                  <a:gd name="T49" fmla="*/ 71 h 225"/>
                  <a:gd name="T50" fmla="*/ 78 w 191"/>
                  <a:gd name="T51" fmla="*/ 56 h 225"/>
                  <a:gd name="T52" fmla="*/ 64 w 191"/>
                  <a:gd name="T53" fmla="*/ 122 h 225"/>
                  <a:gd name="T54" fmla="*/ 129 w 191"/>
                  <a:gd name="T55" fmla="*/ 136 h 225"/>
                  <a:gd name="T56" fmla="*/ 144 w 191"/>
                  <a:gd name="T57" fmla="*/ 7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1" h="225">
                    <a:moveTo>
                      <a:pt x="115" y="158"/>
                    </a:moveTo>
                    <a:cubicBezTo>
                      <a:pt x="132" y="185"/>
                      <a:pt x="132" y="185"/>
                      <a:pt x="132" y="185"/>
                    </a:cubicBezTo>
                    <a:cubicBezTo>
                      <a:pt x="21" y="185"/>
                      <a:pt x="21" y="185"/>
                      <a:pt x="21" y="185"/>
                    </a:cubicBezTo>
                    <a:cubicBezTo>
                      <a:pt x="9" y="185"/>
                      <a:pt x="0" y="175"/>
                      <a:pt x="0" y="16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75" y="0"/>
                      <a:pt x="185" y="9"/>
                      <a:pt x="185" y="21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85" y="168"/>
                      <a:pt x="183" y="172"/>
                      <a:pt x="181" y="175"/>
                    </a:cubicBezTo>
                    <a:cubicBezTo>
                      <a:pt x="154" y="133"/>
                      <a:pt x="154" y="133"/>
                      <a:pt x="154" y="133"/>
                    </a:cubicBezTo>
                    <a:cubicBezTo>
                      <a:pt x="169" y="112"/>
                      <a:pt x="170" y="84"/>
                      <a:pt x="157" y="63"/>
                    </a:cubicBezTo>
                    <a:cubicBezTo>
                      <a:pt x="138" y="33"/>
                      <a:pt x="99" y="25"/>
                      <a:pt x="70" y="43"/>
                    </a:cubicBezTo>
                    <a:cubicBezTo>
                      <a:pt x="41" y="62"/>
                      <a:pt x="32" y="101"/>
                      <a:pt x="51" y="130"/>
                    </a:cubicBezTo>
                    <a:cubicBezTo>
                      <a:pt x="65" y="152"/>
                      <a:pt x="90" y="163"/>
                      <a:pt x="115" y="158"/>
                    </a:cubicBezTo>
                    <a:close/>
                    <a:moveTo>
                      <a:pt x="183" y="221"/>
                    </a:moveTo>
                    <a:cubicBezTo>
                      <a:pt x="177" y="225"/>
                      <a:pt x="169" y="223"/>
                      <a:pt x="165" y="217"/>
                    </a:cubicBezTo>
                    <a:cubicBezTo>
                      <a:pt x="120" y="146"/>
                      <a:pt x="120" y="146"/>
                      <a:pt x="120" y="146"/>
                    </a:cubicBezTo>
                    <a:cubicBezTo>
                      <a:pt x="98" y="153"/>
                      <a:pt x="72" y="145"/>
                      <a:pt x="59" y="124"/>
                    </a:cubicBezTo>
                    <a:cubicBezTo>
                      <a:pt x="44" y="100"/>
                      <a:pt x="51" y="67"/>
                      <a:pt x="75" y="52"/>
                    </a:cubicBezTo>
                    <a:cubicBezTo>
                      <a:pt x="100" y="36"/>
                      <a:pt x="132" y="44"/>
                      <a:pt x="148" y="68"/>
                    </a:cubicBezTo>
                    <a:cubicBezTo>
                      <a:pt x="161" y="89"/>
                      <a:pt x="158" y="115"/>
                      <a:pt x="142" y="132"/>
                    </a:cubicBezTo>
                    <a:cubicBezTo>
                      <a:pt x="187" y="203"/>
                      <a:pt x="187" y="203"/>
                      <a:pt x="187" y="203"/>
                    </a:cubicBezTo>
                    <a:cubicBezTo>
                      <a:pt x="191" y="209"/>
                      <a:pt x="189" y="217"/>
                      <a:pt x="183" y="221"/>
                    </a:cubicBezTo>
                    <a:close/>
                    <a:moveTo>
                      <a:pt x="144" y="71"/>
                    </a:moveTo>
                    <a:cubicBezTo>
                      <a:pt x="129" y="49"/>
                      <a:pt x="100" y="42"/>
                      <a:pt x="78" y="56"/>
                    </a:cubicBezTo>
                    <a:cubicBezTo>
                      <a:pt x="56" y="70"/>
                      <a:pt x="50" y="100"/>
                      <a:pt x="64" y="122"/>
                    </a:cubicBezTo>
                    <a:cubicBezTo>
                      <a:pt x="78" y="144"/>
                      <a:pt x="107" y="150"/>
                      <a:pt x="129" y="136"/>
                    </a:cubicBezTo>
                    <a:cubicBezTo>
                      <a:pt x="151" y="122"/>
                      <a:pt x="158" y="93"/>
                      <a:pt x="144" y="71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113"/>
              <p:cNvSpPr>
                <a:spLocks noChangeAspect="1" noEditPoints="1"/>
              </p:cNvSpPr>
              <p:nvPr/>
            </p:nvSpPr>
            <p:spPr bwMode="black">
              <a:xfrm>
                <a:off x="1479671" y="5857031"/>
                <a:ext cx="409278" cy="348471"/>
              </a:xfrm>
              <a:custGeom>
                <a:avLst/>
                <a:gdLst>
                  <a:gd name="T0" fmla="*/ 344 w 414"/>
                  <a:gd name="T1" fmla="*/ 55 h 353"/>
                  <a:gd name="T2" fmla="*/ 296 w 414"/>
                  <a:gd name="T3" fmla="*/ 9 h 353"/>
                  <a:gd name="T4" fmla="*/ 206 w 414"/>
                  <a:gd name="T5" fmla="*/ 45 h 353"/>
                  <a:gd name="T6" fmla="*/ 0 w 414"/>
                  <a:gd name="T7" fmla="*/ 174 h 353"/>
                  <a:gd name="T8" fmla="*/ 158 w 414"/>
                  <a:gd name="T9" fmla="*/ 278 h 353"/>
                  <a:gd name="T10" fmla="*/ 160 w 414"/>
                  <a:gd name="T11" fmla="*/ 278 h 353"/>
                  <a:gd name="T12" fmla="*/ 160 w 414"/>
                  <a:gd name="T13" fmla="*/ 332 h 353"/>
                  <a:gd name="T14" fmla="*/ 133 w 414"/>
                  <a:gd name="T15" fmla="*/ 337 h 353"/>
                  <a:gd name="T16" fmla="*/ 128 w 414"/>
                  <a:gd name="T17" fmla="*/ 347 h 353"/>
                  <a:gd name="T18" fmla="*/ 137 w 414"/>
                  <a:gd name="T19" fmla="*/ 352 h 353"/>
                  <a:gd name="T20" fmla="*/ 137 w 414"/>
                  <a:gd name="T21" fmla="*/ 352 h 353"/>
                  <a:gd name="T22" fmla="*/ 176 w 414"/>
                  <a:gd name="T23" fmla="*/ 346 h 353"/>
                  <a:gd name="T24" fmla="*/ 215 w 414"/>
                  <a:gd name="T25" fmla="*/ 352 h 353"/>
                  <a:gd name="T26" fmla="*/ 218 w 414"/>
                  <a:gd name="T27" fmla="*/ 352 h 353"/>
                  <a:gd name="T28" fmla="*/ 224 w 414"/>
                  <a:gd name="T29" fmla="*/ 347 h 353"/>
                  <a:gd name="T30" fmla="*/ 245 w 414"/>
                  <a:gd name="T31" fmla="*/ 352 h 353"/>
                  <a:gd name="T32" fmla="*/ 248 w 414"/>
                  <a:gd name="T33" fmla="*/ 352 h 353"/>
                  <a:gd name="T34" fmla="*/ 255 w 414"/>
                  <a:gd name="T35" fmla="*/ 347 h 353"/>
                  <a:gd name="T36" fmla="*/ 250 w 414"/>
                  <a:gd name="T37" fmla="*/ 337 h 353"/>
                  <a:gd name="T38" fmla="*/ 207 w 414"/>
                  <a:gd name="T39" fmla="*/ 331 h 353"/>
                  <a:gd name="T40" fmla="*/ 207 w 414"/>
                  <a:gd name="T41" fmla="*/ 271 h 353"/>
                  <a:gd name="T42" fmla="*/ 343 w 414"/>
                  <a:gd name="T43" fmla="*/ 112 h 353"/>
                  <a:gd name="T44" fmla="*/ 414 w 414"/>
                  <a:gd name="T45" fmla="*/ 83 h 353"/>
                  <a:gd name="T46" fmla="*/ 344 w 414"/>
                  <a:gd name="T47" fmla="*/ 55 h 353"/>
                  <a:gd name="T48" fmla="*/ 192 w 414"/>
                  <a:gd name="T49" fmla="*/ 332 h 353"/>
                  <a:gd name="T50" fmla="*/ 192 w 414"/>
                  <a:gd name="T51" fmla="*/ 332 h 353"/>
                  <a:gd name="T52" fmla="*/ 191 w 414"/>
                  <a:gd name="T53" fmla="*/ 332 h 353"/>
                  <a:gd name="T54" fmla="*/ 176 w 414"/>
                  <a:gd name="T55" fmla="*/ 331 h 353"/>
                  <a:gd name="T56" fmla="*/ 175 w 414"/>
                  <a:gd name="T57" fmla="*/ 331 h 353"/>
                  <a:gd name="T58" fmla="*/ 175 w 414"/>
                  <a:gd name="T59" fmla="*/ 277 h 353"/>
                  <a:gd name="T60" fmla="*/ 192 w 414"/>
                  <a:gd name="T61" fmla="*/ 275 h 353"/>
                  <a:gd name="T62" fmla="*/ 192 w 414"/>
                  <a:gd name="T63" fmla="*/ 332 h 353"/>
                  <a:gd name="T64" fmla="*/ 286 w 414"/>
                  <a:gd name="T65" fmla="*/ 82 h 353"/>
                  <a:gd name="T66" fmla="*/ 271 w 414"/>
                  <a:gd name="T67" fmla="*/ 67 h 353"/>
                  <a:gd name="T68" fmla="*/ 286 w 414"/>
                  <a:gd name="T69" fmla="*/ 52 h 353"/>
                  <a:gd name="T70" fmla="*/ 301 w 414"/>
                  <a:gd name="T71" fmla="*/ 67 h 353"/>
                  <a:gd name="T72" fmla="*/ 286 w 414"/>
                  <a:gd name="T73" fmla="*/ 82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4" h="353">
                    <a:moveTo>
                      <a:pt x="344" y="55"/>
                    </a:moveTo>
                    <a:cubicBezTo>
                      <a:pt x="336" y="33"/>
                      <a:pt x="319" y="16"/>
                      <a:pt x="296" y="9"/>
                    </a:cubicBezTo>
                    <a:cubicBezTo>
                      <a:pt x="263" y="0"/>
                      <a:pt x="228" y="11"/>
                      <a:pt x="206" y="45"/>
                    </a:cubicBezTo>
                    <a:cubicBezTo>
                      <a:pt x="145" y="140"/>
                      <a:pt x="71" y="200"/>
                      <a:pt x="0" y="174"/>
                    </a:cubicBezTo>
                    <a:cubicBezTo>
                      <a:pt x="0" y="174"/>
                      <a:pt x="50" y="278"/>
                      <a:pt x="158" y="278"/>
                    </a:cubicBezTo>
                    <a:cubicBezTo>
                      <a:pt x="159" y="278"/>
                      <a:pt x="160" y="278"/>
                      <a:pt x="160" y="278"/>
                    </a:cubicBezTo>
                    <a:cubicBezTo>
                      <a:pt x="160" y="332"/>
                      <a:pt x="160" y="332"/>
                      <a:pt x="160" y="332"/>
                    </a:cubicBezTo>
                    <a:cubicBezTo>
                      <a:pt x="150" y="333"/>
                      <a:pt x="140" y="335"/>
                      <a:pt x="133" y="337"/>
                    </a:cubicBezTo>
                    <a:cubicBezTo>
                      <a:pt x="129" y="339"/>
                      <a:pt x="127" y="343"/>
                      <a:pt x="128" y="347"/>
                    </a:cubicBezTo>
                    <a:cubicBezTo>
                      <a:pt x="129" y="351"/>
                      <a:pt x="134" y="353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47" y="348"/>
                      <a:pt x="161" y="346"/>
                      <a:pt x="176" y="346"/>
                    </a:cubicBezTo>
                    <a:cubicBezTo>
                      <a:pt x="192" y="346"/>
                      <a:pt x="206" y="348"/>
                      <a:pt x="215" y="352"/>
                    </a:cubicBezTo>
                    <a:cubicBezTo>
                      <a:pt x="216" y="352"/>
                      <a:pt x="217" y="352"/>
                      <a:pt x="218" y="352"/>
                    </a:cubicBezTo>
                    <a:cubicBezTo>
                      <a:pt x="221" y="352"/>
                      <a:pt x="223" y="350"/>
                      <a:pt x="224" y="347"/>
                    </a:cubicBezTo>
                    <a:cubicBezTo>
                      <a:pt x="232" y="348"/>
                      <a:pt x="240" y="350"/>
                      <a:pt x="245" y="352"/>
                    </a:cubicBezTo>
                    <a:cubicBezTo>
                      <a:pt x="246" y="352"/>
                      <a:pt x="247" y="352"/>
                      <a:pt x="248" y="352"/>
                    </a:cubicBezTo>
                    <a:cubicBezTo>
                      <a:pt x="251" y="352"/>
                      <a:pt x="254" y="350"/>
                      <a:pt x="255" y="347"/>
                    </a:cubicBezTo>
                    <a:cubicBezTo>
                      <a:pt x="256" y="343"/>
                      <a:pt x="254" y="339"/>
                      <a:pt x="250" y="337"/>
                    </a:cubicBezTo>
                    <a:cubicBezTo>
                      <a:pt x="239" y="334"/>
                      <a:pt x="224" y="331"/>
                      <a:pt x="207" y="331"/>
                    </a:cubicBezTo>
                    <a:cubicBezTo>
                      <a:pt x="207" y="271"/>
                      <a:pt x="207" y="271"/>
                      <a:pt x="207" y="271"/>
                    </a:cubicBezTo>
                    <a:cubicBezTo>
                      <a:pt x="283" y="251"/>
                      <a:pt x="323" y="185"/>
                      <a:pt x="343" y="112"/>
                    </a:cubicBezTo>
                    <a:cubicBezTo>
                      <a:pt x="414" y="83"/>
                      <a:pt x="414" y="83"/>
                      <a:pt x="414" y="83"/>
                    </a:cubicBezTo>
                    <a:lnTo>
                      <a:pt x="344" y="55"/>
                    </a:lnTo>
                    <a:close/>
                    <a:moveTo>
                      <a:pt x="192" y="332"/>
                    </a:moveTo>
                    <a:cubicBezTo>
                      <a:pt x="192" y="332"/>
                      <a:pt x="192" y="332"/>
                      <a:pt x="192" y="332"/>
                    </a:cubicBezTo>
                    <a:cubicBezTo>
                      <a:pt x="192" y="332"/>
                      <a:pt x="192" y="332"/>
                      <a:pt x="191" y="332"/>
                    </a:cubicBezTo>
                    <a:cubicBezTo>
                      <a:pt x="187" y="331"/>
                      <a:pt x="181" y="331"/>
                      <a:pt x="176" y="331"/>
                    </a:cubicBezTo>
                    <a:cubicBezTo>
                      <a:pt x="176" y="331"/>
                      <a:pt x="176" y="331"/>
                      <a:pt x="175" y="331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81" y="276"/>
                      <a:pt x="187" y="276"/>
                      <a:pt x="192" y="275"/>
                    </a:cubicBezTo>
                    <a:lnTo>
                      <a:pt x="192" y="332"/>
                    </a:lnTo>
                    <a:close/>
                    <a:moveTo>
                      <a:pt x="286" y="82"/>
                    </a:moveTo>
                    <a:cubicBezTo>
                      <a:pt x="278" y="82"/>
                      <a:pt x="271" y="75"/>
                      <a:pt x="271" y="67"/>
                    </a:cubicBezTo>
                    <a:cubicBezTo>
                      <a:pt x="271" y="59"/>
                      <a:pt x="278" y="52"/>
                      <a:pt x="286" y="52"/>
                    </a:cubicBezTo>
                    <a:cubicBezTo>
                      <a:pt x="294" y="52"/>
                      <a:pt x="301" y="59"/>
                      <a:pt x="301" y="67"/>
                    </a:cubicBezTo>
                    <a:cubicBezTo>
                      <a:pt x="301" y="75"/>
                      <a:pt x="294" y="82"/>
                      <a:pt x="286" y="8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0684" tIns="40342" rIns="80684" bIns="40342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6147"/>
                <a:endParaRPr lang="en-US" sz="1176" spc="-120" dirty="0">
                  <a:solidFill>
                    <a:srgbClr val="000000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sp>
          <p:nvSpPr>
            <p:cNvPr id="84" name="Rectangle 83">
              <a:hlinkClick r:id="" action="ppaction://noaction"/>
            </p:cNvPr>
            <p:cNvSpPr/>
            <p:nvPr/>
          </p:nvSpPr>
          <p:spPr bwMode="auto">
            <a:xfrm>
              <a:off x="519971" y="3703833"/>
              <a:ext cx="1450513" cy="1028159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89642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61622">
                <a:lnSpc>
                  <a:spcPct val="90000"/>
                </a:lnSpc>
              </a:pPr>
              <a:endParaRPr lang="en-US" sz="1372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56637">
                      <a:srgbClr val="FFFFFF"/>
                    </a:gs>
                    <a:gs pos="11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82780" y="3568542"/>
              <a:ext cx="1051375" cy="661144"/>
              <a:chOff x="681416" y="4028239"/>
              <a:chExt cx="634251" cy="379977"/>
            </a:xfrm>
          </p:grpSpPr>
          <p:sp>
            <p:nvSpPr>
              <p:cNvPr id="110" name="Freeform 109"/>
              <p:cNvSpPr>
                <a:spLocks noEditPoints="1"/>
              </p:cNvSpPr>
              <p:nvPr/>
            </p:nvSpPr>
            <p:spPr bwMode="auto">
              <a:xfrm rot="5400000">
                <a:off x="1007591" y="4130249"/>
                <a:ext cx="190964" cy="291561"/>
              </a:xfrm>
              <a:custGeom>
                <a:avLst/>
                <a:gdLst>
                  <a:gd name="T0" fmla="*/ 448 w 448"/>
                  <a:gd name="T1" fmla="*/ 0 h 684"/>
                  <a:gd name="T2" fmla="*/ 448 w 448"/>
                  <a:gd name="T3" fmla="*/ 207 h 684"/>
                  <a:gd name="T4" fmla="*/ 241 w 448"/>
                  <a:gd name="T5" fmla="*/ 207 h 684"/>
                  <a:gd name="T6" fmla="*/ 241 w 448"/>
                  <a:gd name="T7" fmla="*/ 0 h 684"/>
                  <a:gd name="T8" fmla="*/ 448 w 448"/>
                  <a:gd name="T9" fmla="*/ 0 h 684"/>
                  <a:gd name="T10" fmla="*/ 241 w 448"/>
                  <a:gd name="T11" fmla="*/ 238 h 684"/>
                  <a:gd name="T12" fmla="*/ 241 w 448"/>
                  <a:gd name="T13" fmla="*/ 446 h 684"/>
                  <a:gd name="T14" fmla="*/ 448 w 448"/>
                  <a:gd name="T15" fmla="*/ 446 h 684"/>
                  <a:gd name="T16" fmla="*/ 448 w 448"/>
                  <a:gd name="T17" fmla="*/ 238 h 684"/>
                  <a:gd name="T18" fmla="*/ 241 w 448"/>
                  <a:gd name="T19" fmla="*/ 238 h 684"/>
                  <a:gd name="T20" fmla="*/ 0 w 448"/>
                  <a:gd name="T21" fmla="*/ 0 h 684"/>
                  <a:gd name="T22" fmla="*/ 0 w 448"/>
                  <a:gd name="T23" fmla="*/ 207 h 684"/>
                  <a:gd name="T24" fmla="*/ 210 w 448"/>
                  <a:gd name="T25" fmla="*/ 207 h 684"/>
                  <a:gd name="T26" fmla="*/ 210 w 448"/>
                  <a:gd name="T27" fmla="*/ 0 h 684"/>
                  <a:gd name="T28" fmla="*/ 0 w 448"/>
                  <a:gd name="T29" fmla="*/ 0 h 684"/>
                  <a:gd name="T30" fmla="*/ 0 w 448"/>
                  <a:gd name="T31" fmla="*/ 238 h 684"/>
                  <a:gd name="T32" fmla="*/ 0 w 448"/>
                  <a:gd name="T33" fmla="*/ 446 h 684"/>
                  <a:gd name="T34" fmla="*/ 210 w 448"/>
                  <a:gd name="T35" fmla="*/ 446 h 684"/>
                  <a:gd name="T36" fmla="*/ 210 w 448"/>
                  <a:gd name="T37" fmla="*/ 238 h 684"/>
                  <a:gd name="T38" fmla="*/ 0 w 448"/>
                  <a:gd name="T39" fmla="*/ 238 h 684"/>
                  <a:gd name="T40" fmla="*/ 0 w 448"/>
                  <a:gd name="T41" fmla="*/ 477 h 684"/>
                  <a:gd name="T42" fmla="*/ 0 w 448"/>
                  <a:gd name="T43" fmla="*/ 684 h 684"/>
                  <a:gd name="T44" fmla="*/ 448 w 448"/>
                  <a:gd name="T45" fmla="*/ 684 h 684"/>
                  <a:gd name="T46" fmla="*/ 448 w 448"/>
                  <a:gd name="T47" fmla="*/ 477 h 684"/>
                  <a:gd name="T48" fmla="*/ 0 w 448"/>
                  <a:gd name="T49" fmla="*/ 477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8" h="684">
                    <a:moveTo>
                      <a:pt x="448" y="0"/>
                    </a:moveTo>
                    <a:lnTo>
                      <a:pt x="448" y="207"/>
                    </a:lnTo>
                    <a:lnTo>
                      <a:pt x="241" y="207"/>
                    </a:lnTo>
                    <a:lnTo>
                      <a:pt x="241" y="0"/>
                    </a:lnTo>
                    <a:lnTo>
                      <a:pt x="448" y="0"/>
                    </a:lnTo>
                    <a:close/>
                    <a:moveTo>
                      <a:pt x="241" y="238"/>
                    </a:moveTo>
                    <a:lnTo>
                      <a:pt x="241" y="446"/>
                    </a:lnTo>
                    <a:lnTo>
                      <a:pt x="448" y="446"/>
                    </a:lnTo>
                    <a:lnTo>
                      <a:pt x="448" y="238"/>
                    </a:lnTo>
                    <a:lnTo>
                      <a:pt x="241" y="238"/>
                    </a:lnTo>
                    <a:close/>
                    <a:moveTo>
                      <a:pt x="0" y="0"/>
                    </a:moveTo>
                    <a:lnTo>
                      <a:pt x="0" y="207"/>
                    </a:lnTo>
                    <a:lnTo>
                      <a:pt x="210" y="207"/>
                    </a:lnTo>
                    <a:lnTo>
                      <a:pt x="210" y="0"/>
                    </a:lnTo>
                    <a:lnTo>
                      <a:pt x="0" y="0"/>
                    </a:lnTo>
                    <a:close/>
                    <a:moveTo>
                      <a:pt x="0" y="238"/>
                    </a:moveTo>
                    <a:lnTo>
                      <a:pt x="0" y="446"/>
                    </a:lnTo>
                    <a:lnTo>
                      <a:pt x="210" y="446"/>
                    </a:lnTo>
                    <a:lnTo>
                      <a:pt x="210" y="238"/>
                    </a:lnTo>
                    <a:lnTo>
                      <a:pt x="0" y="238"/>
                    </a:lnTo>
                    <a:close/>
                    <a:moveTo>
                      <a:pt x="0" y="477"/>
                    </a:moveTo>
                    <a:lnTo>
                      <a:pt x="0" y="684"/>
                    </a:lnTo>
                    <a:lnTo>
                      <a:pt x="448" y="684"/>
                    </a:lnTo>
                    <a:lnTo>
                      <a:pt x="448" y="477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vert="horz" wrap="square" lIns="89639" tIns="44820" rIns="89639" bIns="448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110"/>
              <p:cNvSpPr>
                <a:spLocks noChangeAspect="1" noEditPoints="1"/>
              </p:cNvSpPr>
              <p:nvPr/>
            </p:nvSpPr>
            <p:spPr bwMode="black">
              <a:xfrm>
                <a:off x="681416" y="4028239"/>
                <a:ext cx="196604" cy="378995"/>
              </a:xfrm>
              <a:custGeom>
                <a:avLst/>
                <a:gdLst>
                  <a:gd name="T0" fmla="*/ 544 w 602"/>
                  <a:gd name="T1" fmla="*/ 95 h 1156"/>
                  <a:gd name="T2" fmla="*/ 119 w 602"/>
                  <a:gd name="T3" fmla="*/ 1068 h 1156"/>
                  <a:gd name="T4" fmla="*/ 112 w 602"/>
                  <a:gd name="T5" fmla="*/ 1048 h 1156"/>
                  <a:gd name="T6" fmla="*/ 288 w 602"/>
                  <a:gd name="T7" fmla="*/ 1050 h 1156"/>
                  <a:gd name="T8" fmla="*/ 296 w 602"/>
                  <a:gd name="T9" fmla="*/ 1053 h 1156"/>
                  <a:gd name="T10" fmla="*/ 291 w 602"/>
                  <a:gd name="T11" fmla="*/ 1071 h 1156"/>
                  <a:gd name="T12" fmla="*/ 290 w 602"/>
                  <a:gd name="T13" fmla="*/ 1072 h 1156"/>
                  <a:gd name="T14" fmla="*/ 290 w 602"/>
                  <a:gd name="T15" fmla="*/ 1072 h 1156"/>
                  <a:gd name="T16" fmla="*/ 276 w 602"/>
                  <a:gd name="T17" fmla="*/ 1069 h 1156"/>
                  <a:gd name="T18" fmla="*/ 271 w 602"/>
                  <a:gd name="T19" fmla="*/ 1071 h 1156"/>
                  <a:gd name="T20" fmla="*/ 275 w 602"/>
                  <a:gd name="T21" fmla="*/ 1052 h 1156"/>
                  <a:gd name="T22" fmla="*/ 285 w 602"/>
                  <a:gd name="T23" fmla="*/ 1050 h 1156"/>
                  <a:gd name="T24" fmla="*/ 298 w 602"/>
                  <a:gd name="T25" fmla="*/ 1055 h 1156"/>
                  <a:gd name="T26" fmla="*/ 315 w 602"/>
                  <a:gd name="T27" fmla="*/ 1058 h 1156"/>
                  <a:gd name="T28" fmla="*/ 319 w 602"/>
                  <a:gd name="T29" fmla="*/ 1057 h 1156"/>
                  <a:gd name="T30" fmla="*/ 320 w 602"/>
                  <a:gd name="T31" fmla="*/ 1057 h 1156"/>
                  <a:gd name="T32" fmla="*/ 314 w 602"/>
                  <a:gd name="T33" fmla="*/ 1075 h 1156"/>
                  <a:gd name="T34" fmla="*/ 301 w 602"/>
                  <a:gd name="T35" fmla="*/ 1077 h 1156"/>
                  <a:gd name="T36" fmla="*/ 292 w 602"/>
                  <a:gd name="T37" fmla="*/ 1073 h 1156"/>
                  <a:gd name="T38" fmla="*/ 298 w 602"/>
                  <a:gd name="T39" fmla="*/ 1055 h 1156"/>
                  <a:gd name="T40" fmla="*/ 298 w 602"/>
                  <a:gd name="T41" fmla="*/ 1055 h 1156"/>
                  <a:gd name="T42" fmla="*/ 298 w 602"/>
                  <a:gd name="T43" fmla="*/ 1055 h 1156"/>
                  <a:gd name="T44" fmla="*/ 305 w 602"/>
                  <a:gd name="T45" fmla="*/ 1034 h 1156"/>
                  <a:gd name="T46" fmla="*/ 318 w 602"/>
                  <a:gd name="T47" fmla="*/ 1037 h 1156"/>
                  <a:gd name="T48" fmla="*/ 325 w 602"/>
                  <a:gd name="T49" fmla="*/ 1035 h 1156"/>
                  <a:gd name="T50" fmla="*/ 326 w 602"/>
                  <a:gd name="T51" fmla="*/ 1035 h 1156"/>
                  <a:gd name="T52" fmla="*/ 314 w 602"/>
                  <a:gd name="T53" fmla="*/ 1056 h 1156"/>
                  <a:gd name="T54" fmla="*/ 299 w 602"/>
                  <a:gd name="T55" fmla="*/ 1052 h 1156"/>
                  <a:gd name="T56" fmla="*/ 299 w 602"/>
                  <a:gd name="T57" fmla="*/ 1052 h 1156"/>
                  <a:gd name="T58" fmla="*/ 304 w 602"/>
                  <a:gd name="T59" fmla="*/ 1034 h 1156"/>
                  <a:gd name="T60" fmla="*/ 292 w 602"/>
                  <a:gd name="T61" fmla="*/ 1028 h 1156"/>
                  <a:gd name="T62" fmla="*/ 302 w 602"/>
                  <a:gd name="T63" fmla="*/ 1032 h 1156"/>
                  <a:gd name="T64" fmla="*/ 302 w 602"/>
                  <a:gd name="T65" fmla="*/ 1032 h 1156"/>
                  <a:gd name="T66" fmla="*/ 297 w 602"/>
                  <a:gd name="T67" fmla="*/ 1050 h 1156"/>
                  <a:gd name="T68" fmla="*/ 297 w 602"/>
                  <a:gd name="T69" fmla="*/ 1050 h 1156"/>
                  <a:gd name="T70" fmla="*/ 296 w 602"/>
                  <a:gd name="T71" fmla="*/ 1050 h 1156"/>
                  <a:gd name="T72" fmla="*/ 296 w 602"/>
                  <a:gd name="T73" fmla="*/ 1050 h 1156"/>
                  <a:gd name="T74" fmla="*/ 296 w 602"/>
                  <a:gd name="T75" fmla="*/ 1050 h 1156"/>
                  <a:gd name="T76" fmla="*/ 277 w 602"/>
                  <a:gd name="T77" fmla="*/ 1049 h 1156"/>
                  <a:gd name="T78" fmla="*/ 277 w 602"/>
                  <a:gd name="T79" fmla="*/ 1049 h 1156"/>
                  <a:gd name="T80" fmla="*/ 277 w 602"/>
                  <a:gd name="T81" fmla="*/ 1049 h 1156"/>
                  <a:gd name="T82" fmla="*/ 276 w 602"/>
                  <a:gd name="T83" fmla="*/ 1049 h 1156"/>
                  <a:gd name="T84" fmla="*/ 281 w 602"/>
                  <a:gd name="T85" fmla="*/ 1032 h 1156"/>
                  <a:gd name="T86" fmla="*/ 287 w 602"/>
                  <a:gd name="T87" fmla="*/ 1029 h 1156"/>
                  <a:gd name="T88" fmla="*/ 467 w 602"/>
                  <a:gd name="T89" fmla="*/ 1059 h 1156"/>
                  <a:gd name="T90" fmla="*/ 478 w 602"/>
                  <a:gd name="T91" fmla="*/ 1064 h 1156"/>
                  <a:gd name="T92" fmla="*/ 466 w 602"/>
                  <a:gd name="T93" fmla="*/ 1048 h 1156"/>
                  <a:gd name="T94" fmla="*/ 602 w 602"/>
                  <a:gd name="T95" fmla="*/ 1116 h 1156"/>
                  <a:gd name="T96" fmla="*/ 0 w 602"/>
                  <a:gd name="T97" fmla="*/ 40 h 1156"/>
                  <a:gd name="T98" fmla="*/ 602 w 602"/>
                  <a:gd name="T99" fmla="*/ 1116 h 1156"/>
                  <a:gd name="T100" fmla="*/ 273 w 602"/>
                  <a:gd name="T101" fmla="*/ 202 h 1156"/>
                  <a:gd name="T102" fmla="*/ 273 w 602"/>
                  <a:gd name="T103" fmla="*/ 911 h 1156"/>
                  <a:gd name="T104" fmla="*/ 462 w 602"/>
                  <a:gd name="T105" fmla="*/ 581 h 1156"/>
                  <a:gd name="T106" fmla="*/ 284 w 602"/>
                  <a:gd name="T107" fmla="*/ 391 h 1156"/>
                  <a:gd name="T108" fmla="*/ 284 w 602"/>
                  <a:gd name="T109" fmla="*/ 391 h 1156"/>
                  <a:gd name="T110" fmla="*/ 273 w 602"/>
                  <a:gd name="T111" fmla="*/ 391 h 1156"/>
                  <a:gd name="T112" fmla="*/ 462 w 602"/>
                  <a:gd name="T113" fmla="*/ 911 h 1156"/>
                  <a:gd name="T114" fmla="*/ 462 w 602"/>
                  <a:gd name="T115" fmla="*/ 379 h 1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2" h="1156">
                    <a:moveTo>
                      <a:pt x="54" y="95"/>
                    </a:moveTo>
                    <a:cubicBezTo>
                      <a:pt x="54" y="367"/>
                      <a:pt x="54" y="639"/>
                      <a:pt x="54" y="911"/>
                    </a:cubicBezTo>
                    <a:cubicBezTo>
                      <a:pt x="217" y="911"/>
                      <a:pt x="381" y="911"/>
                      <a:pt x="544" y="911"/>
                    </a:cubicBezTo>
                    <a:cubicBezTo>
                      <a:pt x="544" y="639"/>
                      <a:pt x="544" y="367"/>
                      <a:pt x="544" y="95"/>
                    </a:cubicBezTo>
                    <a:cubicBezTo>
                      <a:pt x="381" y="95"/>
                      <a:pt x="217" y="95"/>
                      <a:pt x="54" y="95"/>
                    </a:cubicBezTo>
                    <a:close/>
                    <a:moveTo>
                      <a:pt x="112" y="1053"/>
                    </a:moveTo>
                    <a:cubicBezTo>
                      <a:pt x="126" y="1068"/>
                      <a:pt x="126" y="1068"/>
                      <a:pt x="126" y="1068"/>
                    </a:cubicBezTo>
                    <a:cubicBezTo>
                      <a:pt x="119" y="1068"/>
                      <a:pt x="119" y="1068"/>
                      <a:pt x="119" y="1068"/>
                    </a:cubicBezTo>
                    <a:cubicBezTo>
                      <a:pt x="103" y="1050"/>
                      <a:pt x="103" y="1050"/>
                      <a:pt x="103" y="1050"/>
                    </a:cubicBezTo>
                    <a:cubicBezTo>
                      <a:pt x="119" y="1034"/>
                      <a:pt x="119" y="1034"/>
                      <a:pt x="119" y="1034"/>
                    </a:cubicBezTo>
                    <a:cubicBezTo>
                      <a:pt x="126" y="1034"/>
                      <a:pt x="126" y="1034"/>
                      <a:pt x="126" y="1034"/>
                    </a:cubicBezTo>
                    <a:cubicBezTo>
                      <a:pt x="112" y="1048"/>
                      <a:pt x="112" y="1048"/>
                      <a:pt x="112" y="1048"/>
                    </a:cubicBezTo>
                    <a:cubicBezTo>
                      <a:pt x="137" y="1048"/>
                      <a:pt x="137" y="1048"/>
                      <a:pt x="137" y="1048"/>
                    </a:cubicBezTo>
                    <a:cubicBezTo>
                      <a:pt x="137" y="1053"/>
                      <a:pt x="137" y="1053"/>
                      <a:pt x="137" y="1053"/>
                    </a:cubicBezTo>
                    <a:lnTo>
                      <a:pt x="112" y="1053"/>
                    </a:lnTo>
                    <a:close/>
                    <a:moveTo>
                      <a:pt x="288" y="1050"/>
                    </a:moveTo>
                    <a:cubicBezTo>
                      <a:pt x="291" y="1050"/>
                      <a:pt x="294" y="1052"/>
                      <a:pt x="296" y="1053"/>
                    </a:cubicBezTo>
                    <a:cubicBezTo>
                      <a:pt x="296" y="1053"/>
                      <a:pt x="296" y="1053"/>
                      <a:pt x="296" y="1053"/>
                    </a:cubicBezTo>
                    <a:cubicBezTo>
                      <a:pt x="296" y="1053"/>
                      <a:pt x="296" y="1053"/>
                      <a:pt x="296" y="1053"/>
                    </a:cubicBezTo>
                    <a:cubicBezTo>
                      <a:pt x="296" y="1053"/>
                      <a:pt x="296" y="1053"/>
                      <a:pt x="296" y="1053"/>
                    </a:cubicBezTo>
                    <a:cubicBezTo>
                      <a:pt x="296" y="1053"/>
                      <a:pt x="296" y="1053"/>
                      <a:pt x="296" y="1053"/>
                    </a:cubicBezTo>
                    <a:cubicBezTo>
                      <a:pt x="296" y="1054"/>
                      <a:pt x="296" y="1054"/>
                      <a:pt x="296" y="1054"/>
                    </a:cubicBezTo>
                    <a:cubicBezTo>
                      <a:pt x="296" y="1054"/>
                      <a:pt x="291" y="1071"/>
                      <a:pt x="291" y="1072"/>
                    </a:cubicBezTo>
                    <a:cubicBezTo>
                      <a:pt x="291" y="1071"/>
                      <a:pt x="291" y="1071"/>
                      <a:pt x="291" y="1071"/>
                    </a:cubicBezTo>
                    <a:cubicBezTo>
                      <a:pt x="291" y="1072"/>
                      <a:pt x="291" y="1072"/>
                      <a:pt x="291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90" y="1072"/>
                      <a:pt x="290" y="1072"/>
                      <a:pt x="290" y="1072"/>
                    </a:cubicBezTo>
                    <a:cubicBezTo>
                      <a:pt x="289" y="1071"/>
                      <a:pt x="288" y="1071"/>
                      <a:pt x="286" y="1070"/>
                    </a:cubicBezTo>
                    <a:cubicBezTo>
                      <a:pt x="285" y="1069"/>
                      <a:pt x="285" y="1069"/>
                      <a:pt x="284" y="1069"/>
                    </a:cubicBezTo>
                    <a:cubicBezTo>
                      <a:pt x="283" y="1069"/>
                      <a:pt x="281" y="1069"/>
                      <a:pt x="280" y="1069"/>
                    </a:cubicBezTo>
                    <a:cubicBezTo>
                      <a:pt x="279" y="1069"/>
                      <a:pt x="278" y="1069"/>
                      <a:pt x="276" y="1069"/>
                    </a:cubicBezTo>
                    <a:cubicBezTo>
                      <a:pt x="274" y="1069"/>
                      <a:pt x="273" y="1070"/>
                      <a:pt x="271" y="1071"/>
                    </a:cubicBezTo>
                    <a:cubicBezTo>
                      <a:pt x="271" y="1071"/>
                      <a:pt x="271" y="1071"/>
                      <a:pt x="271" y="1071"/>
                    </a:cubicBezTo>
                    <a:cubicBezTo>
                      <a:pt x="271" y="1071"/>
                      <a:pt x="271" y="1071"/>
                      <a:pt x="271" y="1071"/>
                    </a:cubicBezTo>
                    <a:cubicBezTo>
                      <a:pt x="271" y="1071"/>
                      <a:pt x="271" y="1071"/>
                      <a:pt x="271" y="1071"/>
                    </a:cubicBezTo>
                    <a:cubicBezTo>
                      <a:pt x="270" y="1070"/>
                      <a:pt x="270" y="1070"/>
                      <a:pt x="270" y="1070"/>
                    </a:cubicBezTo>
                    <a:cubicBezTo>
                      <a:pt x="270" y="1070"/>
                      <a:pt x="270" y="1070"/>
                      <a:pt x="270" y="1070"/>
                    </a:cubicBezTo>
                    <a:cubicBezTo>
                      <a:pt x="275" y="1052"/>
                      <a:pt x="275" y="1052"/>
                      <a:pt x="275" y="1052"/>
                    </a:cubicBezTo>
                    <a:cubicBezTo>
                      <a:pt x="275" y="1052"/>
                      <a:pt x="275" y="1052"/>
                      <a:pt x="275" y="1052"/>
                    </a:cubicBezTo>
                    <a:cubicBezTo>
                      <a:pt x="275" y="1052"/>
                      <a:pt x="275" y="1052"/>
                      <a:pt x="275" y="1052"/>
                    </a:cubicBezTo>
                    <a:cubicBezTo>
                      <a:pt x="277" y="1051"/>
                      <a:pt x="278" y="1051"/>
                      <a:pt x="279" y="1051"/>
                    </a:cubicBezTo>
                    <a:cubicBezTo>
                      <a:pt x="280" y="1050"/>
                      <a:pt x="281" y="1050"/>
                      <a:pt x="282" y="1050"/>
                    </a:cubicBezTo>
                    <a:cubicBezTo>
                      <a:pt x="283" y="1050"/>
                      <a:pt x="284" y="1050"/>
                      <a:pt x="285" y="1050"/>
                    </a:cubicBezTo>
                    <a:cubicBezTo>
                      <a:pt x="286" y="1050"/>
                      <a:pt x="287" y="1050"/>
                      <a:pt x="288" y="1050"/>
                    </a:cubicBezTo>
                    <a:close/>
                    <a:moveTo>
                      <a:pt x="298" y="1055"/>
                    </a:move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300" y="1056"/>
                      <a:pt x="301" y="1056"/>
                      <a:pt x="302" y="1057"/>
                    </a:cubicBezTo>
                    <a:cubicBezTo>
                      <a:pt x="303" y="1058"/>
                      <a:pt x="305" y="1058"/>
                      <a:pt x="306" y="1058"/>
                    </a:cubicBezTo>
                    <a:cubicBezTo>
                      <a:pt x="308" y="1058"/>
                      <a:pt x="310" y="1058"/>
                      <a:pt x="312" y="1058"/>
                    </a:cubicBezTo>
                    <a:cubicBezTo>
                      <a:pt x="313" y="1058"/>
                      <a:pt x="314" y="1058"/>
                      <a:pt x="315" y="1058"/>
                    </a:cubicBezTo>
                    <a:cubicBezTo>
                      <a:pt x="316" y="1057"/>
                      <a:pt x="317" y="1057"/>
                      <a:pt x="319" y="1056"/>
                    </a:cubicBezTo>
                    <a:cubicBezTo>
                      <a:pt x="319" y="1056"/>
                      <a:pt x="319" y="1057"/>
                      <a:pt x="319" y="1057"/>
                    </a:cubicBezTo>
                    <a:cubicBezTo>
                      <a:pt x="319" y="1057"/>
                      <a:pt x="319" y="1057"/>
                      <a:pt x="319" y="1057"/>
                    </a:cubicBezTo>
                    <a:cubicBezTo>
                      <a:pt x="319" y="1057"/>
                      <a:pt x="319" y="1057"/>
                      <a:pt x="319" y="1057"/>
                    </a:cubicBezTo>
                    <a:cubicBezTo>
                      <a:pt x="319" y="1057"/>
                      <a:pt x="319" y="1057"/>
                      <a:pt x="319" y="1057"/>
                    </a:cubicBezTo>
                    <a:cubicBezTo>
                      <a:pt x="319" y="1057"/>
                      <a:pt x="320" y="1057"/>
                      <a:pt x="320" y="1057"/>
                    </a:cubicBezTo>
                    <a:cubicBezTo>
                      <a:pt x="320" y="1057"/>
                      <a:pt x="320" y="1057"/>
                      <a:pt x="320" y="1057"/>
                    </a:cubicBezTo>
                    <a:cubicBezTo>
                      <a:pt x="320" y="1057"/>
                      <a:pt x="320" y="1057"/>
                      <a:pt x="320" y="1057"/>
                    </a:cubicBezTo>
                    <a:cubicBezTo>
                      <a:pt x="320" y="1057"/>
                      <a:pt x="320" y="1057"/>
                      <a:pt x="320" y="1057"/>
                    </a:cubicBezTo>
                    <a:cubicBezTo>
                      <a:pt x="320" y="1057"/>
                      <a:pt x="315" y="1075"/>
                      <a:pt x="315" y="1075"/>
                    </a:cubicBezTo>
                    <a:cubicBezTo>
                      <a:pt x="314" y="1075"/>
                      <a:pt x="314" y="1075"/>
                      <a:pt x="314" y="1075"/>
                    </a:cubicBezTo>
                    <a:cubicBezTo>
                      <a:pt x="314" y="1075"/>
                      <a:pt x="314" y="1075"/>
                      <a:pt x="314" y="1075"/>
                    </a:cubicBezTo>
                    <a:cubicBezTo>
                      <a:pt x="313" y="1076"/>
                      <a:pt x="312" y="1076"/>
                      <a:pt x="311" y="1076"/>
                    </a:cubicBezTo>
                    <a:cubicBezTo>
                      <a:pt x="309" y="1077"/>
                      <a:pt x="308" y="1077"/>
                      <a:pt x="307" y="1077"/>
                    </a:cubicBezTo>
                    <a:cubicBezTo>
                      <a:pt x="306" y="1077"/>
                      <a:pt x="305" y="1077"/>
                      <a:pt x="304" y="1077"/>
                    </a:cubicBezTo>
                    <a:cubicBezTo>
                      <a:pt x="303" y="1077"/>
                      <a:pt x="302" y="1077"/>
                      <a:pt x="301" y="1077"/>
                    </a:cubicBezTo>
                    <a:cubicBezTo>
                      <a:pt x="300" y="1077"/>
                      <a:pt x="300" y="1077"/>
                      <a:pt x="299" y="1077"/>
                    </a:cubicBezTo>
                    <a:cubicBezTo>
                      <a:pt x="298" y="1076"/>
                      <a:pt x="297" y="1076"/>
                      <a:pt x="297" y="1076"/>
                    </a:cubicBezTo>
                    <a:cubicBezTo>
                      <a:pt x="295" y="1075"/>
                      <a:pt x="294" y="1075"/>
                      <a:pt x="293" y="1074"/>
                    </a:cubicBezTo>
                    <a:cubicBezTo>
                      <a:pt x="293" y="1074"/>
                      <a:pt x="292" y="1073"/>
                      <a:pt x="292" y="1073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ubicBezTo>
                      <a:pt x="298" y="1055"/>
                      <a:pt x="298" y="1055"/>
                      <a:pt x="298" y="1055"/>
                    </a:cubicBezTo>
                    <a:close/>
                    <a:moveTo>
                      <a:pt x="305" y="1034"/>
                    </a:moveTo>
                    <a:cubicBezTo>
                      <a:pt x="306" y="1034"/>
                      <a:pt x="307" y="1035"/>
                      <a:pt x="308" y="1036"/>
                    </a:cubicBezTo>
                    <a:cubicBezTo>
                      <a:pt x="310" y="1036"/>
                      <a:pt x="311" y="1037"/>
                      <a:pt x="313" y="1037"/>
                    </a:cubicBezTo>
                    <a:cubicBezTo>
                      <a:pt x="313" y="1037"/>
                      <a:pt x="314" y="1037"/>
                      <a:pt x="315" y="1037"/>
                    </a:cubicBezTo>
                    <a:cubicBezTo>
                      <a:pt x="316" y="1037"/>
                      <a:pt x="317" y="1037"/>
                      <a:pt x="318" y="1037"/>
                    </a:cubicBezTo>
                    <a:cubicBezTo>
                      <a:pt x="319" y="1037"/>
                      <a:pt x="320" y="1036"/>
                      <a:pt x="321" y="1036"/>
                    </a:cubicBezTo>
                    <a:cubicBezTo>
                      <a:pt x="322" y="1036"/>
                      <a:pt x="324" y="1035"/>
                      <a:pt x="325" y="1035"/>
                    </a:cubicBezTo>
                    <a:cubicBezTo>
                      <a:pt x="325" y="1035"/>
                      <a:pt x="325" y="1035"/>
                      <a:pt x="325" y="1035"/>
                    </a:cubicBezTo>
                    <a:cubicBezTo>
                      <a:pt x="325" y="1035"/>
                      <a:pt x="325" y="1035"/>
                      <a:pt x="325" y="1035"/>
                    </a:cubicBezTo>
                    <a:cubicBezTo>
                      <a:pt x="325" y="1035"/>
                      <a:pt x="325" y="1035"/>
                      <a:pt x="325" y="1035"/>
                    </a:cubicBezTo>
                    <a:cubicBezTo>
                      <a:pt x="325" y="1035"/>
                      <a:pt x="326" y="1035"/>
                      <a:pt x="326" y="1035"/>
                    </a:cubicBezTo>
                    <a:cubicBezTo>
                      <a:pt x="326" y="1035"/>
                      <a:pt x="326" y="1035"/>
                      <a:pt x="326" y="1035"/>
                    </a:cubicBezTo>
                    <a:cubicBezTo>
                      <a:pt x="326" y="1035"/>
                      <a:pt x="326" y="1035"/>
                      <a:pt x="326" y="1035"/>
                    </a:cubicBezTo>
                    <a:cubicBezTo>
                      <a:pt x="326" y="1035"/>
                      <a:pt x="321" y="1054"/>
                      <a:pt x="321" y="1054"/>
                    </a:cubicBezTo>
                    <a:cubicBezTo>
                      <a:pt x="321" y="1054"/>
                      <a:pt x="320" y="1054"/>
                      <a:pt x="320" y="1054"/>
                    </a:cubicBezTo>
                    <a:cubicBezTo>
                      <a:pt x="320" y="1054"/>
                      <a:pt x="320" y="1054"/>
                      <a:pt x="320" y="1054"/>
                    </a:cubicBezTo>
                    <a:cubicBezTo>
                      <a:pt x="318" y="1055"/>
                      <a:pt x="316" y="1055"/>
                      <a:pt x="314" y="1056"/>
                    </a:cubicBezTo>
                    <a:cubicBezTo>
                      <a:pt x="313" y="1056"/>
                      <a:pt x="311" y="1056"/>
                      <a:pt x="310" y="1056"/>
                    </a:cubicBezTo>
                    <a:cubicBezTo>
                      <a:pt x="308" y="1056"/>
                      <a:pt x="307" y="1056"/>
                      <a:pt x="306" y="1056"/>
                    </a:cubicBezTo>
                    <a:cubicBezTo>
                      <a:pt x="304" y="1055"/>
                      <a:pt x="302" y="1054"/>
                      <a:pt x="300" y="1053"/>
                    </a:cubicBezTo>
                    <a:cubicBezTo>
                      <a:pt x="300" y="1053"/>
                      <a:pt x="299" y="1053"/>
                      <a:pt x="299" y="1052"/>
                    </a:cubicBezTo>
                    <a:cubicBezTo>
                      <a:pt x="299" y="1052"/>
                      <a:pt x="299" y="1052"/>
                      <a:pt x="299" y="1052"/>
                    </a:cubicBezTo>
                    <a:cubicBezTo>
                      <a:pt x="299" y="1052"/>
                      <a:pt x="299" y="1052"/>
                      <a:pt x="299" y="1052"/>
                    </a:cubicBezTo>
                    <a:cubicBezTo>
                      <a:pt x="299" y="1052"/>
                      <a:pt x="299" y="1052"/>
                      <a:pt x="299" y="1052"/>
                    </a:cubicBezTo>
                    <a:cubicBezTo>
                      <a:pt x="299" y="1052"/>
                      <a:pt x="299" y="1052"/>
                      <a:pt x="299" y="1052"/>
                    </a:cubicBezTo>
                    <a:cubicBezTo>
                      <a:pt x="299" y="1052"/>
                      <a:pt x="304" y="1034"/>
                      <a:pt x="304" y="1034"/>
                    </a:cubicBezTo>
                    <a:cubicBezTo>
                      <a:pt x="304" y="1034"/>
                      <a:pt x="304" y="1034"/>
                      <a:pt x="304" y="1034"/>
                    </a:cubicBezTo>
                    <a:cubicBezTo>
                      <a:pt x="304" y="1034"/>
                      <a:pt x="304" y="1034"/>
                      <a:pt x="304" y="1034"/>
                    </a:cubicBezTo>
                    <a:cubicBezTo>
                      <a:pt x="304" y="1034"/>
                      <a:pt x="304" y="1034"/>
                      <a:pt x="304" y="1034"/>
                    </a:cubicBezTo>
                    <a:cubicBezTo>
                      <a:pt x="304" y="1034"/>
                      <a:pt x="304" y="1034"/>
                      <a:pt x="304" y="1034"/>
                    </a:cubicBezTo>
                    <a:cubicBezTo>
                      <a:pt x="304" y="1034"/>
                      <a:pt x="304" y="1034"/>
                      <a:pt x="304" y="1034"/>
                    </a:cubicBezTo>
                    <a:cubicBezTo>
                      <a:pt x="304" y="1033"/>
                      <a:pt x="304" y="1033"/>
                      <a:pt x="305" y="1034"/>
                    </a:cubicBezTo>
                    <a:close/>
                    <a:moveTo>
                      <a:pt x="292" y="1028"/>
                    </a:moveTo>
                    <a:cubicBezTo>
                      <a:pt x="295" y="1028"/>
                      <a:pt x="297" y="1029"/>
                      <a:pt x="299" y="1030"/>
                    </a:cubicBezTo>
                    <a:cubicBezTo>
                      <a:pt x="299" y="1030"/>
                      <a:pt x="299" y="1030"/>
                      <a:pt x="299" y="1030"/>
                    </a:cubicBezTo>
                    <a:cubicBezTo>
                      <a:pt x="300" y="1030"/>
                      <a:pt x="301" y="1031"/>
                      <a:pt x="302" y="1032"/>
                    </a:cubicBezTo>
                    <a:cubicBezTo>
                      <a:pt x="302" y="1032"/>
                      <a:pt x="302" y="1032"/>
                      <a:pt x="302" y="1032"/>
                    </a:cubicBezTo>
                    <a:cubicBezTo>
                      <a:pt x="302" y="1032"/>
                      <a:pt x="302" y="1032"/>
                      <a:pt x="302" y="1032"/>
                    </a:cubicBezTo>
                    <a:cubicBezTo>
                      <a:pt x="302" y="1032"/>
                      <a:pt x="302" y="1032"/>
                      <a:pt x="302" y="1032"/>
                    </a:cubicBezTo>
                    <a:cubicBezTo>
                      <a:pt x="302" y="1032"/>
                      <a:pt x="302" y="1032"/>
                      <a:pt x="302" y="1032"/>
                    </a:cubicBezTo>
                    <a:cubicBezTo>
                      <a:pt x="302" y="1032"/>
                      <a:pt x="302" y="1032"/>
                      <a:pt x="302" y="1032"/>
                    </a:cubicBezTo>
                    <a:cubicBezTo>
                      <a:pt x="302" y="1033"/>
                      <a:pt x="302" y="1033"/>
                      <a:pt x="302" y="1033"/>
                    </a:cubicBezTo>
                    <a:cubicBezTo>
                      <a:pt x="300" y="1039"/>
                      <a:pt x="300" y="1039"/>
                      <a:pt x="300" y="1039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7" y="1050"/>
                      <a:pt x="297" y="1050"/>
                      <a:pt x="297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6" y="1050"/>
                      <a:pt x="296" y="1050"/>
                      <a:pt x="296" y="1050"/>
                    </a:cubicBezTo>
                    <a:cubicBezTo>
                      <a:pt x="295" y="1049"/>
                      <a:pt x="294" y="1049"/>
                      <a:pt x="292" y="1048"/>
                    </a:cubicBezTo>
                    <a:cubicBezTo>
                      <a:pt x="291" y="1048"/>
                      <a:pt x="290" y="1047"/>
                      <a:pt x="288" y="1047"/>
                    </a:cubicBezTo>
                    <a:cubicBezTo>
                      <a:pt x="285" y="1047"/>
                      <a:pt x="281" y="1047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7" y="1049"/>
                      <a:pt x="277" y="1049"/>
                      <a:pt x="277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76" y="1049"/>
                      <a:pt x="276" y="1049"/>
                      <a:pt x="276" y="1049"/>
                    </a:cubicBezTo>
                    <a:cubicBezTo>
                      <a:pt x="281" y="1032"/>
                      <a:pt x="281" y="1032"/>
                      <a:pt x="281" y="1032"/>
                    </a:cubicBezTo>
                    <a:cubicBezTo>
                      <a:pt x="281" y="1031"/>
                      <a:pt x="281" y="1031"/>
                      <a:pt x="281" y="1031"/>
                    </a:cubicBezTo>
                    <a:cubicBezTo>
                      <a:pt x="281" y="1030"/>
                      <a:pt x="282" y="1030"/>
                      <a:pt x="282" y="1030"/>
                    </a:cubicBezTo>
                    <a:cubicBezTo>
                      <a:pt x="282" y="1030"/>
                      <a:pt x="282" y="1030"/>
                      <a:pt x="282" y="1030"/>
                    </a:cubicBezTo>
                    <a:cubicBezTo>
                      <a:pt x="284" y="1030"/>
                      <a:pt x="286" y="1029"/>
                      <a:pt x="287" y="1029"/>
                    </a:cubicBezTo>
                    <a:cubicBezTo>
                      <a:pt x="289" y="1028"/>
                      <a:pt x="291" y="1028"/>
                      <a:pt x="292" y="1028"/>
                    </a:cubicBezTo>
                    <a:close/>
                    <a:moveTo>
                      <a:pt x="478" y="1033"/>
                    </a:moveTo>
                    <a:cubicBezTo>
                      <a:pt x="469" y="1033"/>
                      <a:pt x="462" y="1040"/>
                      <a:pt x="462" y="1048"/>
                    </a:cubicBezTo>
                    <a:cubicBezTo>
                      <a:pt x="462" y="1052"/>
                      <a:pt x="464" y="1056"/>
                      <a:pt x="467" y="1059"/>
                    </a:cubicBezTo>
                    <a:cubicBezTo>
                      <a:pt x="460" y="1068"/>
                      <a:pt x="460" y="1068"/>
                      <a:pt x="460" y="1068"/>
                    </a:cubicBezTo>
                    <a:cubicBezTo>
                      <a:pt x="463" y="1070"/>
                      <a:pt x="463" y="1070"/>
                      <a:pt x="463" y="1070"/>
                    </a:cubicBezTo>
                    <a:cubicBezTo>
                      <a:pt x="470" y="1061"/>
                      <a:pt x="470" y="1061"/>
                      <a:pt x="470" y="1061"/>
                    </a:cubicBezTo>
                    <a:cubicBezTo>
                      <a:pt x="472" y="1063"/>
                      <a:pt x="475" y="1064"/>
                      <a:pt x="478" y="1064"/>
                    </a:cubicBezTo>
                    <a:cubicBezTo>
                      <a:pt x="486" y="1064"/>
                      <a:pt x="493" y="1057"/>
                      <a:pt x="493" y="1048"/>
                    </a:cubicBezTo>
                    <a:cubicBezTo>
                      <a:pt x="493" y="1040"/>
                      <a:pt x="486" y="1033"/>
                      <a:pt x="478" y="1033"/>
                    </a:cubicBezTo>
                    <a:close/>
                    <a:moveTo>
                      <a:pt x="478" y="1060"/>
                    </a:moveTo>
                    <a:cubicBezTo>
                      <a:pt x="471" y="1060"/>
                      <a:pt x="466" y="1055"/>
                      <a:pt x="466" y="1048"/>
                    </a:cubicBezTo>
                    <a:cubicBezTo>
                      <a:pt x="466" y="1042"/>
                      <a:pt x="471" y="1037"/>
                      <a:pt x="478" y="1037"/>
                    </a:cubicBezTo>
                    <a:cubicBezTo>
                      <a:pt x="484" y="1037"/>
                      <a:pt x="489" y="1042"/>
                      <a:pt x="489" y="1048"/>
                    </a:cubicBezTo>
                    <a:cubicBezTo>
                      <a:pt x="489" y="1055"/>
                      <a:pt x="484" y="1060"/>
                      <a:pt x="478" y="1060"/>
                    </a:cubicBezTo>
                    <a:close/>
                    <a:moveTo>
                      <a:pt x="602" y="1116"/>
                    </a:moveTo>
                    <a:cubicBezTo>
                      <a:pt x="602" y="1139"/>
                      <a:pt x="584" y="1156"/>
                      <a:pt x="562" y="1156"/>
                    </a:cubicBezTo>
                    <a:cubicBezTo>
                      <a:pt x="40" y="1156"/>
                      <a:pt x="40" y="1156"/>
                      <a:pt x="40" y="1156"/>
                    </a:cubicBezTo>
                    <a:cubicBezTo>
                      <a:pt x="18" y="1156"/>
                      <a:pt x="0" y="1139"/>
                      <a:pt x="0" y="111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584" y="0"/>
                      <a:pt x="602" y="18"/>
                      <a:pt x="602" y="40"/>
                    </a:cubicBezTo>
                    <a:lnTo>
                      <a:pt x="602" y="1116"/>
                    </a:lnTo>
                    <a:close/>
                    <a:moveTo>
                      <a:pt x="273" y="379"/>
                    </a:moveTo>
                    <a:cubicBezTo>
                      <a:pt x="95" y="379"/>
                      <a:pt x="95" y="379"/>
                      <a:pt x="95" y="379"/>
                    </a:cubicBezTo>
                    <a:cubicBezTo>
                      <a:pt x="95" y="202"/>
                      <a:pt x="95" y="202"/>
                      <a:pt x="95" y="202"/>
                    </a:cubicBezTo>
                    <a:cubicBezTo>
                      <a:pt x="273" y="202"/>
                      <a:pt x="273" y="202"/>
                      <a:pt x="273" y="202"/>
                    </a:cubicBezTo>
                    <a:lnTo>
                      <a:pt x="273" y="379"/>
                    </a:lnTo>
                    <a:close/>
                    <a:moveTo>
                      <a:pt x="95" y="769"/>
                    </a:moveTo>
                    <a:cubicBezTo>
                      <a:pt x="273" y="769"/>
                      <a:pt x="273" y="769"/>
                      <a:pt x="273" y="769"/>
                    </a:cubicBezTo>
                    <a:cubicBezTo>
                      <a:pt x="273" y="911"/>
                      <a:pt x="273" y="911"/>
                      <a:pt x="273" y="911"/>
                    </a:cubicBezTo>
                    <a:cubicBezTo>
                      <a:pt x="95" y="911"/>
                      <a:pt x="95" y="911"/>
                      <a:pt x="95" y="911"/>
                    </a:cubicBezTo>
                    <a:lnTo>
                      <a:pt x="95" y="769"/>
                    </a:lnTo>
                    <a:close/>
                    <a:moveTo>
                      <a:pt x="95" y="581"/>
                    </a:moveTo>
                    <a:cubicBezTo>
                      <a:pt x="462" y="581"/>
                      <a:pt x="462" y="581"/>
                      <a:pt x="462" y="581"/>
                    </a:cubicBezTo>
                    <a:cubicBezTo>
                      <a:pt x="462" y="758"/>
                      <a:pt x="462" y="758"/>
                      <a:pt x="462" y="758"/>
                    </a:cubicBezTo>
                    <a:cubicBezTo>
                      <a:pt x="95" y="758"/>
                      <a:pt x="95" y="758"/>
                      <a:pt x="95" y="758"/>
                    </a:cubicBezTo>
                    <a:lnTo>
                      <a:pt x="95" y="581"/>
                    </a:lnTo>
                    <a:close/>
                    <a:moveTo>
                      <a:pt x="284" y="391"/>
                    </a:moveTo>
                    <a:cubicBezTo>
                      <a:pt x="462" y="391"/>
                      <a:pt x="462" y="391"/>
                      <a:pt x="462" y="391"/>
                    </a:cubicBezTo>
                    <a:cubicBezTo>
                      <a:pt x="462" y="568"/>
                      <a:pt x="462" y="568"/>
                      <a:pt x="462" y="568"/>
                    </a:cubicBezTo>
                    <a:cubicBezTo>
                      <a:pt x="284" y="568"/>
                      <a:pt x="284" y="568"/>
                      <a:pt x="284" y="568"/>
                    </a:cubicBezTo>
                    <a:lnTo>
                      <a:pt x="284" y="391"/>
                    </a:lnTo>
                    <a:close/>
                    <a:moveTo>
                      <a:pt x="273" y="568"/>
                    </a:moveTo>
                    <a:cubicBezTo>
                      <a:pt x="95" y="568"/>
                      <a:pt x="95" y="568"/>
                      <a:pt x="95" y="568"/>
                    </a:cubicBezTo>
                    <a:cubicBezTo>
                      <a:pt x="95" y="391"/>
                      <a:pt x="95" y="391"/>
                      <a:pt x="95" y="391"/>
                    </a:cubicBezTo>
                    <a:cubicBezTo>
                      <a:pt x="273" y="391"/>
                      <a:pt x="273" y="391"/>
                      <a:pt x="273" y="391"/>
                    </a:cubicBezTo>
                    <a:lnTo>
                      <a:pt x="273" y="568"/>
                    </a:lnTo>
                    <a:close/>
                    <a:moveTo>
                      <a:pt x="284" y="769"/>
                    </a:moveTo>
                    <a:cubicBezTo>
                      <a:pt x="462" y="769"/>
                      <a:pt x="462" y="769"/>
                      <a:pt x="462" y="769"/>
                    </a:cubicBezTo>
                    <a:cubicBezTo>
                      <a:pt x="462" y="911"/>
                      <a:pt x="462" y="911"/>
                      <a:pt x="462" y="911"/>
                    </a:cubicBezTo>
                    <a:cubicBezTo>
                      <a:pt x="284" y="911"/>
                      <a:pt x="284" y="911"/>
                      <a:pt x="284" y="911"/>
                    </a:cubicBezTo>
                    <a:lnTo>
                      <a:pt x="284" y="769"/>
                    </a:lnTo>
                    <a:close/>
                    <a:moveTo>
                      <a:pt x="462" y="202"/>
                    </a:moveTo>
                    <a:cubicBezTo>
                      <a:pt x="462" y="379"/>
                      <a:pt x="462" y="379"/>
                      <a:pt x="462" y="379"/>
                    </a:cubicBezTo>
                    <a:cubicBezTo>
                      <a:pt x="284" y="379"/>
                      <a:pt x="284" y="379"/>
                      <a:pt x="284" y="379"/>
                    </a:cubicBezTo>
                    <a:cubicBezTo>
                      <a:pt x="284" y="202"/>
                      <a:pt x="284" y="202"/>
                      <a:pt x="284" y="202"/>
                    </a:cubicBezTo>
                    <a:lnTo>
                      <a:pt x="462" y="202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ounded Rectangle 6"/>
              <p:cNvSpPr>
                <a:spLocks noChangeAspect="1"/>
              </p:cNvSpPr>
              <p:nvPr/>
            </p:nvSpPr>
            <p:spPr bwMode="black">
              <a:xfrm rot="16200000">
                <a:off x="965318" y="4057868"/>
                <a:ext cx="289825" cy="410872"/>
              </a:xfrm>
              <a:custGeom>
                <a:avLst/>
                <a:gdLst/>
                <a:ahLst/>
                <a:cxnLst/>
                <a:rect l="l" t="t" r="r" b="b"/>
                <a:pathLst>
                  <a:path w="3286897" h="46584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0684" tIns="40342" rIns="80684" bIns="40342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6147"/>
                <a:endParaRPr lang="en-US" sz="1176" spc="-120" dirty="0">
                  <a:solidFill>
                    <a:srgbClr val="000000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sp>
          <p:nvSpPr>
            <p:cNvPr id="86" name="TextBox 271"/>
            <p:cNvSpPr txBox="1"/>
            <p:nvPr/>
          </p:nvSpPr>
          <p:spPr>
            <a:xfrm>
              <a:off x="812850" y="4343916"/>
              <a:ext cx="614163" cy="2132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576"/>
                </a:spcAft>
              </a:pPr>
              <a:r>
                <a:rPr lang="en-US" sz="1029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7" name="TextBox 272"/>
            <p:cNvSpPr txBox="1"/>
            <p:nvPr/>
          </p:nvSpPr>
          <p:spPr>
            <a:xfrm>
              <a:off x="846978" y="5211274"/>
              <a:ext cx="548640" cy="426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Sensors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702726" y="4734794"/>
              <a:ext cx="862790" cy="429878"/>
              <a:chOff x="5416547" y="3144838"/>
              <a:chExt cx="1352553" cy="565150"/>
            </a:xfrm>
            <a:solidFill>
              <a:srgbClr val="A5A5A5"/>
            </a:solidFill>
          </p:grpSpPr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5435600" y="3144838"/>
                <a:ext cx="1333500" cy="561975"/>
              </a:xfrm>
              <a:custGeom>
                <a:avLst/>
                <a:gdLst>
                  <a:gd name="T0" fmla="*/ 316 w 353"/>
                  <a:gd name="T1" fmla="*/ 100 h 147"/>
                  <a:gd name="T2" fmla="*/ 314 w 353"/>
                  <a:gd name="T3" fmla="*/ 97 h 147"/>
                  <a:gd name="T4" fmla="*/ 351 w 353"/>
                  <a:gd name="T5" fmla="*/ 74 h 147"/>
                  <a:gd name="T6" fmla="*/ 47 w 353"/>
                  <a:gd name="T7" fmla="*/ 0 h 147"/>
                  <a:gd name="T8" fmla="*/ 0 w 353"/>
                  <a:gd name="T9" fmla="*/ 16 h 147"/>
                  <a:gd name="T10" fmla="*/ 1 w 353"/>
                  <a:gd name="T11" fmla="*/ 17 h 147"/>
                  <a:gd name="T12" fmla="*/ 304 w 353"/>
                  <a:gd name="T13" fmla="*/ 98 h 147"/>
                  <a:gd name="T14" fmla="*/ 312 w 353"/>
                  <a:gd name="T15" fmla="*/ 108 h 147"/>
                  <a:gd name="T16" fmla="*/ 312 w 353"/>
                  <a:gd name="T17" fmla="*/ 144 h 147"/>
                  <a:gd name="T18" fmla="*/ 312 w 353"/>
                  <a:gd name="T19" fmla="*/ 147 h 147"/>
                  <a:gd name="T20" fmla="*/ 353 w 353"/>
                  <a:gd name="T21" fmla="*/ 77 h 147"/>
                  <a:gd name="T22" fmla="*/ 316 w 353"/>
                  <a:gd name="T23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3" h="147">
                    <a:moveTo>
                      <a:pt x="316" y="100"/>
                    </a:moveTo>
                    <a:cubicBezTo>
                      <a:pt x="314" y="97"/>
                      <a:pt x="314" y="97"/>
                      <a:pt x="314" y="97"/>
                    </a:cubicBezTo>
                    <a:cubicBezTo>
                      <a:pt x="351" y="74"/>
                      <a:pt x="351" y="74"/>
                      <a:pt x="351" y="7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304" y="98"/>
                      <a:pt x="304" y="98"/>
                      <a:pt x="304" y="98"/>
                    </a:cubicBezTo>
                    <a:cubicBezTo>
                      <a:pt x="309" y="99"/>
                      <a:pt x="312" y="104"/>
                      <a:pt x="312" y="108"/>
                    </a:cubicBezTo>
                    <a:cubicBezTo>
                      <a:pt x="312" y="144"/>
                      <a:pt x="312" y="144"/>
                      <a:pt x="312" y="144"/>
                    </a:cubicBezTo>
                    <a:cubicBezTo>
                      <a:pt x="312" y="145"/>
                      <a:pt x="312" y="146"/>
                      <a:pt x="312" y="147"/>
                    </a:cubicBezTo>
                    <a:cubicBezTo>
                      <a:pt x="347" y="128"/>
                      <a:pt x="352" y="86"/>
                      <a:pt x="353" y="77"/>
                    </a:cubicBezTo>
                    <a:lnTo>
                      <a:pt x="316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5416547" y="3216276"/>
                <a:ext cx="1185862" cy="493712"/>
              </a:xfrm>
              <a:custGeom>
                <a:avLst/>
                <a:gdLst>
                  <a:gd name="T0" fmla="*/ 308 w 314"/>
                  <a:gd name="T1" fmla="*/ 82 h 129"/>
                  <a:gd name="T2" fmla="*/ 5 w 314"/>
                  <a:gd name="T3" fmla="*/ 0 h 129"/>
                  <a:gd name="T4" fmla="*/ 4 w 314"/>
                  <a:gd name="T5" fmla="*/ 0 h 129"/>
                  <a:gd name="T6" fmla="*/ 0 w 314"/>
                  <a:gd name="T7" fmla="*/ 4 h 129"/>
                  <a:gd name="T8" fmla="*/ 0 w 314"/>
                  <a:gd name="T9" fmla="*/ 40 h 129"/>
                  <a:gd name="T10" fmla="*/ 6 w 314"/>
                  <a:gd name="T11" fmla="*/ 48 h 129"/>
                  <a:gd name="T12" fmla="*/ 309 w 314"/>
                  <a:gd name="T13" fmla="*/ 129 h 129"/>
                  <a:gd name="T14" fmla="*/ 313 w 314"/>
                  <a:gd name="T15" fmla="*/ 128 h 129"/>
                  <a:gd name="T16" fmla="*/ 314 w 314"/>
                  <a:gd name="T17" fmla="*/ 125 h 129"/>
                  <a:gd name="T18" fmla="*/ 314 w 314"/>
                  <a:gd name="T19" fmla="*/ 89 h 129"/>
                  <a:gd name="T20" fmla="*/ 308 w 314"/>
                  <a:gd name="T21" fmla="*/ 82 h 129"/>
                  <a:gd name="T22" fmla="*/ 72 w 314"/>
                  <a:gd name="T23" fmla="*/ 54 h 129"/>
                  <a:gd name="T24" fmla="*/ 60 w 314"/>
                  <a:gd name="T25" fmla="*/ 39 h 129"/>
                  <a:gd name="T26" fmla="*/ 72 w 314"/>
                  <a:gd name="T27" fmla="*/ 30 h 129"/>
                  <a:gd name="T28" fmla="*/ 84 w 314"/>
                  <a:gd name="T29" fmla="*/ 45 h 129"/>
                  <a:gd name="T30" fmla="*/ 72 w 314"/>
                  <a:gd name="T31" fmla="*/ 54 h 129"/>
                  <a:gd name="T32" fmla="*/ 139 w 314"/>
                  <a:gd name="T33" fmla="*/ 72 h 129"/>
                  <a:gd name="T34" fmla="*/ 127 w 314"/>
                  <a:gd name="T35" fmla="*/ 57 h 129"/>
                  <a:gd name="T36" fmla="*/ 139 w 314"/>
                  <a:gd name="T37" fmla="*/ 48 h 129"/>
                  <a:gd name="T38" fmla="*/ 151 w 314"/>
                  <a:gd name="T39" fmla="*/ 63 h 129"/>
                  <a:gd name="T40" fmla="*/ 139 w 314"/>
                  <a:gd name="T41" fmla="*/ 72 h 129"/>
                  <a:gd name="T42" fmla="*/ 175 w 314"/>
                  <a:gd name="T43" fmla="*/ 82 h 129"/>
                  <a:gd name="T44" fmla="*/ 163 w 314"/>
                  <a:gd name="T45" fmla="*/ 66 h 129"/>
                  <a:gd name="T46" fmla="*/ 175 w 314"/>
                  <a:gd name="T47" fmla="*/ 57 h 129"/>
                  <a:gd name="T48" fmla="*/ 188 w 314"/>
                  <a:gd name="T49" fmla="*/ 73 h 129"/>
                  <a:gd name="T50" fmla="*/ 175 w 314"/>
                  <a:gd name="T51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4" h="129">
                    <a:moveTo>
                      <a:pt x="308" y="8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3"/>
                      <a:pt x="3" y="47"/>
                      <a:pt x="6" y="48"/>
                    </a:cubicBezTo>
                    <a:cubicBezTo>
                      <a:pt x="309" y="129"/>
                      <a:pt x="309" y="129"/>
                      <a:pt x="309" y="129"/>
                    </a:cubicBezTo>
                    <a:cubicBezTo>
                      <a:pt x="311" y="129"/>
                      <a:pt x="312" y="129"/>
                      <a:pt x="313" y="128"/>
                    </a:cubicBezTo>
                    <a:cubicBezTo>
                      <a:pt x="314" y="127"/>
                      <a:pt x="314" y="126"/>
                      <a:pt x="314" y="125"/>
                    </a:cubicBezTo>
                    <a:cubicBezTo>
                      <a:pt x="314" y="89"/>
                      <a:pt x="314" y="89"/>
                      <a:pt x="314" y="89"/>
                    </a:cubicBezTo>
                    <a:cubicBezTo>
                      <a:pt x="314" y="86"/>
                      <a:pt x="311" y="82"/>
                      <a:pt x="308" y="82"/>
                    </a:cubicBezTo>
                    <a:close/>
                    <a:moveTo>
                      <a:pt x="72" y="54"/>
                    </a:moveTo>
                    <a:cubicBezTo>
                      <a:pt x="65" y="52"/>
                      <a:pt x="60" y="45"/>
                      <a:pt x="60" y="39"/>
                    </a:cubicBezTo>
                    <a:cubicBezTo>
                      <a:pt x="60" y="32"/>
                      <a:pt x="65" y="28"/>
                      <a:pt x="72" y="30"/>
                    </a:cubicBezTo>
                    <a:cubicBezTo>
                      <a:pt x="79" y="31"/>
                      <a:pt x="84" y="38"/>
                      <a:pt x="84" y="45"/>
                    </a:cubicBezTo>
                    <a:cubicBezTo>
                      <a:pt x="84" y="52"/>
                      <a:pt x="79" y="56"/>
                      <a:pt x="72" y="54"/>
                    </a:cubicBezTo>
                    <a:close/>
                    <a:moveTo>
                      <a:pt x="139" y="72"/>
                    </a:moveTo>
                    <a:cubicBezTo>
                      <a:pt x="132" y="70"/>
                      <a:pt x="127" y="63"/>
                      <a:pt x="127" y="57"/>
                    </a:cubicBezTo>
                    <a:cubicBezTo>
                      <a:pt x="127" y="50"/>
                      <a:pt x="132" y="46"/>
                      <a:pt x="139" y="48"/>
                    </a:cubicBezTo>
                    <a:cubicBezTo>
                      <a:pt x="146" y="49"/>
                      <a:pt x="151" y="56"/>
                      <a:pt x="151" y="63"/>
                    </a:cubicBezTo>
                    <a:cubicBezTo>
                      <a:pt x="151" y="70"/>
                      <a:pt x="146" y="74"/>
                      <a:pt x="139" y="72"/>
                    </a:cubicBezTo>
                    <a:close/>
                    <a:moveTo>
                      <a:pt x="175" y="82"/>
                    </a:moveTo>
                    <a:cubicBezTo>
                      <a:pt x="169" y="80"/>
                      <a:pt x="163" y="73"/>
                      <a:pt x="163" y="66"/>
                    </a:cubicBezTo>
                    <a:cubicBezTo>
                      <a:pt x="163" y="60"/>
                      <a:pt x="169" y="56"/>
                      <a:pt x="175" y="57"/>
                    </a:cubicBezTo>
                    <a:cubicBezTo>
                      <a:pt x="182" y="59"/>
                      <a:pt x="188" y="66"/>
                      <a:pt x="188" y="73"/>
                    </a:cubicBezTo>
                    <a:cubicBezTo>
                      <a:pt x="188" y="80"/>
                      <a:pt x="182" y="84"/>
                      <a:pt x="17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6046788" y="3576638"/>
                <a:ext cx="188913" cy="117475"/>
              </a:xfrm>
              <a:custGeom>
                <a:avLst/>
                <a:gdLst>
                  <a:gd name="T0" fmla="*/ 0 w 119"/>
                  <a:gd name="T1" fmla="*/ 0 h 74"/>
                  <a:gd name="T2" fmla="*/ 0 w 119"/>
                  <a:gd name="T3" fmla="*/ 12 h 74"/>
                  <a:gd name="T4" fmla="*/ 88 w 119"/>
                  <a:gd name="T5" fmla="*/ 74 h 74"/>
                  <a:gd name="T6" fmla="*/ 119 w 119"/>
                  <a:gd name="T7" fmla="*/ 50 h 74"/>
                  <a:gd name="T8" fmla="*/ 43 w 119"/>
                  <a:gd name="T9" fmla="*/ 12 h 74"/>
                  <a:gd name="T10" fmla="*/ 0 w 119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74">
                    <a:moveTo>
                      <a:pt x="0" y="0"/>
                    </a:moveTo>
                    <a:lnTo>
                      <a:pt x="0" y="12"/>
                    </a:lnTo>
                    <a:lnTo>
                      <a:pt x="88" y="74"/>
                    </a:lnTo>
                    <a:lnTo>
                      <a:pt x="119" y="50"/>
                    </a:lnTo>
                    <a:lnTo>
                      <a:pt x="43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5808663" y="3549651"/>
                <a:ext cx="374650" cy="149225"/>
              </a:xfrm>
              <a:custGeom>
                <a:avLst/>
                <a:gdLst>
                  <a:gd name="T0" fmla="*/ 148 w 236"/>
                  <a:gd name="T1" fmla="*/ 31 h 94"/>
                  <a:gd name="T2" fmla="*/ 148 w 236"/>
                  <a:gd name="T3" fmla="*/ 17 h 94"/>
                  <a:gd name="T4" fmla="*/ 91 w 236"/>
                  <a:gd name="T5" fmla="*/ 0 h 94"/>
                  <a:gd name="T6" fmla="*/ 91 w 236"/>
                  <a:gd name="T7" fmla="*/ 5 h 94"/>
                  <a:gd name="T8" fmla="*/ 53 w 236"/>
                  <a:gd name="T9" fmla="*/ 7 h 94"/>
                  <a:gd name="T10" fmla="*/ 0 w 236"/>
                  <a:gd name="T11" fmla="*/ 29 h 94"/>
                  <a:gd name="T12" fmla="*/ 91 w 236"/>
                  <a:gd name="T13" fmla="*/ 12 h 94"/>
                  <a:gd name="T14" fmla="*/ 91 w 236"/>
                  <a:gd name="T15" fmla="*/ 14 h 94"/>
                  <a:gd name="T16" fmla="*/ 60 w 236"/>
                  <a:gd name="T17" fmla="*/ 19 h 94"/>
                  <a:gd name="T18" fmla="*/ 0 w 236"/>
                  <a:gd name="T19" fmla="*/ 29 h 94"/>
                  <a:gd name="T20" fmla="*/ 119 w 236"/>
                  <a:gd name="T21" fmla="*/ 63 h 94"/>
                  <a:gd name="T22" fmla="*/ 236 w 236"/>
                  <a:gd name="T23" fmla="*/ 94 h 94"/>
                  <a:gd name="T24" fmla="*/ 176 w 236"/>
                  <a:gd name="T25" fmla="*/ 50 h 94"/>
                  <a:gd name="T26" fmla="*/ 148 w 236"/>
                  <a:gd name="T27" fmla="*/ 3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94">
                    <a:moveTo>
                      <a:pt x="148" y="31"/>
                    </a:moveTo>
                    <a:lnTo>
                      <a:pt x="148" y="17"/>
                    </a:lnTo>
                    <a:lnTo>
                      <a:pt x="91" y="0"/>
                    </a:lnTo>
                    <a:lnTo>
                      <a:pt x="91" y="5"/>
                    </a:lnTo>
                    <a:lnTo>
                      <a:pt x="53" y="7"/>
                    </a:lnTo>
                    <a:lnTo>
                      <a:pt x="0" y="29"/>
                    </a:lnTo>
                    <a:lnTo>
                      <a:pt x="91" y="12"/>
                    </a:lnTo>
                    <a:lnTo>
                      <a:pt x="91" y="14"/>
                    </a:lnTo>
                    <a:lnTo>
                      <a:pt x="60" y="19"/>
                    </a:lnTo>
                    <a:lnTo>
                      <a:pt x="0" y="29"/>
                    </a:lnTo>
                    <a:lnTo>
                      <a:pt x="119" y="63"/>
                    </a:lnTo>
                    <a:lnTo>
                      <a:pt x="236" y="94"/>
                    </a:lnTo>
                    <a:lnTo>
                      <a:pt x="176" y="50"/>
                    </a:lnTo>
                    <a:lnTo>
                      <a:pt x="148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175"/>
                <a:endParaRPr lang="en-US" sz="1176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084" y="3168223"/>
              <a:ext cx="775646" cy="25691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1025" y="3168223"/>
              <a:ext cx="243110" cy="25691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62" y="3410733"/>
              <a:ext cx="296976" cy="463283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 bwMode="auto">
            <a:xfrm>
              <a:off x="6296805" y="4050040"/>
              <a:ext cx="1554480" cy="1554480"/>
            </a:xfrm>
            <a:prstGeom prst="ellipse">
              <a:avLst/>
            </a:prstGeom>
            <a:solidFill>
              <a:srgbClr val="4E19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439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094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Azure Stream Analytics</a:t>
              </a:r>
              <a:endParaRPr lang="en-US" sz="102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617" y="4615255"/>
              <a:ext cx="856568" cy="856568"/>
            </a:xfrm>
            <a:prstGeom prst="rect">
              <a:avLst/>
            </a:prstGeom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5691956" y="5289956"/>
              <a:ext cx="672862" cy="496603"/>
            </a:xfrm>
            <a:prstGeom prst="straightConnector1">
              <a:avLst/>
            </a:prstGeom>
            <a:ln w="25400">
              <a:solidFill>
                <a:srgbClr val="77777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9242102" y="2345826"/>
              <a:ext cx="568456" cy="2649076"/>
            </a:xfrm>
            <a:custGeom>
              <a:avLst/>
              <a:gdLst>
                <a:gd name="T0" fmla="*/ 792 w 792"/>
                <a:gd name="T1" fmla="*/ 144 h 2588"/>
                <a:gd name="T2" fmla="*/ 396 w 792"/>
                <a:gd name="T3" fmla="*/ 0 h 2588"/>
                <a:gd name="T4" fmla="*/ 0 w 792"/>
                <a:gd name="T5" fmla="*/ 144 h 2588"/>
                <a:gd name="T6" fmla="*/ 0 w 792"/>
                <a:gd name="T7" fmla="*/ 792 h 2588"/>
                <a:gd name="T8" fmla="*/ 396 w 792"/>
                <a:gd name="T9" fmla="*/ 936 h 2588"/>
                <a:gd name="T10" fmla="*/ 792 w 792"/>
                <a:gd name="T11" fmla="*/ 792 h 2588"/>
                <a:gd name="T12" fmla="*/ 792 w 792"/>
                <a:gd name="T13" fmla="*/ 792 h 2588"/>
                <a:gd name="T14" fmla="*/ 792 w 792"/>
                <a:gd name="T15" fmla="*/ 144 h 2588"/>
                <a:gd name="T16" fmla="*/ 396 w 792"/>
                <a:gd name="T17" fmla="*/ 241 h 2588"/>
                <a:gd name="T18" fmla="*/ 65 w 792"/>
                <a:gd name="T19" fmla="*/ 144 h 2588"/>
                <a:gd name="T20" fmla="*/ 396 w 792"/>
                <a:gd name="T21" fmla="*/ 47 h 2588"/>
                <a:gd name="T22" fmla="*/ 728 w 792"/>
                <a:gd name="T23" fmla="*/ 144 h 2588"/>
                <a:gd name="T24" fmla="*/ 396 w 792"/>
                <a:gd name="T25" fmla="*/ 241 h 2588"/>
                <a:gd name="T26" fmla="*/ 792 w 792"/>
                <a:gd name="T27" fmla="*/ 970 h 2588"/>
                <a:gd name="T28" fmla="*/ 792 w 792"/>
                <a:gd name="T29" fmla="*/ 970 h 2588"/>
                <a:gd name="T30" fmla="*/ 792 w 792"/>
                <a:gd name="T31" fmla="*/ 1618 h 2588"/>
                <a:gd name="T32" fmla="*/ 792 w 792"/>
                <a:gd name="T33" fmla="*/ 1618 h 2588"/>
                <a:gd name="T34" fmla="*/ 396 w 792"/>
                <a:gd name="T35" fmla="*/ 1762 h 2588"/>
                <a:gd name="T36" fmla="*/ 0 w 792"/>
                <a:gd name="T37" fmla="*/ 1618 h 2588"/>
                <a:gd name="T38" fmla="*/ 0 w 792"/>
                <a:gd name="T39" fmla="*/ 970 h 2588"/>
                <a:gd name="T40" fmla="*/ 30 w 792"/>
                <a:gd name="T41" fmla="*/ 915 h 2588"/>
                <a:gd name="T42" fmla="*/ 97 w 792"/>
                <a:gd name="T43" fmla="*/ 946 h 2588"/>
                <a:gd name="T44" fmla="*/ 396 w 792"/>
                <a:gd name="T45" fmla="*/ 992 h 2588"/>
                <a:gd name="T46" fmla="*/ 696 w 792"/>
                <a:gd name="T47" fmla="*/ 946 h 2588"/>
                <a:gd name="T48" fmla="*/ 763 w 792"/>
                <a:gd name="T49" fmla="*/ 915 h 2588"/>
                <a:gd name="T50" fmla="*/ 792 w 792"/>
                <a:gd name="T51" fmla="*/ 970 h 2588"/>
                <a:gd name="T52" fmla="*/ 792 w 792"/>
                <a:gd name="T53" fmla="*/ 1796 h 2588"/>
                <a:gd name="T54" fmla="*/ 792 w 792"/>
                <a:gd name="T55" fmla="*/ 1796 h 2588"/>
                <a:gd name="T56" fmla="*/ 792 w 792"/>
                <a:gd name="T57" fmla="*/ 2444 h 2588"/>
                <a:gd name="T58" fmla="*/ 792 w 792"/>
                <a:gd name="T59" fmla="*/ 2444 h 2588"/>
                <a:gd name="T60" fmla="*/ 396 w 792"/>
                <a:gd name="T61" fmla="*/ 2588 h 2588"/>
                <a:gd name="T62" fmla="*/ 0 w 792"/>
                <a:gd name="T63" fmla="*/ 2444 h 2588"/>
                <a:gd name="T64" fmla="*/ 0 w 792"/>
                <a:gd name="T65" fmla="*/ 1796 h 2588"/>
                <a:gd name="T66" fmla="*/ 30 w 792"/>
                <a:gd name="T67" fmla="*/ 1741 h 2588"/>
                <a:gd name="T68" fmla="*/ 97 w 792"/>
                <a:gd name="T69" fmla="*/ 1772 h 2588"/>
                <a:gd name="T70" fmla="*/ 396 w 792"/>
                <a:gd name="T71" fmla="*/ 1818 h 2588"/>
                <a:gd name="T72" fmla="*/ 696 w 792"/>
                <a:gd name="T73" fmla="*/ 1772 h 2588"/>
                <a:gd name="T74" fmla="*/ 763 w 792"/>
                <a:gd name="T75" fmla="*/ 1741 h 2588"/>
                <a:gd name="T76" fmla="*/ 792 w 792"/>
                <a:gd name="T77" fmla="*/ 1796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2" h="2588">
                  <a:moveTo>
                    <a:pt x="792" y="144"/>
                  </a:moveTo>
                  <a:cubicBezTo>
                    <a:pt x="792" y="64"/>
                    <a:pt x="615" y="0"/>
                    <a:pt x="396" y="0"/>
                  </a:cubicBezTo>
                  <a:cubicBezTo>
                    <a:pt x="178" y="0"/>
                    <a:pt x="0" y="64"/>
                    <a:pt x="0" y="144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72"/>
                    <a:pt x="178" y="936"/>
                    <a:pt x="396" y="936"/>
                  </a:cubicBezTo>
                  <a:cubicBezTo>
                    <a:pt x="615" y="936"/>
                    <a:pt x="792" y="872"/>
                    <a:pt x="792" y="792"/>
                  </a:cubicBezTo>
                  <a:cubicBezTo>
                    <a:pt x="792" y="792"/>
                    <a:pt x="792" y="792"/>
                    <a:pt x="792" y="792"/>
                  </a:cubicBezTo>
                  <a:cubicBezTo>
                    <a:pt x="792" y="144"/>
                    <a:pt x="792" y="144"/>
                    <a:pt x="792" y="144"/>
                  </a:cubicBezTo>
                  <a:close/>
                  <a:moveTo>
                    <a:pt x="396" y="241"/>
                  </a:moveTo>
                  <a:cubicBezTo>
                    <a:pt x="214" y="241"/>
                    <a:pt x="65" y="198"/>
                    <a:pt x="65" y="144"/>
                  </a:cubicBezTo>
                  <a:cubicBezTo>
                    <a:pt x="65" y="90"/>
                    <a:pt x="214" y="47"/>
                    <a:pt x="396" y="47"/>
                  </a:cubicBezTo>
                  <a:cubicBezTo>
                    <a:pt x="579" y="47"/>
                    <a:pt x="728" y="90"/>
                    <a:pt x="728" y="144"/>
                  </a:cubicBezTo>
                  <a:cubicBezTo>
                    <a:pt x="728" y="198"/>
                    <a:pt x="579" y="241"/>
                    <a:pt x="396" y="241"/>
                  </a:cubicBezTo>
                  <a:close/>
                  <a:moveTo>
                    <a:pt x="792" y="970"/>
                  </a:moveTo>
                  <a:cubicBezTo>
                    <a:pt x="792" y="970"/>
                    <a:pt x="792" y="970"/>
                    <a:pt x="792" y="970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98"/>
                    <a:pt x="615" y="1762"/>
                    <a:pt x="396" y="1762"/>
                  </a:cubicBezTo>
                  <a:cubicBezTo>
                    <a:pt x="178" y="1762"/>
                    <a:pt x="0" y="1698"/>
                    <a:pt x="0" y="1618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951"/>
                    <a:pt x="11" y="932"/>
                    <a:pt x="30" y="915"/>
                  </a:cubicBezTo>
                  <a:cubicBezTo>
                    <a:pt x="48" y="926"/>
                    <a:pt x="71" y="937"/>
                    <a:pt x="97" y="946"/>
                  </a:cubicBezTo>
                  <a:cubicBezTo>
                    <a:pt x="178" y="976"/>
                    <a:pt x="284" y="992"/>
                    <a:pt x="396" y="992"/>
                  </a:cubicBezTo>
                  <a:cubicBezTo>
                    <a:pt x="509" y="992"/>
                    <a:pt x="615" y="976"/>
                    <a:pt x="696" y="946"/>
                  </a:cubicBezTo>
                  <a:cubicBezTo>
                    <a:pt x="722" y="937"/>
                    <a:pt x="744" y="926"/>
                    <a:pt x="763" y="915"/>
                  </a:cubicBezTo>
                  <a:cubicBezTo>
                    <a:pt x="782" y="932"/>
                    <a:pt x="792" y="951"/>
                    <a:pt x="792" y="970"/>
                  </a:cubicBezTo>
                  <a:close/>
                  <a:moveTo>
                    <a:pt x="792" y="1796"/>
                  </a:moveTo>
                  <a:cubicBezTo>
                    <a:pt x="792" y="1796"/>
                    <a:pt x="792" y="1796"/>
                    <a:pt x="792" y="1796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524"/>
                    <a:pt x="615" y="2588"/>
                    <a:pt x="396" y="2588"/>
                  </a:cubicBezTo>
                  <a:cubicBezTo>
                    <a:pt x="178" y="2588"/>
                    <a:pt x="0" y="2524"/>
                    <a:pt x="0" y="2444"/>
                  </a:cubicBezTo>
                  <a:cubicBezTo>
                    <a:pt x="0" y="1796"/>
                    <a:pt x="0" y="1796"/>
                    <a:pt x="0" y="1796"/>
                  </a:cubicBezTo>
                  <a:cubicBezTo>
                    <a:pt x="0" y="1777"/>
                    <a:pt x="11" y="1758"/>
                    <a:pt x="30" y="1741"/>
                  </a:cubicBezTo>
                  <a:cubicBezTo>
                    <a:pt x="48" y="1752"/>
                    <a:pt x="71" y="1763"/>
                    <a:pt x="97" y="1772"/>
                  </a:cubicBezTo>
                  <a:cubicBezTo>
                    <a:pt x="178" y="1802"/>
                    <a:pt x="284" y="1818"/>
                    <a:pt x="396" y="1818"/>
                  </a:cubicBezTo>
                  <a:cubicBezTo>
                    <a:pt x="509" y="1818"/>
                    <a:pt x="615" y="1802"/>
                    <a:pt x="696" y="1772"/>
                  </a:cubicBezTo>
                  <a:cubicBezTo>
                    <a:pt x="722" y="1763"/>
                    <a:pt x="744" y="1752"/>
                    <a:pt x="763" y="1741"/>
                  </a:cubicBezTo>
                  <a:cubicBezTo>
                    <a:pt x="782" y="1758"/>
                    <a:pt x="792" y="1777"/>
                    <a:pt x="792" y="1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76" dirty="0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flipH="1">
              <a:off x="5790349" y="4792016"/>
              <a:ext cx="489063" cy="86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8049355" y="2501648"/>
              <a:ext cx="1149418" cy="2415434"/>
              <a:chOff x="7913170" y="3312282"/>
              <a:chExt cx="1149418" cy="241543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7913170" y="3312282"/>
                <a:ext cx="1149418" cy="2415434"/>
                <a:chOff x="7913170" y="3312282"/>
                <a:chExt cx="1149418" cy="2415434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7916635" y="3918422"/>
                  <a:ext cx="1145953" cy="1809294"/>
                  <a:chOff x="8138456" y="2948621"/>
                  <a:chExt cx="1188720" cy="1981190"/>
                </a:xfrm>
                <a:solidFill>
                  <a:schemeClr val="accent1"/>
                </a:solidFill>
              </p:grpSpPr>
              <p:sp>
                <p:nvSpPr>
                  <p:cNvPr id="103" name="Right Arrow 102"/>
                  <p:cNvSpPr/>
                  <p:nvPr/>
                </p:nvSpPr>
                <p:spPr bwMode="auto">
                  <a:xfrm>
                    <a:off x="8138456" y="2948621"/>
                    <a:ext cx="1188720" cy="640080"/>
                  </a:xfrm>
                  <a:prstGeom prst="rightArrow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9642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102">
                      <a:lnSpc>
                        <a:spcPct val="90000"/>
                      </a:lnSpc>
                    </a:pPr>
                    <a:r>
                      <a:rPr lang="en-US" sz="98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ea typeface="Segoe UI" pitchFamily="34" charset="0"/>
                        <a:cs typeface="Segoe UI" pitchFamily="34" charset="0"/>
                      </a:rPr>
                      <a:t>HDFS</a:t>
                    </a:r>
                  </a:p>
                </p:txBody>
              </p:sp>
              <p:sp>
                <p:nvSpPr>
                  <p:cNvPr id="104" name="Right Arrow 103"/>
                  <p:cNvSpPr/>
                  <p:nvPr/>
                </p:nvSpPr>
                <p:spPr bwMode="auto">
                  <a:xfrm>
                    <a:off x="8138456" y="3619176"/>
                    <a:ext cx="1188720" cy="640080"/>
                  </a:xfrm>
                  <a:prstGeom prst="rightArrow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9642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102">
                      <a:lnSpc>
                        <a:spcPct val="90000"/>
                      </a:lnSpc>
                    </a:pPr>
                    <a:r>
                      <a:rPr lang="en-US" sz="98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ea typeface="Segoe UI" pitchFamily="34" charset="0"/>
                        <a:cs typeface="Segoe UI" pitchFamily="34" charset="0"/>
                      </a:rPr>
                      <a:t>Azure DBs</a:t>
                    </a:r>
                  </a:p>
                </p:txBody>
              </p:sp>
              <p:sp>
                <p:nvSpPr>
                  <p:cNvPr id="105" name="Right Arrow 104"/>
                  <p:cNvSpPr/>
                  <p:nvPr/>
                </p:nvSpPr>
                <p:spPr bwMode="auto">
                  <a:xfrm>
                    <a:off x="8138456" y="4289731"/>
                    <a:ext cx="1188720" cy="640080"/>
                  </a:xfrm>
                  <a:prstGeom prst="rightArrow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9642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102">
                      <a:lnSpc>
                        <a:spcPct val="90000"/>
                      </a:lnSpc>
                    </a:pPr>
                    <a:r>
                      <a:rPr lang="en-US" sz="98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ea typeface="Segoe UI" pitchFamily="34" charset="0"/>
                        <a:cs typeface="Segoe UI" pitchFamily="34" charset="0"/>
                      </a:rPr>
                      <a:t>Azure Storage</a:t>
                    </a:r>
                  </a:p>
                </p:txBody>
              </p:sp>
            </p:grpSp>
            <p:sp>
              <p:nvSpPr>
                <p:cNvPr id="102" name="Right Arrow 101"/>
                <p:cNvSpPr/>
                <p:nvPr/>
              </p:nvSpPr>
              <p:spPr bwMode="auto">
                <a:xfrm>
                  <a:off x="7913170" y="3312282"/>
                  <a:ext cx="1145953" cy="584544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102">
                    <a:lnSpc>
                      <a:spcPct val="90000"/>
                    </a:lnSpc>
                  </a:pPr>
                  <a:r>
                    <a:rPr lang="en-US" sz="98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a typeface="Segoe UI" pitchFamily="34" charset="0"/>
                      <a:cs typeface="Segoe UI" pitchFamily="34" charset="0"/>
                    </a:rPr>
                    <a:t>HBase</a:t>
                  </a:r>
                </a:p>
              </p:txBody>
            </p:sp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89C33F"/>
                  </a:clrFrom>
                  <a:clrTo>
                    <a:srgbClr val="89C33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77883" y="3438824"/>
                <a:ext cx="308864" cy="32640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89C33F"/>
                  </a:clrFrom>
                  <a:clrTo>
                    <a:srgbClr val="89C33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1455" y="4046735"/>
                <a:ext cx="308864" cy="3264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8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HDInsight supports Spark</a:t>
            </a:r>
          </a:p>
        </p:txBody>
      </p:sp>
      <p:sp>
        <p:nvSpPr>
          <p:cNvPr id="138" name="Text Placeholder 2"/>
          <p:cNvSpPr txBox="1">
            <a:spLocks/>
          </p:cNvSpPr>
          <p:nvPr/>
        </p:nvSpPr>
        <p:spPr>
          <a:xfrm>
            <a:off x="369517" y="1163531"/>
            <a:ext cx="12244555" cy="2221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>
                <a:solidFill>
                  <a:schemeClr val="accent2"/>
                </a:solidFill>
              </a:rPr>
              <a:t>In-memory processing on multiple workloads</a:t>
            </a:r>
          </a:p>
          <a:p>
            <a:pPr lvl="1"/>
            <a:r>
              <a:rPr lang="en-US" sz="1765" dirty="0">
                <a:solidFill>
                  <a:schemeClr val="tx1"/>
                </a:solidFill>
              </a:rPr>
              <a:t>Single execution model for multiple tasks (SQL Query, Spark Streaming, Machine Learning, and Graph)</a:t>
            </a:r>
          </a:p>
          <a:p>
            <a:pPr lvl="1"/>
            <a:r>
              <a:rPr lang="en-US" sz="1765" dirty="0">
                <a:solidFill>
                  <a:schemeClr val="tx1"/>
                </a:solidFill>
              </a:rPr>
              <a:t>Processing up to 100x faster performance</a:t>
            </a:r>
          </a:p>
          <a:p>
            <a:pPr lvl="1"/>
            <a:r>
              <a:rPr lang="en-US" sz="1765" dirty="0">
                <a:solidFill>
                  <a:schemeClr val="tx1"/>
                </a:solidFill>
              </a:rPr>
              <a:t>Developer friendly (Java, Python, Scala)</a:t>
            </a:r>
          </a:p>
          <a:p>
            <a:pPr lvl="1"/>
            <a:r>
              <a:rPr lang="en-US" sz="1765" dirty="0">
                <a:solidFill>
                  <a:schemeClr val="tx1"/>
                </a:solidFill>
              </a:rPr>
              <a:t>BI tool of choice (Power BI, Tableau, Qlik, SAP)</a:t>
            </a:r>
          </a:p>
          <a:p>
            <a:pPr lvl="1"/>
            <a:r>
              <a:rPr lang="en-US" sz="1765" dirty="0">
                <a:solidFill>
                  <a:schemeClr val="tx1"/>
                </a:solidFill>
              </a:rPr>
              <a:t>Notebook experience (Jupyter/iPython, Zeppelin)</a:t>
            </a:r>
          </a:p>
        </p:txBody>
      </p:sp>
      <p:sp>
        <p:nvSpPr>
          <p:cNvPr id="139" name="Rectangle 138"/>
          <p:cNvSpPr/>
          <p:nvPr>
            <p:custDataLst>
              <p:tags r:id="rId1"/>
            </p:custDataLst>
          </p:nvPr>
        </p:nvSpPr>
        <p:spPr bwMode="auto">
          <a:xfrm>
            <a:off x="369517" y="3175567"/>
            <a:ext cx="11303559" cy="363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639" tIns="89642" rIns="89639" bIns="44819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1372" b="1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595959"/>
              </a:solidFill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363" y="105336"/>
            <a:ext cx="1226057" cy="638573"/>
          </a:xfrm>
          <a:prstGeom prst="rect">
            <a:avLst/>
          </a:prstGeom>
          <a:noFill/>
        </p:spPr>
      </p:pic>
      <p:sp>
        <p:nvSpPr>
          <p:cNvPr id="141" name="Rectangle 140"/>
          <p:cNvSpPr>
            <a:spLocks/>
          </p:cNvSpPr>
          <p:nvPr/>
        </p:nvSpPr>
        <p:spPr>
          <a:xfrm>
            <a:off x="3080097" y="6093455"/>
            <a:ext cx="4394958" cy="68888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9285" tIns="134464" rIns="179285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68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Arial"/>
            </a:endParaRPr>
          </a:p>
        </p:txBody>
      </p:sp>
      <p:sp>
        <p:nvSpPr>
          <p:cNvPr id="142" name="Rounded Rectangle 37"/>
          <p:cNvSpPr>
            <a:spLocks/>
          </p:cNvSpPr>
          <p:nvPr/>
        </p:nvSpPr>
        <p:spPr>
          <a:xfrm>
            <a:off x="3080096" y="4985891"/>
            <a:ext cx="963017" cy="1219496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accent5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928" r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78" kern="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Spark SQL</a:t>
            </a:r>
            <a:endParaRPr lang="en-US" sz="980" b="1" kern="0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Arial"/>
            </a:endParaRPr>
          </a:p>
        </p:txBody>
      </p:sp>
      <p:sp>
        <p:nvSpPr>
          <p:cNvPr id="143" name="Rounded Rectangle 37"/>
          <p:cNvSpPr>
            <a:spLocks/>
          </p:cNvSpPr>
          <p:nvPr/>
        </p:nvSpPr>
        <p:spPr>
          <a:xfrm>
            <a:off x="4121710" y="4985891"/>
            <a:ext cx="1058683" cy="1219496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accent5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928" r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78" kern="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Spark Streaming</a:t>
            </a:r>
            <a:endParaRPr lang="en-US" sz="980" b="1" kern="0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Arial"/>
            </a:endParaRPr>
          </a:p>
        </p:txBody>
      </p:sp>
      <p:sp>
        <p:nvSpPr>
          <p:cNvPr id="144" name="Rounded Rectangle 37"/>
          <p:cNvSpPr>
            <a:spLocks/>
          </p:cNvSpPr>
          <p:nvPr/>
        </p:nvSpPr>
        <p:spPr>
          <a:xfrm>
            <a:off x="5251485" y="4985892"/>
            <a:ext cx="963017" cy="1245478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accent5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928" r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78" kern="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MLib</a:t>
            </a:r>
            <a:endParaRPr lang="en-US" sz="980" b="1" kern="0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Arial"/>
            </a:endParaRPr>
          </a:p>
        </p:txBody>
      </p:sp>
      <p:sp>
        <p:nvSpPr>
          <p:cNvPr id="145" name="Rounded Rectangle 37"/>
          <p:cNvSpPr>
            <a:spLocks/>
          </p:cNvSpPr>
          <p:nvPr/>
        </p:nvSpPr>
        <p:spPr>
          <a:xfrm>
            <a:off x="6285593" y="4985891"/>
            <a:ext cx="1189460" cy="1219496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accent5"/>
          </a:solidFill>
          <a:ln w="9525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928" r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29" kern="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 GraphX</a:t>
            </a:r>
            <a:endParaRPr lang="en-US" sz="882" kern="0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Arial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>
            <a:off x="5217673" y="4102741"/>
            <a:ext cx="374" cy="859229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285" y="6143762"/>
            <a:ext cx="1226057" cy="638573"/>
          </a:xfrm>
          <a:prstGeom prst="rect">
            <a:avLst/>
          </a:prstGeom>
          <a:noFill/>
        </p:spPr>
      </p:pic>
      <p:grpSp>
        <p:nvGrpSpPr>
          <p:cNvPr id="148" name="Group 147"/>
          <p:cNvGrpSpPr/>
          <p:nvPr/>
        </p:nvGrpSpPr>
        <p:grpSpPr>
          <a:xfrm>
            <a:off x="3561605" y="3162304"/>
            <a:ext cx="3221330" cy="1392094"/>
            <a:chOff x="1384300" y="1073938"/>
            <a:chExt cx="7353300" cy="3436126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8142" y="1073938"/>
              <a:ext cx="1805615" cy="656587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48" y="1694077"/>
              <a:ext cx="6566262" cy="2815987"/>
            </a:xfrm>
            <a:prstGeom prst="rect">
              <a:avLst/>
            </a:prstGeom>
          </p:spPr>
        </p:pic>
        <p:sp>
          <p:nvSpPr>
            <p:cNvPr id="151" name="Rounded Rectangle 150"/>
            <p:cNvSpPr/>
            <p:nvPr/>
          </p:nvSpPr>
          <p:spPr>
            <a:xfrm>
              <a:off x="1384300" y="1694077"/>
              <a:ext cx="7353300" cy="2815987"/>
            </a:xfrm>
            <a:prstGeom prst="roundRect">
              <a:avLst/>
            </a:prstGeom>
            <a:noFill/>
            <a:ln w="57150">
              <a:solidFill>
                <a:srgbClr val="F2C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2" name="Picture 15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199" y="4024898"/>
            <a:ext cx="1337434" cy="262051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4" y="4881824"/>
            <a:ext cx="1341038" cy="501526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198" y="4486252"/>
            <a:ext cx="1218679" cy="35668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031" y="3430025"/>
            <a:ext cx="1310910" cy="47669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0293" y="5513508"/>
            <a:ext cx="844946" cy="844946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8594" y="6405394"/>
            <a:ext cx="1316347" cy="19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9026932" y="1949071"/>
            <a:ext cx="2905237" cy="4135392"/>
            <a:chOff x="9207940" y="1987657"/>
            <a:chExt cx="2963493" cy="4218315"/>
          </a:xfrm>
        </p:grpSpPr>
        <p:sp>
          <p:nvSpPr>
            <p:cNvPr id="32" name="Rectangle 31"/>
            <p:cNvSpPr/>
            <p:nvPr/>
          </p:nvSpPr>
          <p:spPr bwMode="auto">
            <a:xfrm>
              <a:off x="9207940" y="1987657"/>
              <a:ext cx="2963493" cy="4218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179285" tIns="134464" rIns="143430" bIns="89640" numCol="1" rtlCol="0" anchor="t" anchorCtr="0" compatLnSpc="1">
              <a:prstTxWarp prst="textNoShape">
                <a:avLst/>
              </a:prstTxWarp>
            </a:bodyPr>
            <a:lstStyle/>
            <a:p>
              <a:pPr defTabSz="672451">
                <a:lnSpc>
                  <a:spcPct val="90000"/>
                </a:lnSpc>
              </a:pPr>
              <a:endParaRPr lang="en-US" sz="2255" dirty="0">
                <a:solidFill>
                  <a:srgbClr val="FFFFFF">
                    <a:lumMod val="75000"/>
                  </a:srgbClr>
                </a:solidFill>
                <a:latin typeface="Segoe UI Light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1760" y="2432160"/>
              <a:ext cx="2697840" cy="2421556"/>
            </a:xfrm>
            <a:prstGeom prst="rect">
              <a:avLst/>
            </a:prstGeom>
          </p:spPr>
        </p:pic>
        <p:sp>
          <p:nvSpPr>
            <p:cNvPr id="151" name="Rectangle 150"/>
            <p:cNvSpPr>
              <a:spLocks noChangeAspect="1"/>
            </p:cNvSpPr>
            <p:nvPr/>
          </p:nvSpPr>
          <p:spPr bwMode="auto">
            <a:xfrm>
              <a:off x="9714049" y="4762205"/>
              <a:ext cx="1237978" cy="995828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89642" rIns="91423" bIns="89642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327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Devices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327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Applications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327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Dashboards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278646" y="1843714"/>
            <a:ext cx="11653523" cy="9382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Making advanced analytics accessible to Hadoop </a:t>
            </a:r>
            <a:r>
              <a:rPr lang="en-US" sz="5400" dirty="0">
                <a:solidFill>
                  <a:schemeClr val="tx1"/>
                </a:solidFill>
              </a:rPr>
              <a:t/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Microsoft Azure Machine Learning</a:t>
            </a:r>
            <a:r>
              <a:rPr lang="en-US" sz="5400" dirty="0">
                <a:solidFill>
                  <a:schemeClr val="tx1"/>
                </a:solidFill>
              </a:rPr>
              <a:t/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/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8646" y="1949071"/>
            <a:ext cx="2868559" cy="4135392"/>
            <a:chOff x="284233" y="1987657"/>
            <a:chExt cx="2926080" cy="4218315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284233" y="1987657"/>
              <a:ext cx="2926080" cy="4218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179285" tIns="134464" rIns="143430" bIns="89640" numCol="1" rtlCol="0" anchor="t" anchorCtr="0" compatLnSpc="1">
              <a:prstTxWarp prst="textNoShape">
                <a:avLst/>
              </a:prstTxWarp>
            </a:bodyPr>
            <a:lstStyle/>
            <a:p>
              <a:pPr defTabSz="672451">
                <a:lnSpc>
                  <a:spcPct val="90000"/>
                </a:lnSpc>
              </a:pPr>
              <a:endParaRPr lang="en-US" sz="2255" dirty="0">
                <a:solidFill>
                  <a:srgbClr val="FFFFFF">
                    <a:lumMod val="75000"/>
                  </a:srgbClr>
                </a:solidFill>
                <a:latin typeface="Segoe UI Light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l="-2074" r="-456" b="25753"/>
            <a:stretch/>
          </p:blipFill>
          <p:spPr>
            <a:xfrm>
              <a:off x="360382" y="2133601"/>
              <a:ext cx="2773782" cy="1266992"/>
            </a:xfrm>
            <a:prstGeom prst="rect">
              <a:avLst/>
            </a:prstGeom>
          </p:spPr>
        </p:pic>
        <p:sp>
          <p:nvSpPr>
            <p:cNvPr id="120" name="Rectangle 119"/>
            <p:cNvSpPr/>
            <p:nvPr/>
          </p:nvSpPr>
          <p:spPr>
            <a:xfrm>
              <a:off x="510418" y="2836894"/>
              <a:ext cx="1468436" cy="541687"/>
            </a:xfrm>
            <a:prstGeom prst="rect">
              <a:avLst/>
            </a:prstGeom>
          </p:spPr>
          <p:txBody>
            <a:bodyPr wrap="square" lIns="179285" tIns="143428" rIns="179285" bIns="143428">
              <a:spAutoFit/>
            </a:bodyPr>
            <a:lstStyle/>
            <a:p>
              <a:pPr defTabSz="896386"/>
              <a:r>
                <a:rPr lang="en-US" sz="1568" dirty="0">
                  <a:solidFill>
                    <a:srgbClr val="FFFFFF"/>
                  </a:solidFill>
                  <a:ea typeface="Calibri" panose="020F0502020204030204" pitchFamily="34" charset="0"/>
                </a:rPr>
                <a:t>Cloud</a:t>
              </a:r>
            </a:p>
          </p:txBody>
        </p:sp>
        <p:pic>
          <p:nvPicPr>
            <p:cNvPr id="3" name="Picture 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52" y="3508686"/>
              <a:ext cx="2123739" cy="140681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56861" y="4820366"/>
              <a:ext cx="1468436" cy="541687"/>
            </a:xfrm>
            <a:prstGeom prst="rect">
              <a:avLst/>
            </a:prstGeom>
          </p:spPr>
          <p:txBody>
            <a:bodyPr wrap="square" lIns="179285" tIns="143428" rIns="179285" bIns="143428">
              <a:spAutoFit/>
            </a:bodyPr>
            <a:lstStyle/>
            <a:p>
              <a:pPr defTabSz="896386"/>
              <a:r>
                <a:rPr lang="en-US" sz="1568" dirty="0">
                  <a:gradFill>
                    <a:gsLst>
                      <a:gs pos="708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a typeface="Calibri" panose="020F0502020204030204" pitchFamily="34" charset="0"/>
                </a:rPr>
                <a:t>Desktop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0836" y="1949071"/>
            <a:ext cx="2868560" cy="4135392"/>
            <a:chOff x="6233370" y="1987657"/>
            <a:chExt cx="2926081" cy="4218315"/>
          </a:xfrm>
        </p:grpSpPr>
        <p:grpSp>
          <p:nvGrpSpPr>
            <p:cNvPr id="20" name="Group 19"/>
            <p:cNvGrpSpPr/>
            <p:nvPr/>
          </p:nvGrpSpPr>
          <p:grpSpPr>
            <a:xfrm>
              <a:off x="6233370" y="1987657"/>
              <a:ext cx="2926081" cy="4218315"/>
              <a:chOff x="6233370" y="1987657"/>
              <a:chExt cx="2926081" cy="4218315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6233371" y="1987657"/>
                <a:ext cx="2926080" cy="42183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179285" tIns="134464" rIns="143430" bIns="8964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72451">
                  <a:lnSpc>
                    <a:spcPct val="90000"/>
                  </a:lnSpc>
                </a:pPr>
                <a:endParaRPr lang="en-US" sz="2255" dirty="0">
                  <a:solidFill>
                    <a:srgbClr val="FFFFFF">
                      <a:lumMod val="75000"/>
                    </a:srgbClr>
                  </a:solidFill>
                  <a:latin typeface="Segoe UI 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233370" y="2048055"/>
                <a:ext cx="2346401" cy="541687"/>
              </a:xfrm>
              <a:prstGeom prst="rect">
                <a:avLst/>
              </a:prstGeom>
            </p:spPr>
            <p:txBody>
              <a:bodyPr wrap="square" lIns="179285" tIns="143428" rIns="179285" bIns="143428">
                <a:spAutoFit/>
              </a:bodyPr>
              <a:lstStyle/>
              <a:p>
                <a:pPr defTabSz="896386"/>
                <a:r>
                  <a:rPr lang="en-US" sz="1568" dirty="0">
                    <a:gradFill>
                      <a:gsLst>
                        <a:gs pos="708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Calibri" panose="020F0502020204030204" pitchFamily="34" charset="0"/>
                  </a:rPr>
                  <a:t>ML API service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2572" y="2592244"/>
                <a:ext cx="2277867" cy="131122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199913" y="3021331"/>
                <a:ext cx="1061829" cy="52629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75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10619">
                          <a:srgbClr val="0072C6"/>
                        </a:gs>
                        <a:gs pos="100000">
                          <a:srgbClr val="0072C6"/>
                        </a:gs>
                      </a:gsLst>
                      <a:lin ang="5400000" scaled="0"/>
                    </a:gradFill>
                  </a:rPr>
                  <a:t>Microsoft </a:t>
                </a:r>
                <a:br>
                  <a:rPr lang="en-US" sz="980" dirty="0">
                    <a:gradFill>
                      <a:gsLst>
                        <a:gs pos="10619">
                          <a:srgbClr val="0072C6"/>
                        </a:gs>
                        <a:gs pos="100000">
                          <a:srgbClr val="0072C6"/>
                        </a:gs>
                      </a:gsLst>
                      <a:lin ang="5400000" scaled="0"/>
                    </a:gradFill>
                  </a:rPr>
                </a:br>
                <a:r>
                  <a:rPr lang="en-US" sz="980" dirty="0">
                    <a:gradFill>
                      <a:gsLst>
                        <a:gs pos="10619">
                          <a:srgbClr val="0072C6"/>
                        </a:gs>
                        <a:gs pos="100000">
                          <a:srgbClr val="0072C6"/>
                        </a:gs>
                      </a:gsLst>
                      <a:lin ang="5400000" scaled="0"/>
                    </a:gradFill>
                  </a:rPr>
                  <a:t>Azure Portal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7152540" y="3400592"/>
                <a:ext cx="1127553" cy="43415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75000"/>
                  </a:lnSpc>
                  <a:spcAft>
                    <a:spcPts val="588"/>
                  </a:spcAft>
                </a:pPr>
                <a:r>
                  <a:rPr lang="en-US" sz="1176" dirty="0">
                    <a:gradFill>
                      <a:gsLst>
                        <a:gs pos="30973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Publish API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5619" y="4815615"/>
                <a:ext cx="1951772" cy="943258"/>
              </a:xfrm>
              <a:prstGeom prst="rect">
                <a:avLst/>
              </a:prstGeom>
            </p:spPr>
          </p:pic>
          <p:cxnSp>
            <p:nvCxnSpPr>
              <p:cNvPr id="146" name="Straight Arrow Connector 145"/>
              <p:cNvCxnSpPr/>
              <p:nvPr/>
            </p:nvCxnSpPr>
            <p:spPr>
              <a:xfrm>
                <a:off x="7691505" y="4255367"/>
                <a:ext cx="0" cy="470810"/>
              </a:xfrm>
              <a:prstGeom prst="straightConnector1">
                <a:avLst/>
              </a:prstGeom>
              <a:solidFill>
                <a:srgbClr val="DC3C00"/>
              </a:solidFill>
              <a:ln w="38100">
                <a:solidFill>
                  <a:srgbClr val="FF66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8" name="Rectangle 147"/>
              <p:cNvSpPr/>
              <p:nvPr/>
            </p:nvSpPr>
            <p:spPr>
              <a:xfrm>
                <a:off x="6689880" y="3846660"/>
                <a:ext cx="2003250" cy="480131"/>
              </a:xfrm>
              <a:prstGeom prst="rect">
                <a:avLst/>
              </a:prstGeom>
            </p:spPr>
            <p:txBody>
              <a:bodyPr wrap="square" lIns="179285" tIns="143428" rIns="179285" bIns="143428">
                <a:spAutoFit/>
              </a:bodyPr>
              <a:lstStyle/>
              <a:p>
                <a:pPr algn="ctr" defTabSz="896386"/>
                <a:r>
                  <a:rPr lang="en-US" sz="1176" dirty="0">
                    <a:gradFill>
                      <a:gsLst>
                        <a:gs pos="708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Calibri" panose="020F0502020204030204" pitchFamily="34" charset="0"/>
                  </a:rPr>
                  <a:t>Publish API in minutes</a:t>
                </a:r>
              </a:p>
            </p:txBody>
          </p:sp>
        </p:grpSp>
        <p:sp>
          <p:nvSpPr>
            <p:cNvPr id="145" name="Rectangle 144"/>
            <p:cNvSpPr>
              <a:spLocks noChangeAspect="1"/>
            </p:cNvSpPr>
            <p:nvPr/>
          </p:nvSpPr>
          <p:spPr bwMode="auto">
            <a:xfrm>
              <a:off x="7283479" y="5115794"/>
              <a:ext cx="687527" cy="398747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89642" rIns="91423" bIns="89642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327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</a:t>
              </a:r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flipH="1">
            <a:off x="8656852" y="5232595"/>
            <a:ext cx="687515" cy="0"/>
          </a:xfrm>
          <a:prstGeom prst="straightConnector1">
            <a:avLst/>
          </a:prstGeom>
          <a:solidFill>
            <a:srgbClr val="DC3C00"/>
          </a:solidFill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3145562" y="1949071"/>
            <a:ext cx="2965275" cy="4135392"/>
            <a:chOff x="3208636" y="1987657"/>
            <a:chExt cx="3024735" cy="421831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258802" y="1987657"/>
              <a:ext cx="2926080" cy="4218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179285" tIns="134464" rIns="143430" bIns="89640" numCol="1" rtlCol="0" anchor="t" anchorCtr="0" compatLnSpc="1">
              <a:prstTxWarp prst="textNoShape">
                <a:avLst/>
              </a:prstTxWarp>
            </a:bodyPr>
            <a:lstStyle/>
            <a:p>
              <a:pPr defTabSz="672451">
                <a:lnSpc>
                  <a:spcPct val="90000"/>
                </a:lnSpc>
              </a:pPr>
              <a:endParaRPr lang="en-US" sz="2255" dirty="0">
                <a:solidFill>
                  <a:srgbClr val="FFFFFF">
                    <a:lumMod val="75000"/>
                  </a:srgbClr>
                </a:solidFill>
                <a:latin typeface="Segoe UI Light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208636" y="2048055"/>
              <a:ext cx="1468436" cy="541687"/>
            </a:xfrm>
            <a:prstGeom prst="rect">
              <a:avLst/>
            </a:prstGeom>
          </p:spPr>
          <p:txBody>
            <a:bodyPr wrap="square" lIns="179285" tIns="143428" rIns="179285" bIns="143428">
              <a:spAutoFit/>
            </a:bodyPr>
            <a:lstStyle/>
            <a:p>
              <a:pPr defTabSz="896386"/>
              <a:r>
                <a:rPr lang="en-US" sz="1568" dirty="0">
                  <a:gradFill>
                    <a:gsLst>
                      <a:gs pos="708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a typeface="Calibri" panose="020F0502020204030204" pitchFamily="34" charset="0"/>
                </a:rPr>
                <a:t>ML Studio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88829" y="2589742"/>
              <a:ext cx="1726653" cy="1375210"/>
            </a:xfrm>
            <a:prstGeom prst="rect">
              <a:avLst/>
            </a:prstGeom>
          </p:spPr>
        </p:pic>
        <p:sp>
          <p:nvSpPr>
            <p:cNvPr id="136" name="Rectangle 135"/>
            <p:cNvSpPr>
              <a:spLocks noChangeAspect="1"/>
            </p:cNvSpPr>
            <p:nvPr/>
          </p:nvSpPr>
          <p:spPr bwMode="auto">
            <a:xfrm>
              <a:off x="4215308" y="2846816"/>
              <a:ext cx="1237978" cy="398747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89642" rIns="91423" bIns="89642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327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Workspace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824" y="4131977"/>
              <a:ext cx="2500431" cy="1754319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5079938" y="2228234"/>
              <a:ext cx="1153433" cy="664797"/>
            </a:xfrm>
            <a:prstGeom prst="rect">
              <a:avLst/>
            </a:prstGeom>
          </p:spPr>
          <p:txBody>
            <a:bodyPr wrap="square" lIns="179285" tIns="143428" rIns="179285" bIns="143428">
              <a:spAutoFit/>
            </a:bodyPr>
            <a:lstStyle/>
            <a:p>
              <a:pPr defTabSz="896386"/>
              <a:r>
                <a:rPr lang="en-US" sz="1176" dirty="0">
                  <a:gradFill>
                    <a:gsLst>
                      <a:gs pos="708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a typeface="Calibri" panose="020F0502020204030204" pitchFamily="34" charset="0"/>
                </a:rPr>
                <a:t>Easily make </a:t>
              </a:r>
              <a:br>
                <a:rPr lang="en-US" sz="1176" dirty="0">
                  <a:gradFill>
                    <a:gsLst>
                      <a:gs pos="708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a typeface="Calibri" panose="020F0502020204030204" pitchFamily="34" charset="0"/>
                </a:rPr>
              </a:br>
              <a:r>
                <a:rPr lang="en-US" sz="1176" dirty="0">
                  <a:gradFill>
                    <a:gsLst>
                      <a:gs pos="708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a typeface="Calibri" panose="020F0502020204030204" pitchFamily="34" charset="0"/>
                </a:rPr>
                <a:t>changes</a:t>
              </a:r>
            </a:p>
          </p:txBody>
        </p:sp>
      </p:grpSp>
      <p:sp>
        <p:nvSpPr>
          <p:cNvPr id="53" name="Chevron 52"/>
          <p:cNvSpPr/>
          <p:nvPr/>
        </p:nvSpPr>
        <p:spPr>
          <a:xfrm>
            <a:off x="9027752" y="6018452"/>
            <a:ext cx="3095772" cy="38404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defTabSz="827912">
              <a:lnSpc>
                <a:spcPct val="90000"/>
              </a:lnSpc>
              <a:spcAft>
                <a:spcPct val="35000"/>
              </a:spcAft>
            </a:pPr>
            <a:r>
              <a:rPr lang="en-US" sz="1863" dirty="0">
                <a:gradFill>
                  <a:gsLst>
                    <a:gs pos="84956">
                      <a:srgbClr val="FFFFFF"/>
                    </a:gs>
                    <a:gs pos="20000">
                      <a:srgbClr val="FFFFFF"/>
                    </a:gs>
                  </a:gsLst>
                  <a:lin ang="5400000" scaled="1"/>
                </a:gradFill>
              </a:rPr>
              <a:t>Results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2558091" y="3495651"/>
            <a:ext cx="834701" cy="0"/>
          </a:xfrm>
          <a:prstGeom prst="straightConnector1">
            <a:avLst/>
          </a:prstGeom>
          <a:solidFill>
            <a:srgbClr val="DC3C00"/>
          </a:solidFill>
          <a:ln w="3810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5445636" y="2962425"/>
            <a:ext cx="1026774" cy="606333"/>
          </a:xfrm>
          <a:prstGeom prst="bentConnector3">
            <a:avLst/>
          </a:prstGeom>
          <a:solidFill>
            <a:srgbClr val="DC3C00"/>
          </a:solidFill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Chevron 51"/>
          <p:cNvSpPr/>
          <p:nvPr/>
        </p:nvSpPr>
        <p:spPr>
          <a:xfrm>
            <a:off x="6109958" y="6018452"/>
            <a:ext cx="3047844" cy="38404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defTabSz="827912">
              <a:lnSpc>
                <a:spcPct val="90000"/>
              </a:lnSpc>
              <a:spcAft>
                <a:spcPct val="35000"/>
              </a:spcAft>
            </a:pPr>
            <a:r>
              <a:rPr lang="en-US" sz="1863" dirty="0">
                <a:gradFill>
                  <a:gsLst>
                    <a:gs pos="84956">
                      <a:srgbClr val="FFFFFF"/>
                    </a:gs>
                    <a:gs pos="20000">
                      <a:srgbClr val="FFFFFF"/>
                    </a:gs>
                  </a:gsLst>
                  <a:lin ang="5400000" scaled="1"/>
                </a:gradFill>
              </a:rPr>
              <a:t>Run &amp; refine</a:t>
            </a:r>
          </a:p>
        </p:txBody>
      </p:sp>
      <p:sp>
        <p:nvSpPr>
          <p:cNvPr id="51" name="Chevron 50"/>
          <p:cNvSpPr/>
          <p:nvPr/>
        </p:nvSpPr>
        <p:spPr>
          <a:xfrm>
            <a:off x="3192163" y="6018452"/>
            <a:ext cx="3047844" cy="38404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defTabSz="827912">
              <a:lnSpc>
                <a:spcPct val="90000"/>
              </a:lnSpc>
              <a:spcAft>
                <a:spcPct val="35000"/>
              </a:spcAft>
            </a:pPr>
            <a:r>
              <a:rPr lang="en-US" sz="1863" dirty="0">
                <a:gradFill>
                  <a:gsLst>
                    <a:gs pos="84956">
                      <a:srgbClr val="FFFFFF"/>
                    </a:gs>
                    <a:gs pos="20000">
                      <a:srgbClr val="FFFFFF"/>
                    </a:gs>
                  </a:gsLst>
                  <a:lin ang="5400000" scaled="1"/>
                </a:gradFill>
              </a:rPr>
              <a:t>Test model types</a:t>
            </a:r>
          </a:p>
        </p:txBody>
      </p:sp>
      <p:sp>
        <p:nvSpPr>
          <p:cNvPr id="50" name="Pentagon 49"/>
          <p:cNvSpPr/>
          <p:nvPr/>
        </p:nvSpPr>
        <p:spPr>
          <a:xfrm>
            <a:off x="278646" y="6018452"/>
            <a:ext cx="3043566" cy="38404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defTabSz="827912">
              <a:lnSpc>
                <a:spcPct val="90000"/>
              </a:lnSpc>
              <a:spcAft>
                <a:spcPct val="35000"/>
              </a:spcAft>
            </a:pPr>
            <a:r>
              <a:rPr lang="en-US" sz="1863" dirty="0">
                <a:gradFill>
                  <a:gsLst>
                    <a:gs pos="84956">
                      <a:srgbClr val="FFFFFF"/>
                    </a:gs>
                    <a:gs pos="20000">
                      <a:srgbClr val="FFFFFF"/>
                    </a:gs>
                  </a:gsLst>
                  <a:lin ang="5400000" scaled="1"/>
                </a:gradFill>
              </a:rPr>
              <a:t>Historical data</a:t>
            </a:r>
          </a:p>
        </p:txBody>
      </p:sp>
      <p:sp useBgFill="1">
        <p:nvSpPr>
          <p:cNvPr id="17" name="Rectangle 16"/>
          <p:cNvSpPr/>
          <p:nvPr/>
        </p:nvSpPr>
        <p:spPr bwMode="auto">
          <a:xfrm>
            <a:off x="0" y="1702949"/>
            <a:ext cx="278978" cy="515456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hevron 26"/>
          <p:cNvSpPr/>
          <p:nvPr/>
        </p:nvSpPr>
        <p:spPr bwMode="auto">
          <a:xfrm>
            <a:off x="3128149" y="6018452"/>
            <a:ext cx="261530" cy="384041"/>
          </a:xfrm>
          <a:prstGeom prst="chevron">
            <a:avLst>
              <a:gd name="adj" fmla="val 7438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66" name="Chevron 65"/>
          <p:cNvSpPr/>
          <p:nvPr/>
        </p:nvSpPr>
        <p:spPr bwMode="auto">
          <a:xfrm>
            <a:off x="6042109" y="6018452"/>
            <a:ext cx="261530" cy="384041"/>
          </a:xfrm>
          <a:prstGeom prst="chevron">
            <a:avLst>
              <a:gd name="adj" fmla="val 74387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67" name="Chevron 66"/>
          <p:cNvSpPr/>
          <p:nvPr/>
        </p:nvSpPr>
        <p:spPr bwMode="auto">
          <a:xfrm>
            <a:off x="8961604" y="6018452"/>
            <a:ext cx="261530" cy="384041"/>
          </a:xfrm>
          <a:prstGeom prst="chevron">
            <a:avLst>
              <a:gd name="adj" fmla="val 74387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270454" y="2473359"/>
            <a:ext cx="991551" cy="734755"/>
            <a:chOff x="825814" y="2980697"/>
            <a:chExt cx="1576562" cy="1230347"/>
          </a:xfrm>
        </p:grpSpPr>
        <p:grpSp>
          <p:nvGrpSpPr>
            <p:cNvPr id="46" name="Group 45"/>
            <p:cNvGrpSpPr/>
            <p:nvPr/>
          </p:nvGrpSpPr>
          <p:grpSpPr>
            <a:xfrm>
              <a:off x="825814" y="2980697"/>
              <a:ext cx="1576562" cy="1230347"/>
              <a:chOff x="783897" y="2864251"/>
              <a:chExt cx="1304167" cy="1309886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783897" y="3527098"/>
                <a:ext cx="647039" cy="64703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44821" tIns="44821" rIns="44821" bIns="44821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924">
                  <a:lnSpc>
                    <a:spcPct val="90000"/>
                  </a:lnSpc>
                </a:pPr>
                <a:r>
                  <a:rPr lang="en-US" sz="686" kern="0" dirty="0">
                    <a:gradFill>
                      <a:gsLst>
                        <a:gs pos="33628">
                          <a:srgbClr val="505050"/>
                        </a:gs>
                        <a:gs pos="86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DB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1441025" y="3527098"/>
                <a:ext cx="647039" cy="64703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44821" tIns="44821" rIns="44821" bIns="4482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924">
                  <a:lnSpc>
                    <a:spcPct val="90000"/>
                  </a:lnSpc>
                </a:pPr>
                <a:r>
                  <a:rPr lang="en-US" sz="686" kern="0" dirty="0">
                    <a:gradFill>
                      <a:gsLst>
                        <a:gs pos="33628">
                          <a:srgbClr val="505050"/>
                        </a:gs>
                        <a:gs pos="86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Blobs &amp; tables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83897" y="2864251"/>
                <a:ext cx="647039" cy="64703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44821" tIns="44821" rIns="44821" bIns="4482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924">
                  <a:lnSpc>
                    <a:spcPct val="90000"/>
                  </a:lnSpc>
                </a:pPr>
                <a:r>
                  <a:rPr lang="en-US" sz="686" kern="0" dirty="0">
                    <a:gradFill>
                      <a:gsLst>
                        <a:gs pos="33628">
                          <a:srgbClr val="505050"/>
                        </a:gs>
                        <a:gs pos="86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1441025" y="2864251"/>
                <a:ext cx="647039" cy="64703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44821" tIns="44821" rIns="44821" bIns="4482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924">
                  <a:lnSpc>
                    <a:spcPct val="90000"/>
                  </a:lnSpc>
                </a:pPr>
                <a:r>
                  <a:rPr lang="en-US" sz="686" kern="0" dirty="0">
                    <a:gradFill>
                      <a:gsLst>
                        <a:gs pos="33628">
                          <a:srgbClr val="505050"/>
                        </a:gs>
                        <a:gs pos="86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VM</a:t>
                </a:r>
              </a:p>
            </p:txBody>
          </p:sp>
        </p:grpSp>
        <p:grpSp>
          <p:nvGrpSpPr>
            <p:cNvPr id="47" name="Group 46"/>
            <p:cNvGrpSpPr>
              <a:grpSpLocks noChangeAspect="1"/>
            </p:cNvGrpSpPr>
            <p:nvPr/>
          </p:nvGrpSpPr>
          <p:grpSpPr>
            <a:xfrm>
              <a:off x="1111453" y="3857729"/>
              <a:ext cx="229571" cy="298122"/>
              <a:chOff x="377825" y="1184276"/>
              <a:chExt cx="1020763" cy="1325563"/>
            </a:xfrm>
            <a:solidFill>
              <a:schemeClr val="tx2"/>
            </a:solidFill>
          </p:grpSpPr>
          <p:sp>
            <p:nvSpPr>
              <p:cNvPr id="54" name="Oval 122"/>
              <p:cNvSpPr>
                <a:spLocks noChangeArrowheads="1"/>
              </p:cNvSpPr>
              <p:nvPr/>
            </p:nvSpPr>
            <p:spPr bwMode="auto">
              <a:xfrm>
                <a:off x="395288" y="1184276"/>
                <a:ext cx="985838" cy="187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961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5" name="Freeform 123"/>
              <p:cNvSpPr>
                <a:spLocks noEditPoints="1"/>
              </p:cNvSpPr>
              <p:nvPr/>
            </p:nvSpPr>
            <p:spPr bwMode="auto">
              <a:xfrm>
                <a:off x="377825" y="1314451"/>
                <a:ext cx="1020763" cy="1195388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961" kern="0" dirty="0">
                  <a:solidFill>
                    <a:srgbClr val="505050"/>
                  </a:solidFill>
                </a:endParaRPr>
              </a:p>
            </p:txBody>
          </p:sp>
        </p:grpSp>
      </p:grpSp>
      <p:pic>
        <p:nvPicPr>
          <p:cNvPr id="61" name="Picture 60" descr="FuckingElephan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049" y="2601218"/>
            <a:ext cx="273114" cy="2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1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3274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7200" dirty="0">
                <a:solidFill>
                  <a:schemeClr val="tx1"/>
                </a:solidFill>
              </a:rPr>
              <a:t>Lab </a:t>
            </a:r>
            <a:r>
              <a:rPr lang="en-US" sz="7200" dirty="0" smtClean="0">
                <a:solidFill>
                  <a:schemeClr val="tx1"/>
                </a:solidFill>
              </a:rPr>
              <a:t>0: Provisioning an HD Insight Cluster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1249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12910"/>
          <a:stretch/>
        </p:blipFill>
        <p:spPr>
          <a:xfrm>
            <a:off x="866" y="487"/>
            <a:ext cx="12615443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ltGray">
          <a:xfrm>
            <a:off x="270067" y="302492"/>
            <a:ext cx="5377786" cy="536725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0067" y="810121"/>
            <a:ext cx="5378861" cy="89966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Introducing and development with Hive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invGray">
          <a:xfrm>
            <a:off x="10140439" y="469529"/>
            <a:ext cx="1595539" cy="34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" y="5150459"/>
            <a:ext cx="1889809" cy="434734"/>
          </a:xfrm>
          <a:prstGeom prst="rect">
            <a:avLst/>
          </a:prstGeom>
        </p:spPr>
      </p:pic>
      <p:pic>
        <p:nvPicPr>
          <p:cNvPr id="8" name="Picture 7" descr="C:\Users\petern\AppData\Local\Temp\vmware-petern\VMwareDnD\9912bbd5\PPE_Logo_RGB_bootcamp_600x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17" y="6164326"/>
            <a:ext cx="1839920" cy="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828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HIVE: What is it?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31573" y="2179695"/>
            <a:ext cx="6556925" cy="439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Enables you to view big data as tables and use familiar SQL-like operations on them</a:t>
            </a:r>
          </a:p>
          <a:p>
            <a:pPr marL="679045" lvl="1" indent="-342900"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Table-like view on big data</a:t>
            </a:r>
          </a:p>
          <a:p>
            <a:pPr marL="679045" lvl="1" indent="-342900"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a substitute for full-fledged RDBMS</a:t>
            </a:r>
          </a:p>
          <a:p>
            <a:pPr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Query Hive tables using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HiveQL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a SQL-like query language</a:t>
            </a:r>
          </a:p>
          <a:p>
            <a:pPr marL="679045" lvl="1" indent="-342900"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HiveQL queries are eventually executed as MapReduce or Tez programs by Hadoop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112" lvl="1" indent="0">
              <a:buNone/>
            </a:pP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7138172" y="2180013"/>
            <a:ext cx="4586528" cy="4396540"/>
            <a:chOff x="7072771" y="1418896"/>
            <a:chExt cx="5026026" cy="4861623"/>
          </a:xfrm>
        </p:grpSpPr>
        <p:sp>
          <p:nvSpPr>
            <p:cNvPr id="7" name="Rectangle 6"/>
            <p:cNvSpPr/>
            <p:nvPr/>
          </p:nvSpPr>
          <p:spPr bwMode="auto">
            <a:xfrm>
              <a:off x="7072771" y="1418896"/>
              <a:ext cx="5026026" cy="4861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356051" y="4773720"/>
              <a:ext cx="4256897" cy="1237676"/>
              <a:chOff x="7491846" y="4764667"/>
              <a:chExt cx="4256897" cy="1237676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7491846" y="4764667"/>
                <a:ext cx="4256897" cy="1237676"/>
              </a:xfrm>
              <a:prstGeom prst="rect">
                <a:avLst/>
              </a:prstGeom>
              <a:solidFill>
                <a:schemeClr val="accent3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8528255" y="4844992"/>
                <a:ext cx="595746" cy="36021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 bwMode="auto">
              <a:xfrm>
                <a:off x="9322421" y="5124885"/>
                <a:ext cx="595746" cy="36021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 bwMode="auto">
              <a:xfrm>
                <a:off x="10127815" y="4854045"/>
                <a:ext cx="595746" cy="36021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 bwMode="auto">
              <a:xfrm>
                <a:off x="10680889" y="5439789"/>
                <a:ext cx="595746" cy="36021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8057940" y="5439789"/>
                <a:ext cx="595746" cy="36021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TextBox 21"/>
              <p:cNvSpPr txBox="1"/>
              <p:nvPr/>
            </p:nvSpPr>
            <p:spPr>
              <a:xfrm>
                <a:off x="9163094" y="5485103"/>
                <a:ext cx="914400" cy="517240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HDFS</a:t>
                </a:r>
              </a:p>
            </p:txBody>
          </p:sp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7523621" y="5138007"/>
                <a:ext cx="541592" cy="410807"/>
              </a:xfrm>
              <a:custGeom>
                <a:avLst/>
                <a:gdLst>
                  <a:gd name="connsiteX0" fmla="*/ 5546725 w 8802688"/>
                  <a:gd name="connsiteY0" fmla="*/ 4819650 h 6677025"/>
                  <a:gd name="connsiteX1" fmla="*/ 5573713 w 8802688"/>
                  <a:gd name="connsiteY1" fmla="*/ 4926013 h 6677025"/>
                  <a:gd name="connsiteX2" fmla="*/ 5603875 w 8802688"/>
                  <a:gd name="connsiteY2" fmla="*/ 5024438 h 6677025"/>
                  <a:gd name="connsiteX3" fmla="*/ 5630863 w 8802688"/>
                  <a:gd name="connsiteY3" fmla="*/ 5122863 h 6677025"/>
                  <a:gd name="connsiteX4" fmla="*/ 5657850 w 8802688"/>
                  <a:gd name="connsiteY4" fmla="*/ 5229225 h 6677025"/>
                  <a:gd name="connsiteX5" fmla="*/ 5668963 w 8802688"/>
                  <a:gd name="connsiteY5" fmla="*/ 5313363 h 6677025"/>
                  <a:gd name="connsiteX6" fmla="*/ 5681663 w 8802688"/>
                  <a:gd name="connsiteY6" fmla="*/ 5399088 h 6677025"/>
                  <a:gd name="connsiteX7" fmla="*/ 5686425 w 8802688"/>
                  <a:gd name="connsiteY7" fmla="*/ 5484813 h 6677025"/>
                  <a:gd name="connsiteX8" fmla="*/ 5689600 w 8802688"/>
                  <a:gd name="connsiteY8" fmla="*/ 5572126 h 6677025"/>
                  <a:gd name="connsiteX9" fmla="*/ 5695950 w 8802688"/>
                  <a:gd name="connsiteY9" fmla="*/ 5749926 h 6677025"/>
                  <a:gd name="connsiteX10" fmla="*/ 5695950 w 8802688"/>
                  <a:gd name="connsiteY10" fmla="*/ 5940426 h 6677025"/>
                  <a:gd name="connsiteX11" fmla="*/ 5692775 w 8802688"/>
                  <a:gd name="connsiteY11" fmla="*/ 5957888 h 6677025"/>
                  <a:gd name="connsiteX12" fmla="*/ 5689600 w 8802688"/>
                  <a:gd name="connsiteY12" fmla="*/ 5978526 h 6677025"/>
                  <a:gd name="connsiteX13" fmla="*/ 5681663 w 8802688"/>
                  <a:gd name="connsiteY13" fmla="*/ 6002338 h 6677025"/>
                  <a:gd name="connsiteX14" fmla="*/ 5672138 w 8802688"/>
                  <a:gd name="connsiteY14" fmla="*/ 6029326 h 6677025"/>
                  <a:gd name="connsiteX15" fmla="*/ 5659438 w 8802688"/>
                  <a:gd name="connsiteY15" fmla="*/ 6053138 h 6677025"/>
                  <a:gd name="connsiteX16" fmla="*/ 5648325 w 8802688"/>
                  <a:gd name="connsiteY16" fmla="*/ 6070601 h 6677025"/>
                  <a:gd name="connsiteX17" fmla="*/ 5634038 w 8802688"/>
                  <a:gd name="connsiteY17" fmla="*/ 6086476 h 6677025"/>
                  <a:gd name="connsiteX18" fmla="*/ 5627688 w 8802688"/>
                  <a:gd name="connsiteY18" fmla="*/ 6088063 h 6677025"/>
                  <a:gd name="connsiteX19" fmla="*/ 5621338 w 8802688"/>
                  <a:gd name="connsiteY19" fmla="*/ 6088063 h 6677025"/>
                  <a:gd name="connsiteX20" fmla="*/ 5526088 w 8802688"/>
                  <a:gd name="connsiteY20" fmla="*/ 6100763 h 6677025"/>
                  <a:gd name="connsiteX21" fmla="*/ 5430838 w 8802688"/>
                  <a:gd name="connsiteY21" fmla="*/ 6107113 h 6677025"/>
                  <a:gd name="connsiteX22" fmla="*/ 5338763 w 8802688"/>
                  <a:gd name="connsiteY22" fmla="*/ 6107113 h 6677025"/>
                  <a:gd name="connsiteX23" fmla="*/ 5249862 w 8802688"/>
                  <a:gd name="connsiteY23" fmla="*/ 6103938 h 6677025"/>
                  <a:gd name="connsiteX24" fmla="*/ 5068887 w 8802688"/>
                  <a:gd name="connsiteY24" fmla="*/ 6094413 h 6677025"/>
                  <a:gd name="connsiteX25" fmla="*/ 4973637 w 8802688"/>
                  <a:gd name="connsiteY25" fmla="*/ 6091238 h 6677025"/>
                  <a:gd name="connsiteX26" fmla="*/ 4878387 w 8802688"/>
                  <a:gd name="connsiteY26" fmla="*/ 6088063 h 6677025"/>
                  <a:gd name="connsiteX27" fmla="*/ 5045075 w 8802688"/>
                  <a:gd name="connsiteY27" fmla="*/ 5780088 h 6677025"/>
                  <a:gd name="connsiteX28" fmla="*/ 5213350 w 8802688"/>
                  <a:gd name="connsiteY28" fmla="*/ 5467350 h 6677025"/>
                  <a:gd name="connsiteX29" fmla="*/ 5380038 w 8802688"/>
                  <a:gd name="connsiteY29" fmla="*/ 5149850 h 6677025"/>
                  <a:gd name="connsiteX30" fmla="*/ 576262 w 8802688"/>
                  <a:gd name="connsiteY30" fmla="*/ 4632325 h 6677025"/>
                  <a:gd name="connsiteX31" fmla="*/ 685799 w 8802688"/>
                  <a:gd name="connsiteY31" fmla="*/ 4827588 h 6677025"/>
                  <a:gd name="connsiteX32" fmla="*/ 796925 w 8802688"/>
                  <a:gd name="connsiteY32" fmla="*/ 5030788 h 6677025"/>
                  <a:gd name="connsiteX33" fmla="*/ 909637 w 8802688"/>
                  <a:gd name="connsiteY33" fmla="*/ 5235575 h 6677025"/>
                  <a:gd name="connsiteX34" fmla="*/ 1019175 w 8802688"/>
                  <a:gd name="connsiteY34" fmla="*/ 5456238 h 6677025"/>
                  <a:gd name="connsiteX35" fmla="*/ 1031875 w 8802688"/>
                  <a:gd name="connsiteY35" fmla="*/ 5481638 h 6677025"/>
                  <a:gd name="connsiteX36" fmla="*/ 1039812 w 8802688"/>
                  <a:gd name="connsiteY36" fmla="*/ 5508626 h 6677025"/>
                  <a:gd name="connsiteX37" fmla="*/ 1046162 w 8802688"/>
                  <a:gd name="connsiteY37" fmla="*/ 5532438 h 6677025"/>
                  <a:gd name="connsiteX38" fmla="*/ 1049337 w 8802688"/>
                  <a:gd name="connsiteY38" fmla="*/ 5559426 h 6677025"/>
                  <a:gd name="connsiteX39" fmla="*/ 1049337 w 8802688"/>
                  <a:gd name="connsiteY39" fmla="*/ 5580063 h 6677025"/>
                  <a:gd name="connsiteX40" fmla="*/ 1046162 w 8802688"/>
                  <a:gd name="connsiteY40" fmla="*/ 5600701 h 6677025"/>
                  <a:gd name="connsiteX41" fmla="*/ 1039812 w 8802688"/>
                  <a:gd name="connsiteY41" fmla="*/ 5621338 h 6677025"/>
                  <a:gd name="connsiteX42" fmla="*/ 1028699 w 8802688"/>
                  <a:gd name="connsiteY42" fmla="*/ 5640388 h 6677025"/>
                  <a:gd name="connsiteX43" fmla="*/ 1019175 w 8802688"/>
                  <a:gd name="connsiteY43" fmla="*/ 5657851 h 6677025"/>
                  <a:gd name="connsiteX44" fmla="*/ 1004887 w 8802688"/>
                  <a:gd name="connsiteY44" fmla="*/ 5672138 h 6677025"/>
                  <a:gd name="connsiteX45" fmla="*/ 987425 w 8802688"/>
                  <a:gd name="connsiteY45" fmla="*/ 5684838 h 6677025"/>
                  <a:gd name="connsiteX46" fmla="*/ 968375 w 8802688"/>
                  <a:gd name="connsiteY46" fmla="*/ 5695951 h 6677025"/>
                  <a:gd name="connsiteX47" fmla="*/ 947737 w 8802688"/>
                  <a:gd name="connsiteY47" fmla="*/ 5705476 h 6677025"/>
                  <a:gd name="connsiteX48" fmla="*/ 923925 w 8802688"/>
                  <a:gd name="connsiteY48" fmla="*/ 5711826 h 6677025"/>
                  <a:gd name="connsiteX49" fmla="*/ 896937 w 8802688"/>
                  <a:gd name="connsiteY49" fmla="*/ 5713413 h 6677025"/>
                  <a:gd name="connsiteX50" fmla="*/ 871537 w 8802688"/>
                  <a:gd name="connsiteY50" fmla="*/ 5716588 h 6677025"/>
                  <a:gd name="connsiteX51" fmla="*/ 844549 w 8802688"/>
                  <a:gd name="connsiteY51" fmla="*/ 5716588 h 6677025"/>
                  <a:gd name="connsiteX52" fmla="*/ 814387 w 8802688"/>
                  <a:gd name="connsiteY52" fmla="*/ 5716588 h 6677025"/>
                  <a:gd name="connsiteX53" fmla="*/ 787399 w 8802688"/>
                  <a:gd name="connsiteY53" fmla="*/ 5713413 h 6677025"/>
                  <a:gd name="connsiteX54" fmla="*/ 757237 w 8802688"/>
                  <a:gd name="connsiteY54" fmla="*/ 5711826 h 6677025"/>
                  <a:gd name="connsiteX55" fmla="*/ 728662 w 8802688"/>
                  <a:gd name="connsiteY55" fmla="*/ 5702301 h 6677025"/>
                  <a:gd name="connsiteX56" fmla="*/ 695325 w 8802688"/>
                  <a:gd name="connsiteY56" fmla="*/ 5692776 h 6677025"/>
                  <a:gd name="connsiteX57" fmla="*/ 636587 w 8802688"/>
                  <a:gd name="connsiteY57" fmla="*/ 5668963 h 6677025"/>
                  <a:gd name="connsiteX58" fmla="*/ 576262 w 8802688"/>
                  <a:gd name="connsiteY58" fmla="*/ 5637213 h 6677025"/>
                  <a:gd name="connsiteX59" fmla="*/ 520699 w 8802688"/>
                  <a:gd name="connsiteY59" fmla="*/ 5600701 h 6677025"/>
                  <a:gd name="connsiteX60" fmla="*/ 463549 w 8802688"/>
                  <a:gd name="connsiteY60" fmla="*/ 5556251 h 6677025"/>
                  <a:gd name="connsiteX61" fmla="*/ 406399 w 8802688"/>
                  <a:gd name="connsiteY61" fmla="*/ 5508626 h 6677025"/>
                  <a:gd name="connsiteX62" fmla="*/ 360362 w 8802688"/>
                  <a:gd name="connsiteY62" fmla="*/ 5457826 h 6677025"/>
                  <a:gd name="connsiteX63" fmla="*/ 312737 w 8802688"/>
                  <a:gd name="connsiteY63" fmla="*/ 5405438 h 6677025"/>
                  <a:gd name="connsiteX64" fmla="*/ 269875 w 8802688"/>
                  <a:gd name="connsiteY64" fmla="*/ 5351463 h 6677025"/>
                  <a:gd name="connsiteX65" fmla="*/ 234949 w 8802688"/>
                  <a:gd name="connsiteY65" fmla="*/ 5294313 h 6677025"/>
                  <a:gd name="connsiteX66" fmla="*/ 207962 w 8802688"/>
                  <a:gd name="connsiteY66" fmla="*/ 5238750 h 6677025"/>
                  <a:gd name="connsiteX67" fmla="*/ 184149 w 8802688"/>
                  <a:gd name="connsiteY67" fmla="*/ 5184775 h 6677025"/>
                  <a:gd name="connsiteX68" fmla="*/ 177799 w 8802688"/>
                  <a:gd name="connsiteY68" fmla="*/ 5157788 h 6677025"/>
                  <a:gd name="connsiteX69" fmla="*/ 173037 w 8802688"/>
                  <a:gd name="connsiteY69" fmla="*/ 5130800 h 6677025"/>
                  <a:gd name="connsiteX70" fmla="*/ 169862 w 8802688"/>
                  <a:gd name="connsiteY70" fmla="*/ 5105400 h 6677025"/>
                  <a:gd name="connsiteX71" fmla="*/ 166687 w 8802688"/>
                  <a:gd name="connsiteY71" fmla="*/ 5081588 h 6677025"/>
                  <a:gd name="connsiteX72" fmla="*/ 169862 w 8802688"/>
                  <a:gd name="connsiteY72" fmla="*/ 5054600 h 6677025"/>
                  <a:gd name="connsiteX73" fmla="*/ 173037 w 8802688"/>
                  <a:gd name="connsiteY73" fmla="*/ 5024438 h 6677025"/>
                  <a:gd name="connsiteX74" fmla="*/ 180975 w 8802688"/>
                  <a:gd name="connsiteY74" fmla="*/ 4997450 h 6677025"/>
                  <a:gd name="connsiteX75" fmla="*/ 190499 w 8802688"/>
                  <a:gd name="connsiteY75" fmla="*/ 4973638 h 6677025"/>
                  <a:gd name="connsiteX76" fmla="*/ 201612 w 8802688"/>
                  <a:gd name="connsiteY76" fmla="*/ 4949825 h 6677025"/>
                  <a:gd name="connsiteX77" fmla="*/ 214312 w 8802688"/>
                  <a:gd name="connsiteY77" fmla="*/ 4929188 h 6677025"/>
                  <a:gd name="connsiteX78" fmla="*/ 228599 w 8802688"/>
                  <a:gd name="connsiteY78" fmla="*/ 4908550 h 6677025"/>
                  <a:gd name="connsiteX79" fmla="*/ 241299 w 8802688"/>
                  <a:gd name="connsiteY79" fmla="*/ 4894263 h 6677025"/>
                  <a:gd name="connsiteX80" fmla="*/ 285749 w 8802688"/>
                  <a:gd name="connsiteY80" fmla="*/ 4851400 h 6677025"/>
                  <a:gd name="connsiteX81" fmla="*/ 330199 w 8802688"/>
                  <a:gd name="connsiteY81" fmla="*/ 4816475 h 6677025"/>
                  <a:gd name="connsiteX82" fmla="*/ 377825 w 8802688"/>
                  <a:gd name="connsiteY82" fmla="*/ 4779963 h 6677025"/>
                  <a:gd name="connsiteX83" fmla="*/ 422275 w 8802688"/>
                  <a:gd name="connsiteY83" fmla="*/ 4748213 h 6677025"/>
                  <a:gd name="connsiteX84" fmla="*/ 507999 w 8802688"/>
                  <a:gd name="connsiteY84" fmla="*/ 4687888 h 6677025"/>
                  <a:gd name="connsiteX85" fmla="*/ 544512 w 8802688"/>
                  <a:gd name="connsiteY85" fmla="*/ 4662488 h 6677025"/>
                  <a:gd name="connsiteX86" fmla="*/ 6180138 w 8802688"/>
                  <a:gd name="connsiteY86" fmla="*/ 3546475 h 6677025"/>
                  <a:gd name="connsiteX87" fmla="*/ 6124576 w 8802688"/>
                  <a:gd name="connsiteY87" fmla="*/ 3562350 h 6677025"/>
                  <a:gd name="connsiteX88" fmla="*/ 6076951 w 8802688"/>
                  <a:gd name="connsiteY88" fmla="*/ 3579813 h 6677025"/>
                  <a:gd name="connsiteX89" fmla="*/ 6037263 w 8802688"/>
                  <a:gd name="connsiteY89" fmla="*/ 3600450 h 6677025"/>
                  <a:gd name="connsiteX90" fmla="*/ 6002338 w 8802688"/>
                  <a:gd name="connsiteY90" fmla="*/ 3624263 h 6677025"/>
                  <a:gd name="connsiteX91" fmla="*/ 5978526 w 8802688"/>
                  <a:gd name="connsiteY91" fmla="*/ 3651250 h 6677025"/>
                  <a:gd name="connsiteX92" fmla="*/ 5961063 w 8802688"/>
                  <a:gd name="connsiteY92" fmla="*/ 3678238 h 6677025"/>
                  <a:gd name="connsiteX93" fmla="*/ 5948363 w 8802688"/>
                  <a:gd name="connsiteY93" fmla="*/ 3705225 h 6677025"/>
                  <a:gd name="connsiteX94" fmla="*/ 5945188 w 8802688"/>
                  <a:gd name="connsiteY94" fmla="*/ 3719513 h 6677025"/>
                  <a:gd name="connsiteX95" fmla="*/ 5945188 w 8802688"/>
                  <a:gd name="connsiteY95" fmla="*/ 3733800 h 6677025"/>
                  <a:gd name="connsiteX96" fmla="*/ 5986463 w 8802688"/>
                  <a:gd name="connsiteY96" fmla="*/ 3698875 h 6677025"/>
                  <a:gd name="connsiteX97" fmla="*/ 6046788 w 8802688"/>
                  <a:gd name="connsiteY97" fmla="*/ 3654425 h 6677025"/>
                  <a:gd name="connsiteX98" fmla="*/ 6115051 w 8802688"/>
                  <a:gd name="connsiteY98" fmla="*/ 3600450 h 6677025"/>
                  <a:gd name="connsiteX99" fmla="*/ 6148388 w 8802688"/>
                  <a:gd name="connsiteY99" fmla="*/ 3573463 h 6677025"/>
                  <a:gd name="connsiteX100" fmla="*/ 279400 w 8802688"/>
                  <a:gd name="connsiteY100" fmla="*/ 2203450 h 6677025"/>
                  <a:gd name="connsiteX101" fmla="*/ 354013 w 8802688"/>
                  <a:gd name="connsiteY101" fmla="*/ 2203450 h 6677025"/>
                  <a:gd name="connsiteX102" fmla="*/ 327025 w 8802688"/>
                  <a:gd name="connsiteY102" fmla="*/ 2274888 h 6677025"/>
                  <a:gd name="connsiteX103" fmla="*/ 303213 w 8802688"/>
                  <a:gd name="connsiteY103" fmla="*/ 2343150 h 6677025"/>
                  <a:gd name="connsiteX104" fmla="*/ 261938 w 8802688"/>
                  <a:gd name="connsiteY104" fmla="*/ 2482850 h 6677025"/>
                  <a:gd name="connsiteX105" fmla="*/ 217488 w 8802688"/>
                  <a:gd name="connsiteY105" fmla="*/ 2625726 h 6677025"/>
                  <a:gd name="connsiteX106" fmla="*/ 193675 w 8802688"/>
                  <a:gd name="connsiteY106" fmla="*/ 2693988 h 6677025"/>
                  <a:gd name="connsiteX107" fmla="*/ 166688 w 8802688"/>
                  <a:gd name="connsiteY107" fmla="*/ 2765425 h 6677025"/>
                  <a:gd name="connsiteX108" fmla="*/ 169863 w 8802688"/>
                  <a:gd name="connsiteY108" fmla="*/ 2792413 h 6677025"/>
                  <a:gd name="connsiteX109" fmla="*/ 173038 w 8802688"/>
                  <a:gd name="connsiteY109" fmla="*/ 2819400 h 6677025"/>
                  <a:gd name="connsiteX110" fmla="*/ 180975 w 8802688"/>
                  <a:gd name="connsiteY110" fmla="*/ 2844801 h 6677025"/>
                  <a:gd name="connsiteX111" fmla="*/ 190500 w 8802688"/>
                  <a:gd name="connsiteY111" fmla="*/ 2871788 h 6677025"/>
                  <a:gd name="connsiteX112" fmla="*/ 201613 w 8802688"/>
                  <a:gd name="connsiteY112" fmla="*/ 2895601 h 6677025"/>
                  <a:gd name="connsiteX113" fmla="*/ 214313 w 8802688"/>
                  <a:gd name="connsiteY113" fmla="*/ 2916238 h 6677025"/>
                  <a:gd name="connsiteX114" fmla="*/ 228600 w 8802688"/>
                  <a:gd name="connsiteY114" fmla="*/ 2935288 h 6677025"/>
                  <a:gd name="connsiteX115" fmla="*/ 241300 w 8802688"/>
                  <a:gd name="connsiteY115" fmla="*/ 2952751 h 6677025"/>
                  <a:gd name="connsiteX116" fmla="*/ 242888 w 8802688"/>
                  <a:gd name="connsiteY116" fmla="*/ 2959101 h 6677025"/>
                  <a:gd name="connsiteX117" fmla="*/ 242888 w 8802688"/>
                  <a:gd name="connsiteY117" fmla="*/ 2963863 h 6677025"/>
                  <a:gd name="connsiteX118" fmla="*/ 255588 w 8802688"/>
                  <a:gd name="connsiteY118" fmla="*/ 2973388 h 6677025"/>
                  <a:gd name="connsiteX119" fmla="*/ 266700 w 8802688"/>
                  <a:gd name="connsiteY119" fmla="*/ 2979738 h 6677025"/>
                  <a:gd name="connsiteX120" fmla="*/ 288925 w 8802688"/>
                  <a:gd name="connsiteY120" fmla="*/ 2984501 h 6677025"/>
                  <a:gd name="connsiteX121" fmla="*/ 336550 w 8802688"/>
                  <a:gd name="connsiteY121" fmla="*/ 2987676 h 6677025"/>
                  <a:gd name="connsiteX122" fmla="*/ 388938 w 8802688"/>
                  <a:gd name="connsiteY122" fmla="*/ 2987676 h 6677025"/>
                  <a:gd name="connsiteX123" fmla="*/ 404813 w 8802688"/>
                  <a:gd name="connsiteY123" fmla="*/ 2987676 h 6677025"/>
                  <a:gd name="connsiteX124" fmla="*/ 425450 w 8802688"/>
                  <a:gd name="connsiteY124" fmla="*/ 2982913 h 6677025"/>
                  <a:gd name="connsiteX125" fmla="*/ 469900 w 8802688"/>
                  <a:gd name="connsiteY125" fmla="*/ 2963863 h 6677025"/>
                  <a:gd name="connsiteX126" fmla="*/ 520700 w 8802688"/>
                  <a:gd name="connsiteY126" fmla="*/ 2940051 h 6677025"/>
                  <a:gd name="connsiteX127" fmla="*/ 576263 w 8802688"/>
                  <a:gd name="connsiteY127" fmla="*/ 2914651 h 6677025"/>
                  <a:gd name="connsiteX128" fmla="*/ 573088 w 8802688"/>
                  <a:gd name="connsiteY128" fmla="*/ 2946401 h 6677025"/>
                  <a:gd name="connsiteX129" fmla="*/ 568325 w 8802688"/>
                  <a:gd name="connsiteY129" fmla="*/ 2979738 h 6677025"/>
                  <a:gd name="connsiteX130" fmla="*/ 558801 w 8802688"/>
                  <a:gd name="connsiteY130" fmla="*/ 3008313 h 6677025"/>
                  <a:gd name="connsiteX131" fmla="*/ 544513 w 8802688"/>
                  <a:gd name="connsiteY131" fmla="*/ 3038476 h 6677025"/>
                  <a:gd name="connsiteX132" fmla="*/ 528638 w 8802688"/>
                  <a:gd name="connsiteY132" fmla="*/ 3062288 h 6677025"/>
                  <a:gd name="connsiteX133" fmla="*/ 508000 w 8802688"/>
                  <a:gd name="connsiteY133" fmla="*/ 3086101 h 6677025"/>
                  <a:gd name="connsiteX134" fmla="*/ 487363 w 8802688"/>
                  <a:gd name="connsiteY134" fmla="*/ 3106738 h 6677025"/>
                  <a:gd name="connsiteX135" fmla="*/ 463550 w 8802688"/>
                  <a:gd name="connsiteY135" fmla="*/ 3124201 h 6677025"/>
                  <a:gd name="connsiteX136" fmla="*/ 439738 w 8802688"/>
                  <a:gd name="connsiteY136" fmla="*/ 3136901 h 6677025"/>
                  <a:gd name="connsiteX137" fmla="*/ 412750 w 8802688"/>
                  <a:gd name="connsiteY137" fmla="*/ 3148013 h 6677025"/>
                  <a:gd name="connsiteX138" fmla="*/ 382588 w 8802688"/>
                  <a:gd name="connsiteY138" fmla="*/ 3157538 h 6677025"/>
                  <a:gd name="connsiteX139" fmla="*/ 357188 w 8802688"/>
                  <a:gd name="connsiteY139" fmla="*/ 3160713 h 6677025"/>
                  <a:gd name="connsiteX140" fmla="*/ 327025 w 8802688"/>
                  <a:gd name="connsiteY140" fmla="*/ 3160713 h 6677025"/>
                  <a:gd name="connsiteX141" fmla="*/ 296863 w 8802688"/>
                  <a:gd name="connsiteY141" fmla="*/ 3157538 h 6677025"/>
                  <a:gd name="connsiteX142" fmla="*/ 269875 w 8802688"/>
                  <a:gd name="connsiteY142" fmla="*/ 3148013 h 6677025"/>
                  <a:gd name="connsiteX143" fmla="*/ 241300 w 8802688"/>
                  <a:gd name="connsiteY143" fmla="*/ 3136901 h 6677025"/>
                  <a:gd name="connsiteX144" fmla="*/ 228600 w 8802688"/>
                  <a:gd name="connsiteY144" fmla="*/ 3130551 h 6677025"/>
                  <a:gd name="connsiteX145" fmla="*/ 214313 w 8802688"/>
                  <a:gd name="connsiteY145" fmla="*/ 3119438 h 6677025"/>
                  <a:gd name="connsiteX146" fmla="*/ 187325 w 8802688"/>
                  <a:gd name="connsiteY146" fmla="*/ 3092451 h 6677025"/>
                  <a:gd name="connsiteX147" fmla="*/ 160338 w 8802688"/>
                  <a:gd name="connsiteY147" fmla="*/ 3055938 h 6677025"/>
                  <a:gd name="connsiteX148" fmla="*/ 133350 w 8802688"/>
                  <a:gd name="connsiteY148" fmla="*/ 3017838 h 6677025"/>
                  <a:gd name="connsiteX149" fmla="*/ 109538 w 8802688"/>
                  <a:gd name="connsiteY149" fmla="*/ 2970213 h 6677025"/>
                  <a:gd name="connsiteX150" fmla="*/ 85725 w 8802688"/>
                  <a:gd name="connsiteY150" fmla="*/ 2922588 h 6677025"/>
                  <a:gd name="connsiteX151" fmla="*/ 65088 w 8802688"/>
                  <a:gd name="connsiteY151" fmla="*/ 2868613 h 6677025"/>
                  <a:gd name="connsiteX152" fmla="*/ 47625 w 8802688"/>
                  <a:gd name="connsiteY152" fmla="*/ 2816225 h 6677025"/>
                  <a:gd name="connsiteX153" fmla="*/ 30163 w 8802688"/>
                  <a:gd name="connsiteY153" fmla="*/ 2762250 h 6677025"/>
                  <a:gd name="connsiteX154" fmla="*/ 17463 w 8802688"/>
                  <a:gd name="connsiteY154" fmla="*/ 2708275 h 6677025"/>
                  <a:gd name="connsiteX155" fmla="*/ 9525 w 8802688"/>
                  <a:gd name="connsiteY155" fmla="*/ 2655888 h 6677025"/>
                  <a:gd name="connsiteX156" fmla="*/ 3175 w 8802688"/>
                  <a:gd name="connsiteY156" fmla="*/ 2608263 h 6677025"/>
                  <a:gd name="connsiteX157" fmla="*/ 0 w 8802688"/>
                  <a:gd name="connsiteY157" fmla="*/ 2563813 h 6677025"/>
                  <a:gd name="connsiteX158" fmla="*/ 0 w 8802688"/>
                  <a:gd name="connsiteY158" fmla="*/ 2524125 h 6677025"/>
                  <a:gd name="connsiteX159" fmla="*/ 9525 w 8802688"/>
                  <a:gd name="connsiteY159" fmla="*/ 2492375 h 6677025"/>
                  <a:gd name="connsiteX160" fmla="*/ 11113 w 8802688"/>
                  <a:gd name="connsiteY160" fmla="*/ 2476500 h 6677025"/>
                  <a:gd name="connsiteX161" fmla="*/ 17463 w 8802688"/>
                  <a:gd name="connsiteY161" fmla="*/ 2465388 h 6677025"/>
                  <a:gd name="connsiteX162" fmla="*/ 47625 w 8802688"/>
                  <a:gd name="connsiteY162" fmla="*/ 2425700 h 6677025"/>
                  <a:gd name="connsiteX163" fmla="*/ 79375 w 8802688"/>
                  <a:gd name="connsiteY163" fmla="*/ 2387600 h 6677025"/>
                  <a:gd name="connsiteX164" fmla="*/ 112713 w 8802688"/>
                  <a:gd name="connsiteY164" fmla="*/ 2352675 h 6677025"/>
                  <a:gd name="connsiteX165" fmla="*/ 149225 w 8802688"/>
                  <a:gd name="connsiteY165" fmla="*/ 2322513 h 6677025"/>
                  <a:gd name="connsiteX166" fmla="*/ 217488 w 8802688"/>
                  <a:gd name="connsiteY166" fmla="*/ 2260600 h 6677025"/>
                  <a:gd name="connsiteX167" fmla="*/ 5886450 w 8802688"/>
                  <a:gd name="connsiteY167" fmla="*/ 2019300 h 6677025"/>
                  <a:gd name="connsiteX168" fmla="*/ 5907087 w 8802688"/>
                  <a:gd name="connsiteY168" fmla="*/ 2022475 h 6677025"/>
                  <a:gd name="connsiteX169" fmla="*/ 5930900 w 8802688"/>
                  <a:gd name="connsiteY169" fmla="*/ 2028825 h 6677025"/>
                  <a:gd name="connsiteX170" fmla="*/ 5957888 w 8802688"/>
                  <a:gd name="connsiteY170" fmla="*/ 2036763 h 6677025"/>
                  <a:gd name="connsiteX171" fmla="*/ 5984875 w 8802688"/>
                  <a:gd name="connsiteY171" fmla="*/ 2049463 h 6677025"/>
                  <a:gd name="connsiteX172" fmla="*/ 6010275 w 8802688"/>
                  <a:gd name="connsiteY172" fmla="*/ 2060575 h 6677025"/>
                  <a:gd name="connsiteX173" fmla="*/ 6034088 w 8802688"/>
                  <a:gd name="connsiteY173" fmla="*/ 2078038 h 6677025"/>
                  <a:gd name="connsiteX174" fmla="*/ 6057900 w 8802688"/>
                  <a:gd name="connsiteY174" fmla="*/ 2093913 h 6677025"/>
                  <a:gd name="connsiteX175" fmla="*/ 5951538 w 8802688"/>
                  <a:gd name="connsiteY175" fmla="*/ 2170113 h 6677025"/>
                  <a:gd name="connsiteX176" fmla="*/ 5897562 w 8802688"/>
                  <a:gd name="connsiteY176" fmla="*/ 2209800 h 6677025"/>
                  <a:gd name="connsiteX177" fmla="*/ 5838825 w 8802688"/>
                  <a:gd name="connsiteY177" fmla="*/ 2244725 h 6677025"/>
                  <a:gd name="connsiteX178" fmla="*/ 5811837 w 8802688"/>
                  <a:gd name="connsiteY178" fmla="*/ 2216150 h 6677025"/>
                  <a:gd name="connsiteX179" fmla="*/ 5788025 w 8802688"/>
                  <a:gd name="connsiteY179" fmla="*/ 2182813 h 6677025"/>
                  <a:gd name="connsiteX180" fmla="*/ 5775325 w 8802688"/>
                  <a:gd name="connsiteY180" fmla="*/ 2165350 h 6677025"/>
                  <a:gd name="connsiteX181" fmla="*/ 5770562 w 8802688"/>
                  <a:gd name="connsiteY181" fmla="*/ 2146300 h 6677025"/>
                  <a:gd name="connsiteX182" fmla="*/ 5764212 w 8802688"/>
                  <a:gd name="connsiteY182" fmla="*/ 2132013 h 6677025"/>
                  <a:gd name="connsiteX183" fmla="*/ 5764212 w 8802688"/>
                  <a:gd name="connsiteY183" fmla="*/ 2117725 h 6677025"/>
                  <a:gd name="connsiteX184" fmla="*/ 5770562 w 8802688"/>
                  <a:gd name="connsiteY184" fmla="*/ 2101850 h 6677025"/>
                  <a:gd name="connsiteX185" fmla="*/ 5778500 w 8802688"/>
                  <a:gd name="connsiteY185" fmla="*/ 2087563 h 6677025"/>
                  <a:gd name="connsiteX186" fmla="*/ 5791200 w 8802688"/>
                  <a:gd name="connsiteY186" fmla="*/ 2073275 h 6677025"/>
                  <a:gd name="connsiteX187" fmla="*/ 5805487 w 8802688"/>
                  <a:gd name="connsiteY187" fmla="*/ 2057400 h 6677025"/>
                  <a:gd name="connsiteX188" fmla="*/ 5821362 w 8802688"/>
                  <a:gd name="connsiteY188" fmla="*/ 2046288 h 6677025"/>
                  <a:gd name="connsiteX189" fmla="*/ 5838825 w 8802688"/>
                  <a:gd name="connsiteY189" fmla="*/ 2033588 h 6677025"/>
                  <a:gd name="connsiteX190" fmla="*/ 5853112 w 8802688"/>
                  <a:gd name="connsiteY190" fmla="*/ 2025650 h 6677025"/>
                  <a:gd name="connsiteX191" fmla="*/ 5870575 w 8802688"/>
                  <a:gd name="connsiteY191" fmla="*/ 2022475 h 6677025"/>
                  <a:gd name="connsiteX192" fmla="*/ 6169026 w 8802688"/>
                  <a:gd name="connsiteY192" fmla="*/ 1685925 h 6677025"/>
                  <a:gd name="connsiteX193" fmla="*/ 6076951 w 8802688"/>
                  <a:gd name="connsiteY193" fmla="*/ 1712913 h 6677025"/>
                  <a:gd name="connsiteX194" fmla="*/ 5984875 w 8802688"/>
                  <a:gd name="connsiteY194" fmla="*/ 1739900 h 6677025"/>
                  <a:gd name="connsiteX195" fmla="*/ 5938838 w 8802688"/>
                  <a:gd name="connsiteY195" fmla="*/ 1757363 h 6677025"/>
                  <a:gd name="connsiteX196" fmla="*/ 5894388 w 8802688"/>
                  <a:gd name="connsiteY196" fmla="*/ 1774825 h 6677025"/>
                  <a:gd name="connsiteX197" fmla="*/ 5849938 w 8802688"/>
                  <a:gd name="connsiteY197" fmla="*/ 1798638 h 6677025"/>
                  <a:gd name="connsiteX198" fmla="*/ 5805488 w 8802688"/>
                  <a:gd name="connsiteY198" fmla="*/ 1828800 h 6677025"/>
                  <a:gd name="connsiteX199" fmla="*/ 5764213 w 8802688"/>
                  <a:gd name="connsiteY199" fmla="*/ 1862138 h 6677025"/>
                  <a:gd name="connsiteX200" fmla="*/ 5722938 w 8802688"/>
                  <a:gd name="connsiteY200" fmla="*/ 1897063 h 6677025"/>
                  <a:gd name="connsiteX201" fmla="*/ 5683250 w 8802688"/>
                  <a:gd name="connsiteY201" fmla="*/ 1933575 h 6677025"/>
                  <a:gd name="connsiteX202" fmla="*/ 5648325 w 8802688"/>
                  <a:gd name="connsiteY202" fmla="*/ 1971675 h 6677025"/>
                  <a:gd name="connsiteX203" fmla="*/ 5576888 w 8802688"/>
                  <a:gd name="connsiteY203" fmla="*/ 2052638 h 6677025"/>
                  <a:gd name="connsiteX204" fmla="*/ 5502275 w 8802688"/>
                  <a:gd name="connsiteY204" fmla="*/ 2128838 h 6677025"/>
                  <a:gd name="connsiteX205" fmla="*/ 5522913 w 8802688"/>
                  <a:gd name="connsiteY205" fmla="*/ 2122488 h 6677025"/>
                  <a:gd name="connsiteX206" fmla="*/ 5543550 w 8802688"/>
                  <a:gd name="connsiteY206" fmla="*/ 2117725 h 6677025"/>
                  <a:gd name="connsiteX207" fmla="*/ 5586413 w 8802688"/>
                  <a:gd name="connsiteY207" fmla="*/ 2098675 h 6677025"/>
                  <a:gd name="connsiteX208" fmla="*/ 5607050 w 8802688"/>
                  <a:gd name="connsiteY208" fmla="*/ 2093913 h 6677025"/>
                  <a:gd name="connsiteX209" fmla="*/ 5624513 w 8802688"/>
                  <a:gd name="connsiteY209" fmla="*/ 2087563 h 6677025"/>
                  <a:gd name="connsiteX210" fmla="*/ 5641975 w 8802688"/>
                  <a:gd name="connsiteY210" fmla="*/ 2087563 h 6677025"/>
                  <a:gd name="connsiteX211" fmla="*/ 5657850 w 8802688"/>
                  <a:gd name="connsiteY211" fmla="*/ 2093913 h 6677025"/>
                  <a:gd name="connsiteX212" fmla="*/ 5832475 w 8802688"/>
                  <a:gd name="connsiteY212" fmla="*/ 2357438 h 6677025"/>
                  <a:gd name="connsiteX213" fmla="*/ 5975350 w 8802688"/>
                  <a:gd name="connsiteY213" fmla="*/ 2265363 h 6677025"/>
                  <a:gd name="connsiteX214" fmla="*/ 6115051 w 8802688"/>
                  <a:gd name="connsiteY214" fmla="*/ 2170113 h 6677025"/>
                  <a:gd name="connsiteX215" fmla="*/ 6264276 w 8802688"/>
                  <a:gd name="connsiteY215" fmla="*/ 2078038 h 6677025"/>
                  <a:gd name="connsiteX216" fmla="*/ 6340476 w 8802688"/>
                  <a:gd name="connsiteY216" fmla="*/ 2030413 h 6677025"/>
                  <a:gd name="connsiteX217" fmla="*/ 6424613 w 8802688"/>
                  <a:gd name="connsiteY217" fmla="*/ 1982788 h 6677025"/>
                  <a:gd name="connsiteX218" fmla="*/ 6400801 w 8802688"/>
                  <a:gd name="connsiteY218" fmla="*/ 1981200 h 6677025"/>
                  <a:gd name="connsiteX219" fmla="*/ 6364288 w 8802688"/>
                  <a:gd name="connsiteY219" fmla="*/ 1971675 h 6677025"/>
                  <a:gd name="connsiteX220" fmla="*/ 6323013 w 8802688"/>
                  <a:gd name="connsiteY220" fmla="*/ 1958975 h 6677025"/>
                  <a:gd name="connsiteX221" fmla="*/ 6302376 w 8802688"/>
                  <a:gd name="connsiteY221" fmla="*/ 1947863 h 6677025"/>
                  <a:gd name="connsiteX222" fmla="*/ 6281738 w 8802688"/>
                  <a:gd name="connsiteY222" fmla="*/ 1935163 h 6677025"/>
                  <a:gd name="connsiteX223" fmla="*/ 6261101 w 8802688"/>
                  <a:gd name="connsiteY223" fmla="*/ 1917700 h 6677025"/>
                  <a:gd name="connsiteX224" fmla="*/ 6240463 w 8802688"/>
                  <a:gd name="connsiteY224" fmla="*/ 1900238 h 6677025"/>
                  <a:gd name="connsiteX225" fmla="*/ 6221413 w 8802688"/>
                  <a:gd name="connsiteY225" fmla="*/ 1876425 h 6677025"/>
                  <a:gd name="connsiteX226" fmla="*/ 6203951 w 8802688"/>
                  <a:gd name="connsiteY226" fmla="*/ 1849438 h 6677025"/>
                  <a:gd name="connsiteX227" fmla="*/ 6192838 w 8802688"/>
                  <a:gd name="connsiteY227" fmla="*/ 1817688 h 6677025"/>
                  <a:gd name="connsiteX228" fmla="*/ 6180138 w 8802688"/>
                  <a:gd name="connsiteY228" fmla="*/ 1778000 h 6677025"/>
                  <a:gd name="connsiteX229" fmla="*/ 6170613 w 8802688"/>
                  <a:gd name="connsiteY229" fmla="*/ 1736725 h 6677025"/>
                  <a:gd name="connsiteX230" fmla="*/ 8401050 w 8802688"/>
                  <a:gd name="connsiteY230" fmla="*/ 1338262 h 6677025"/>
                  <a:gd name="connsiteX231" fmla="*/ 8332788 w 8802688"/>
                  <a:gd name="connsiteY231" fmla="*/ 1382712 h 6677025"/>
                  <a:gd name="connsiteX232" fmla="*/ 8264525 w 8802688"/>
                  <a:gd name="connsiteY232" fmla="*/ 1430337 h 6677025"/>
                  <a:gd name="connsiteX233" fmla="*/ 8131175 w 8802688"/>
                  <a:gd name="connsiteY233" fmla="*/ 1531937 h 6677025"/>
                  <a:gd name="connsiteX234" fmla="*/ 8002588 w 8802688"/>
                  <a:gd name="connsiteY234" fmla="*/ 1630363 h 6677025"/>
                  <a:gd name="connsiteX235" fmla="*/ 7886700 w 8802688"/>
                  <a:gd name="connsiteY235" fmla="*/ 1722438 h 6677025"/>
                  <a:gd name="connsiteX236" fmla="*/ 7920038 w 8802688"/>
                  <a:gd name="connsiteY236" fmla="*/ 1727200 h 6677025"/>
                  <a:gd name="connsiteX237" fmla="*/ 7954963 w 8802688"/>
                  <a:gd name="connsiteY237" fmla="*/ 1727200 h 6677025"/>
                  <a:gd name="connsiteX238" fmla="*/ 7993063 w 8802688"/>
                  <a:gd name="connsiteY238" fmla="*/ 1725613 h 6677025"/>
                  <a:gd name="connsiteX239" fmla="*/ 8029575 w 8802688"/>
                  <a:gd name="connsiteY239" fmla="*/ 1716088 h 6677025"/>
                  <a:gd name="connsiteX240" fmla="*/ 8064500 w 8802688"/>
                  <a:gd name="connsiteY240" fmla="*/ 1703388 h 6677025"/>
                  <a:gd name="connsiteX241" fmla="*/ 8101013 w 8802688"/>
                  <a:gd name="connsiteY241" fmla="*/ 1689100 h 6677025"/>
                  <a:gd name="connsiteX242" fmla="*/ 8135938 w 8802688"/>
                  <a:gd name="connsiteY242" fmla="*/ 1668463 h 6677025"/>
                  <a:gd name="connsiteX243" fmla="*/ 8172450 w 8802688"/>
                  <a:gd name="connsiteY243" fmla="*/ 1644650 h 6677025"/>
                  <a:gd name="connsiteX244" fmla="*/ 8204200 w 8802688"/>
                  <a:gd name="connsiteY244" fmla="*/ 1617662 h 6677025"/>
                  <a:gd name="connsiteX245" fmla="*/ 8237538 w 8802688"/>
                  <a:gd name="connsiteY245" fmla="*/ 1587500 h 6677025"/>
                  <a:gd name="connsiteX246" fmla="*/ 8270875 w 8802688"/>
                  <a:gd name="connsiteY246" fmla="*/ 1555750 h 6677025"/>
                  <a:gd name="connsiteX247" fmla="*/ 8299450 w 8802688"/>
                  <a:gd name="connsiteY247" fmla="*/ 1516062 h 6677025"/>
                  <a:gd name="connsiteX248" fmla="*/ 8329613 w 8802688"/>
                  <a:gd name="connsiteY248" fmla="*/ 1477963 h 6677025"/>
                  <a:gd name="connsiteX249" fmla="*/ 8356600 w 8802688"/>
                  <a:gd name="connsiteY249" fmla="*/ 1433512 h 6677025"/>
                  <a:gd name="connsiteX250" fmla="*/ 8380413 w 8802688"/>
                  <a:gd name="connsiteY250" fmla="*/ 1389062 h 6677025"/>
                  <a:gd name="connsiteX251" fmla="*/ 4067176 w 8802688"/>
                  <a:gd name="connsiteY251" fmla="*/ 1181100 h 6677025"/>
                  <a:gd name="connsiteX252" fmla="*/ 3979864 w 8802688"/>
                  <a:gd name="connsiteY252" fmla="*/ 1184275 h 6677025"/>
                  <a:gd name="connsiteX253" fmla="*/ 3900489 w 8802688"/>
                  <a:gd name="connsiteY253" fmla="*/ 1192213 h 6677025"/>
                  <a:gd name="connsiteX254" fmla="*/ 3860801 w 8802688"/>
                  <a:gd name="connsiteY254" fmla="*/ 1201738 h 6677025"/>
                  <a:gd name="connsiteX255" fmla="*/ 3825876 w 8802688"/>
                  <a:gd name="connsiteY255" fmla="*/ 1211263 h 6677025"/>
                  <a:gd name="connsiteX256" fmla="*/ 3790951 w 8802688"/>
                  <a:gd name="connsiteY256" fmla="*/ 1219200 h 6677025"/>
                  <a:gd name="connsiteX257" fmla="*/ 3757613 w 8802688"/>
                  <a:gd name="connsiteY257" fmla="*/ 1231900 h 6677025"/>
                  <a:gd name="connsiteX258" fmla="*/ 3724276 w 8802688"/>
                  <a:gd name="connsiteY258" fmla="*/ 1246188 h 6677025"/>
                  <a:gd name="connsiteX259" fmla="*/ 3695701 w 8802688"/>
                  <a:gd name="connsiteY259" fmla="*/ 1260475 h 6677025"/>
                  <a:gd name="connsiteX260" fmla="*/ 3665538 w 8802688"/>
                  <a:gd name="connsiteY260" fmla="*/ 1279525 h 6677025"/>
                  <a:gd name="connsiteX261" fmla="*/ 3635376 w 8802688"/>
                  <a:gd name="connsiteY261" fmla="*/ 1296988 h 6677025"/>
                  <a:gd name="connsiteX262" fmla="*/ 3608388 w 8802688"/>
                  <a:gd name="connsiteY262" fmla="*/ 1317625 h 6677025"/>
                  <a:gd name="connsiteX263" fmla="*/ 3581401 w 8802688"/>
                  <a:gd name="connsiteY263" fmla="*/ 1341438 h 6677025"/>
                  <a:gd name="connsiteX264" fmla="*/ 3557588 w 8802688"/>
                  <a:gd name="connsiteY264" fmla="*/ 1365250 h 6677025"/>
                  <a:gd name="connsiteX265" fmla="*/ 3533776 w 8802688"/>
                  <a:gd name="connsiteY265" fmla="*/ 1392238 h 6677025"/>
                  <a:gd name="connsiteX266" fmla="*/ 3509963 w 8802688"/>
                  <a:gd name="connsiteY266" fmla="*/ 1419225 h 6677025"/>
                  <a:gd name="connsiteX267" fmla="*/ 3489326 w 8802688"/>
                  <a:gd name="connsiteY267" fmla="*/ 1450975 h 6677025"/>
                  <a:gd name="connsiteX268" fmla="*/ 3468688 w 8802688"/>
                  <a:gd name="connsiteY268" fmla="*/ 1481138 h 6677025"/>
                  <a:gd name="connsiteX269" fmla="*/ 3448051 w 8802688"/>
                  <a:gd name="connsiteY269" fmla="*/ 1516063 h 6677025"/>
                  <a:gd name="connsiteX270" fmla="*/ 3413126 w 8802688"/>
                  <a:gd name="connsiteY270" fmla="*/ 1590675 h 6677025"/>
                  <a:gd name="connsiteX271" fmla="*/ 3379788 w 8802688"/>
                  <a:gd name="connsiteY271" fmla="*/ 1671638 h 6677025"/>
                  <a:gd name="connsiteX272" fmla="*/ 3349626 w 8802688"/>
                  <a:gd name="connsiteY272" fmla="*/ 1763713 h 6677025"/>
                  <a:gd name="connsiteX273" fmla="*/ 3325813 w 8802688"/>
                  <a:gd name="connsiteY273" fmla="*/ 1865313 h 6677025"/>
                  <a:gd name="connsiteX274" fmla="*/ 3302001 w 8802688"/>
                  <a:gd name="connsiteY274" fmla="*/ 1971676 h 6677025"/>
                  <a:gd name="connsiteX275" fmla="*/ 3281363 w 8802688"/>
                  <a:gd name="connsiteY275" fmla="*/ 2090738 h 6677025"/>
                  <a:gd name="connsiteX276" fmla="*/ 3368676 w 8802688"/>
                  <a:gd name="connsiteY276" fmla="*/ 1944688 h 6677025"/>
                  <a:gd name="connsiteX277" fmla="*/ 3451226 w 8802688"/>
                  <a:gd name="connsiteY277" fmla="*/ 1787526 h 6677025"/>
                  <a:gd name="connsiteX278" fmla="*/ 3533776 w 8802688"/>
                  <a:gd name="connsiteY278" fmla="*/ 1624013 h 6677025"/>
                  <a:gd name="connsiteX279" fmla="*/ 3617913 w 8802688"/>
                  <a:gd name="connsiteY279" fmla="*/ 1454150 h 6677025"/>
                  <a:gd name="connsiteX280" fmla="*/ 3652838 w 8802688"/>
                  <a:gd name="connsiteY280" fmla="*/ 1454150 h 6677025"/>
                  <a:gd name="connsiteX281" fmla="*/ 3656013 w 8802688"/>
                  <a:gd name="connsiteY281" fmla="*/ 1495425 h 6677025"/>
                  <a:gd name="connsiteX282" fmla="*/ 3659188 w 8802688"/>
                  <a:gd name="connsiteY282" fmla="*/ 1531938 h 6677025"/>
                  <a:gd name="connsiteX283" fmla="*/ 3673476 w 8802688"/>
                  <a:gd name="connsiteY283" fmla="*/ 1600200 h 6677025"/>
                  <a:gd name="connsiteX284" fmla="*/ 3686176 w 8802688"/>
                  <a:gd name="connsiteY284" fmla="*/ 1658938 h 6677025"/>
                  <a:gd name="connsiteX285" fmla="*/ 3689351 w 8802688"/>
                  <a:gd name="connsiteY285" fmla="*/ 1689100 h 6677025"/>
                  <a:gd name="connsiteX286" fmla="*/ 3692526 w 8802688"/>
                  <a:gd name="connsiteY286" fmla="*/ 1716088 h 6677025"/>
                  <a:gd name="connsiteX287" fmla="*/ 3713163 w 8802688"/>
                  <a:gd name="connsiteY287" fmla="*/ 1662113 h 6677025"/>
                  <a:gd name="connsiteX288" fmla="*/ 3736976 w 8802688"/>
                  <a:gd name="connsiteY288" fmla="*/ 1609725 h 6677025"/>
                  <a:gd name="connsiteX289" fmla="*/ 3757613 w 8802688"/>
                  <a:gd name="connsiteY289" fmla="*/ 1562101 h 6677025"/>
                  <a:gd name="connsiteX290" fmla="*/ 3784601 w 8802688"/>
                  <a:gd name="connsiteY290" fmla="*/ 1514475 h 6677025"/>
                  <a:gd name="connsiteX291" fmla="*/ 3811588 w 8802688"/>
                  <a:gd name="connsiteY291" fmla="*/ 1471613 h 6677025"/>
                  <a:gd name="connsiteX292" fmla="*/ 3840163 w 8802688"/>
                  <a:gd name="connsiteY292" fmla="*/ 1430338 h 6677025"/>
                  <a:gd name="connsiteX293" fmla="*/ 3870326 w 8802688"/>
                  <a:gd name="connsiteY293" fmla="*/ 1392238 h 6677025"/>
                  <a:gd name="connsiteX294" fmla="*/ 3906839 w 8802688"/>
                  <a:gd name="connsiteY294" fmla="*/ 1355725 h 6677025"/>
                  <a:gd name="connsiteX295" fmla="*/ 3941764 w 8802688"/>
                  <a:gd name="connsiteY295" fmla="*/ 1327150 h 6677025"/>
                  <a:gd name="connsiteX296" fmla="*/ 3979864 w 8802688"/>
                  <a:gd name="connsiteY296" fmla="*/ 1296988 h 6677025"/>
                  <a:gd name="connsiteX297" fmla="*/ 4022726 w 8802688"/>
                  <a:gd name="connsiteY297" fmla="*/ 1273175 h 6677025"/>
                  <a:gd name="connsiteX298" fmla="*/ 4067176 w 8802688"/>
                  <a:gd name="connsiteY298" fmla="*/ 1249363 h 6677025"/>
                  <a:gd name="connsiteX299" fmla="*/ 4117976 w 8802688"/>
                  <a:gd name="connsiteY299" fmla="*/ 1231900 h 6677025"/>
                  <a:gd name="connsiteX300" fmla="*/ 4167189 w 8802688"/>
                  <a:gd name="connsiteY300" fmla="*/ 1216025 h 6677025"/>
                  <a:gd name="connsiteX301" fmla="*/ 4224339 w 8802688"/>
                  <a:gd name="connsiteY301" fmla="*/ 1201738 h 6677025"/>
                  <a:gd name="connsiteX302" fmla="*/ 4286251 w 8802688"/>
                  <a:gd name="connsiteY302" fmla="*/ 1195388 h 6677025"/>
                  <a:gd name="connsiteX303" fmla="*/ 4170364 w 8802688"/>
                  <a:gd name="connsiteY303" fmla="*/ 1184275 h 6677025"/>
                  <a:gd name="connsiteX304" fmla="*/ 4117976 w 8802688"/>
                  <a:gd name="connsiteY304" fmla="*/ 1181100 h 6677025"/>
                  <a:gd name="connsiteX305" fmla="*/ 5586413 w 8802688"/>
                  <a:gd name="connsiteY305" fmla="*/ 1166812 h 6677025"/>
                  <a:gd name="connsiteX306" fmla="*/ 5481638 w 8802688"/>
                  <a:gd name="connsiteY306" fmla="*/ 1204912 h 6677025"/>
                  <a:gd name="connsiteX307" fmla="*/ 5437188 w 8802688"/>
                  <a:gd name="connsiteY307" fmla="*/ 1225550 h 6677025"/>
                  <a:gd name="connsiteX308" fmla="*/ 5399088 w 8802688"/>
                  <a:gd name="connsiteY308" fmla="*/ 1243012 h 6677025"/>
                  <a:gd name="connsiteX309" fmla="*/ 5365751 w 8802688"/>
                  <a:gd name="connsiteY309" fmla="*/ 1260475 h 6677025"/>
                  <a:gd name="connsiteX310" fmla="*/ 5335588 w 8802688"/>
                  <a:gd name="connsiteY310" fmla="*/ 1282700 h 6677025"/>
                  <a:gd name="connsiteX311" fmla="*/ 5308601 w 8802688"/>
                  <a:gd name="connsiteY311" fmla="*/ 1300162 h 6677025"/>
                  <a:gd name="connsiteX312" fmla="*/ 5287963 w 8802688"/>
                  <a:gd name="connsiteY312" fmla="*/ 1320800 h 6677025"/>
                  <a:gd name="connsiteX313" fmla="*/ 5270501 w 8802688"/>
                  <a:gd name="connsiteY313" fmla="*/ 1341437 h 6677025"/>
                  <a:gd name="connsiteX314" fmla="*/ 5259388 w 8802688"/>
                  <a:gd name="connsiteY314" fmla="*/ 1362075 h 6677025"/>
                  <a:gd name="connsiteX315" fmla="*/ 5246688 w 8802688"/>
                  <a:gd name="connsiteY315" fmla="*/ 1385887 h 6677025"/>
                  <a:gd name="connsiteX316" fmla="*/ 5240338 w 8802688"/>
                  <a:gd name="connsiteY316" fmla="*/ 1409700 h 6677025"/>
                  <a:gd name="connsiteX317" fmla="*/ 5237163 w 8802688"/>
                  <a:gd name="connsiteY317" fmla="*/ 1436687 h 6677025"/>
                  <a:gd name="connsiteX318" fmla="*/ 5237163 w 8802688"/>
                  <a:gd name="connsiteY318" fmla="*/ 1463675 h 6677025"/>
                  <a:gd name="connsiteX319" fmla="*/ 5240338 w 8802688"/>
                  <a:gd name="connsiteY319" fmla="*/ 1492250 h 6677025"/>
                  <a:gd name="connsiteX320" fmla="*/ 5246688 w 8802688"/>
                  <a:gd name="connsiteY320" fmla="*/ 1525587 h 6677025"/>
                  <a:gd name="connsiteX321" fmla="*/ 5287963 w 8802688"/>
                  <a:gd name="connsiteY321" fmla="*/ 1484312 h 6677025"/>
                  <a:gd name="connsiteX322" fmla="*/ 5330826 w 8802688"/>
                  <a:gd name="connsiteY322" fmla="*/ 1439862 h 6677025"/>
                  <a:gd name="connsiteX323" fmla="*/ 5416551 w 8802688"/>
                  <a:gd name="connsiteY323" fmla="*/ 1347787 h 6677025"/>
                  <a:gd name="connsiteX324" fmla="*/ 5499101 w 8802688"/>
                  <a:gd name="connsiteY324" fmla="*/ 1252537 h 6677025"/>
                  <a:gd name="connsiteX325" fmla="*/ 5540376 w 8802688"/>
                  <a:gd name="connsiteY325" fmla="*/ 1208087 h 6677025"/>
                  <a:gd name="connsiteX326" fmla="*/ 5434013 w 8802688"/>
                  <a:gd name="connsiteY326" fmla="*/ 0 h 6677025"/>
                  <a:gd name="connsiteX327" fmla="*/ 5519738 w 8802688"/>
                  <a:gd name="connsiteY327" fmla="*/ 3175 h 6677025"/>
                  <a:gd name="connsiteX328" fmla="*/ 5610226 w 8802688"/>
                  <a:gd name="connsiteY328" fmla="*/ 12700 h 6677025"/>
                  <a:gd name="connsiteX329" fmla="*/ 5699126 w 8802688"/>
                  <a:gd name="connsiteY329" fmla="*/ 30163 h 6677025"/>
                  <a:gd name="connsiteX330" fmla="*/ 5788026 w 8802688"/>
                  <a:gd name="connsiteY330" fmla="*/ 50800 h 6677025"/>
                  <a:gd name="connsiteX331" fmla="*/ 5876926 w 8802688"/>
                  <a:gd name="connsiteY331" fmla="*/ 77788 h 6677025"/>
                  <a:gd name="connsiteX332" fmla="*/ 5965826 w 8802688"/>
                  <a:gd name="connsiteY332" fmla="*/ 111125 h 6677025"/>
                  <a:gd name="connsiteX333" fmla="*/ 6054726 w 8802688"/>
                  <a:gd name="connsiteY333" fmla="*/ 146050 h 6677025"/>
                  <a:gd name="connsiteX334" fmla="*/ 6142038 w 8802688"/>
                  <a:gd name="connsiteY334" fmla="*/ 187325 h 6677025"/>
                  <a:gd name="connsiteX335" fmla="*/ 6237288 w 8802688"/>
                  <a:gd name="connsiteY335" fmla="*/ 258763 h 6677025"/>
                  <a:gd name="connsiteX336" fmla="*/ 6329363 w 8802688"/>
                  <a:gd name="connsiteY336" fmla="*/ 333375 h 6677025"/>
                  <a:gd name="connsiteX337" fmla="*/ 6418263 w 8802688"/>
                  <a:gd name="connsiteY337" fmla="*/ 407988 h 6677025"/>
                  <a:gd name="connsiteX338" fmla="*/ 6507163 w 8802688"/>
                  <a:gd name="connsiteY338" fmla="*/ 485775 h 6677025"/>
                  <a:gd name="connsiteX339" fmla="*/ 6677026 w 8802688"/>
                  <a:gd name="connsiteY339" fmla="*/ 639763 h 6677025"/>
                  <a:gd name="connsiteX340" fmla="*/ 6762751 w 8802688"/>
                  <a:gd name="connsiteY340" fmla="*/ 714375 h 6677025"/>
                  <a:gd name="connsiteX341" fmla="*/ 6846888 w 8802688"/>
                  <a:gd name="connsiteY341" fmla="*/ 785813 h 6677025"/>
                  <a:gd name="connsiteX342" fmla="*/ 6846888 w 8802688"/>
                  <a:gd name="connsiteY342" fmla="*/ 796926 h 6677025"/>
                  <a:gd name="connsiteX343" fmla="*/ 6851651 w 8802688"/>
                  <a:gd name="connsiteY343" fmla="*/ 812801 h 6677025"/>
                  <a:gd name="connsiteX344" fmla="*/ 6858001 w 8802688"/>
                  <a:gd name="connsiteY344" fmla="*/ 823913 h 6677025"/>
                  <a:gd name="connsiteX345" fmla="*/ 6867526 w 8802688"/>
                  <a:gd name="connsiteY345" fmla="*/ 836613 h 6677025"/>
                  <a:gd name="connsiteX346" fmla="*/ 6878638 w 8802688"/>
                  <a:gd name="connsiteY346" fmla="*/ 844550 h 6677025"/>
                  <a:gd name="connsiteX347" fmla="*/ 6891338 w 8802688"/>
                  <a:gd name="connsiteY347" fmla="*/ 854075 h 6677025"/>
                  <a:gd name="connsiteX348" fmla="*/ 6905626 w 8802688"/>
                  <a:gd name="connsiteY348" fmla="*/ 857250 h 6677025"/>
                  <a:gd name="connsiteX349" fmla="*/ 6919913 w 8802688"/>
                  <a:gd name="connsiteY349" fmla="*/ 860425 h 6677025"/>
                  <a:gd name="connsiteX350" fmla="*/ 6973888 w 8802688"/>
                  <a:gd name="connsiteY350" fmla="*/ 868363 h 6677025"/>
                  <a:gd name="connsiteX351" fmla="*/ 7024688 w 8802688"/>
                  <a:gd name="connsiteY351" fmla="*/ 884238 h 6677025"/>
                  <a:gd name="connsiteX352" fmla="*/ 7072313 w 8802688"/>
                  <a:gd name="connsiteY352" fmla="*/ 901700 h 6677025"/>
                  <a:gd name="connsiteX353" fmla="*/ 7116763 w 8802688"/>
                  <a:gd name="connsiteY353" fmla="*/ 925513 h 6677025"/>
                  <a:gd name="connsiteX354" fmla="*/ 7158038 w 8802688"/>
                  <a:gd name="connsiteY354" fmla="*/ 952500 h 6677025"/>
                  <a:gd name="connsiteX355" fmla="*/ 7199313 w 8802688"/>
                  <a:gd name="connsiteY355" fmla="*/ 981075 h 6677025"/>
                  <a:gd name="connsiteX356" fmla="*/ 7235826 w 8802688"/>
                  <a:gd name="connsiteY356" fmla="*/ 1014413 h 6677025"/>
                  <a:gd name="connsiteX357" fmla="*/ 7270751 w 8802688"/>
                  <a:gd name="connsiteY357" fmla="*/ 1049338 h 6677025"/>
                  <a:gd name="connsiteX358" fmla="*/ 7307263 w 8802688"/>
                  <a:gd name="connsiteY358" fmla="*/ 1089025 h 6677025"/>
                  <a:gd name="connsiteX359" fmla="*/ 7337426 w 8802688"/>
                  <a:gd name="connsiteY359" fmla="*/ 1127125 h 6677025"/>
                  <a:gd name="connsiteX360" fmla="*/ 7399338 w 8802688"/>
                  <a:gd name="connsiteY360" fmla="*/ 1211263 h 6677025"/>
                  <a:gd name="connsiteX361" fmla="*/ 7454901 w 8802688"/>
                  <a:gd name="connsiteY361" fmla="*/ 1296988 h 6677025"/>
                  <a:gd name="connsiteX362" fmla="*/ 7512051 w 8802688"/>
                  <a:gd name="connsiteY362" fmla="*/ 1382713 h 6677025"/>
                  <a:gd name="connsiteX363" fmla="*/ 7069138 w 8802688"/>
                  <a:gd name="connsiteY363" fmla="*/ 1492250 h 6677025"/>
                  <a:gd name="connsiteX364" fmla="*/ 7083426 w 8802688"/>
                  <a:gd name="connsiteY364" fmla="*/ 1573213 h 6677025"/>
                  <a:gd name="connsiteX365" fmla="*/ 7092951 w 8802688"/>
                  <a:gd name="connsiteY365" fmla="*/ 1611313 h 6677025"/>
                  <a:gd name="connsiteX366" fmla="*/ 7104063 w 8802688"/>
                  <a:gd name="connsiteY366" fmla="*/ 1647826 h 6677025"/>
                  <a:gd name="connsiteX367" fmla="*/ 7116763 w 8802688"/>
                  <a:gd name="connsiteY367" fmla="*/ 1677988 h 6677025"/>
                  <a:gd name="connsiteX368" fmla="*/ 7131051 w 8802688"/>
                  <a:gd name="connsiteY368" fmla="*/ 1706563 h 6677025"/>
                  <a:gd name="connsiteX369" fmla="*/ 7150101 w 8802688"/>
                  <a:gd name="connsiteY369" fmla="*/ 1733550 h 6677025"/>
                  <a:gd name="connsiteX370" fmla="*/ 7170738 w 8802688"/>
                  <a:gd name="connsiteY370" fmla="*/ 1754188 h 6677025"/>
                  <a:gd name="connsiteX371" fmla="*/ 7191376 w 8802688"/>
                  <a:gd name="connsiteY371" fmla="*/ 1774825 h 6677025"/>
                  <a:gd name="connsiteX372" fmla="*/ 7218363 w 8802688"/>
                  <a:gd name="connsiteY372" fmla="*/ 1790700 h 6677025"/>
                  <a:gd name="connsiteX373" fmla="*/ 7243763 w 8802688"/>
                  <a:gd name="connsiteY373" fmla="*/ 1801813 h 6677025"/>
                  <a:gd name="connsiteX374" fmla="*/ 7277101 w 8802688"/>
                  <a:gd name="connsiteY374" fmla="*/ 1811338 h 6677025"/>
                  <a:gd name="connsiteX375" fmla="*/ 7310438 w 8802688"/>
                  <a:gd name="connsiteY375" fmla="*/ 1814513 h 6677025"/>
                  <a:gd name="connsiteX376" fmla="*/ 7348538 w 8802688"/>
                  <a:gd name="connsiteY376" fmla="*/ 1811338 h 6677025"/>
                  <a:gd name="connsiteX377" fmla="*/ 7392988 w 8802688"/>
                  <a:gd name="connsiteY377" fmla="*/ 1804988 h 6677025"/>
                  <a:gd name="connsiteX378" fmla="*/ 7437438 w 8802688"/>
                  <a:gd name="connsiteY378" fmla="*/ 1793875 h 6677025"/>
                  <a:gd name="connsiteX379" fmla="*/ 7550151 w 8802688"/>
                  <a:gd name="connsiteY379" fmla="*/ 1906588 h 6677025"/>
                  <a:gd name="connsiteX380" fmla="*/ 7362826 w 8802688"/>
                  <a:gd name="connsiteY380" fmla="*/ 1941513 h 6677025"/>
                  <a:gd name="connsiteX381" fmla="*/ 7221538 w 8802688"/>
                  <a:gd name="connsiteY381" fmla="*/ 1974850 h 6677025"/>
                  <a:gd name="connsiteX382" fmla="*/ 7164388 w 8802688"/>
                  <a:gd name="connsiteY382" fmla="*/ 1992313 h 6677025"/>
                  <a:gd name="connsiteX383" fmla="*/ 7116763 w 8802688"/>
                  <a:gd name="connsiteY383" fmla="*/ 2006600 h 6677025"/>
                  <a:gd name="connsiteX384" fmla="*/ 7075488 w 8802688"/>
                  <a:gd name="connsiteY384" fmla="*/ 2025650 h 6677025"/>
                  <a:gd name="connsiteX385" fmla="*/ 7038976 w 8802688"/>
                  <a:gd name="connsiteY385" fmla="*/ 2046288 h 6677025"/>
                  <a:gd name="connsiteX386" fmla="*/ 7011988 w 8802688"/>
                  <a:gd name="connsiteY386" fmla="*/ 2066925 h 6677025"/>
                  <a:gd name="connsiteX387" fmla="*/ 6988176 w 8802688"/>
                  <a:gd name="connsiteY387" fmla="*/ 2093913 h 6677025"/>
                  <a:gd name="connsiteX388" fmla="*/ 6970713 w 8802688"/>
                  <a:gd name="connsiteY388" fmla="*/ 2122488 h 6677025"/>
                  <a:gd name="connsiteX389" fmla="*/ 6956426 w 8802688"/>
                  <a:gd name="connsiteY389" fmla="*/ 2159000 h 6677025"/>
                  <a:gd name="connsiteX390" fmla="*/ 6943726 w 8802688"/>
                  <a:gd name="connsiteY390" fmla="*/ 2197100 h 6677025"/>
                  <a:gd name="connsiteX391" fmla="*/ 6935788 w 8802688"/>
                  <a:gd name="connsiteY391" fmla="*/ 2241550 h 6677025"/>
                  <a:gd name="connsiteX392" fmla="*/ 6926263 w 8802688"/>
                  <a:gd name="connsiteY392" fmla="*/ 2295525 h 6677025"/>
                  <a:gd name="connsiteX393" fmla="*/ 6919913 w 8802688"/>
                  <a:gd name="connsiteY393" fmla="*/ 2355850 h 6677025"/>
                  <a:gd name="connsiteX394" fmla="*/ 6946901 w 8802688"/>
                  <a:gd name="connsiteY394" fmla="*/ 2298700 h 6677025"/>
                  <a:gd name="connsiteX395" fmla="*/ 6973888 w 8802688"/>
                  <a:gd name="connsiteY395" fmla="*/ 2244725 h 6677025"/>
                  <a:gd name="connsiteX396" fmla="*/ 7004051 w 8802688"/>
                  <a:gd name="connsiteY396" fmla="*/ 2200275 h 6677025"/>
                  <a:gd name="connsiteX397" fmla="*/ 7015163 w 8802688"/>
                  <a:gd name="connsiteY397" fmla="*/ 2182813 h 6677025"/>
                  <a:gd name="connsiteX398" fmla="*/ 7031038 w 8802688"/>
                  <a:gd name="connsiteY398" fmla="*/ 2168525 h 6677025"/>
                  <a:gd name="connsiteX399" fmla="*/ 7081838 w 8802688"/>
                  <a:gd name="connsiteY399" fmla="*/ 2117725 h 6677025"/>
                  <a:gd name="connsiteX400" fmla="*/ 7127876 w 8802688"/>
                  <a:gd name="connsiteY400" fmla="*/ 2073276 h 6677025"/>
                  <a:gd name="connsiteX401" fmla="*/ 7181851 w 8802688"/>
                  <a:gd name="connsiteY401" fmla="*/ 2030413 h 6677025"/>
                  <a:gd name="connsiteX402" fmla="*/ 7253288 w 8802688"/>
                  <a:gd name="connsiteY402" fmla="*/ 1981200 h 6677025"/>
                  <a:gd name="connsiteX403" fmla="*/ 7226301 w 8802688"/>
                  <a:gd name="connsiteY403" fmla="*/ 2135188 h 6677025"/>
                  <a:gd name="connsiteX404" fmla="*/ 7197726 w 8802688"/>
                  <a:gd name="connsiteY404" fmla="*/ 2268538 h 6677025"/>
                  <a:gd name="connsiteX405" fmla="*/ 7170738 w 8802688"/>
                  <a:gd name="connsiteY405" fmla="*/ 2390775 h 6677025"/>
                  <a:gd name="connsiteX406" fmla="*/ 7140576 w 8802688"/>
                  <a:gd name="connsiteY406" fmla="*/ 2503488 h 6677025"/>
                  <a:gd name="connsiteX407" fmla="*/ 7178676 w 8802688"/>
                  <a:gd name="connsiteY407" fmla="*/ 2503488 h 6677025"/>
                  <a:gd name="connsiteX408" fmla="*/ 7235826 w 8802688"/>
                  <a:gd name="connsiteY408" fmla="*/ 2414588 h 6677025"/>
                  <a:gd name="connsiteX409" fmla="*/ 7289801 w 8802688"/>
                  <a:gd name="connsiteY409" fmla="*/ 2316163 h 6677025"/>
                  <a:gd name="connsiteX410" fmla="*/ 7345363 w 8802688"/>
                  <a:gd name="connsiteY410" fmla="*/ 2217738 h 6677025"/>
                  <a:gd name="connsiteX411" fmla="*/ 7402513 w 8802688"/>
                  <a:gd name="connsiteY411" fmla="*/ 2128838 h 6677025"/>
                  <a:gd name="connsiteX412" fmla="*/ 7405688 w 8802688"/>
                  <a:gd name="connsiteY412" fmla="*/ 2117725 h 6677025"/>
                  <a:gd name="connsiteX413" fmla="*/ 7413626 w 8802688"/>
                  <a:gd name="connsiteY413" fmla="*/ 2108200 h 6677025"/>
                  <a:gd name="connsiteX414" fmla="*/ 7426326 w 8802688"/>
                  <a:gd name="connsiteY414" fmla="*/ 2098675 h 6677025"/>
                  <a:gd name="connsiteX415" fmla="*/ 7443788 w 8802688"/>
                  <a:gd name="connsiteY415" fmla="*/ 2093913 h 6677025"/>
                  <a:gd name="connsiteX416" fmla="*/ 7478713 w 8802688"/>
                  <a:gd name="connsiteY416" fmla="*/ 2076451 h 6677025"/>
                  <a:gd name="connsiteX417" fmla="*/ 7497763 w 8802688"/>
                  <a:gd name="connsiteY417" fmla="*/ 2066925 h 6677025"/>
                  <a:gd name="connsiteX418" fmla="*/ 7512051 w 8802688"/>
                  <a:gd name="connsiteY418" fmla="*/ 2054225 h 6677025"/>
                  <a:gd name="connsiteX419" fmla="*/ 7539038 w 8802688"/>
                  <a:gd name="connsiteY419" fmla="*/ 2084388 h 6677025"/>
                  <a:gd name="connsiteX420" fmla="*/ 7553326 w 8802688"/>
                  <a:gd name="connsiteY420" fmla="*/ 2098675 h 6677025"/>
                  <a:gd name="connsiteX421" fmla="*/ 7562851 w 8802688"/>
                  <a:gd name="connsiteY421" fmla="*/ 2114550 h 6677025"/>
                  <a:gd name="connsiteX422" fmla="*/ 7573963 w 8802688"/>
                  <a:gd name="connsiteY422" fmla="*/ 2135188 h 6677025"/>
                  <a:gd name="connsiteX423" fmla="*/ 7580313 w 8802688"/>
                  <a:gd name="connsiteY423" fmla="*/ 2155825 h 6677025"/>
                  <a:gd name="connsiteX424" fmla="*/ 7586663 w 8802688"/>
                  <a:gd name="connsiteY424" fmla="*/ 2176463 h 6677025"/>
                  <a:gd name="connsiteX425" fmla="*/ 7586663 w 8802688"/>
                  <a:gd name="connsiteY425" fmla="*/ 2203450 h 6677025"/>
                  <a:gd name="connsiteX426" fmla="*/ 7586663 w 8802688"/>
                  <a:gd name="connsiteY426" fmla="*/ 2262188 h 6677025"/>
                  <a:gd name="connsiteX427" fmla="*/ 7580313 w 8802688"/>
                  <a:gd name="connsiteY427" fmla="*/ 2322513 h 6677025"/>
                  <a:gd name="connsiteX428" fmla="*/ 7569201 w 8802688"/>
                  <a:gd name="connsiteY428" fmla="*/ 2452688 h 6677025"/>
                  <a:gd name="connsiteX429" fmla="*/ 7556501 w 8802688"/>
                  <a:gd name="connsiteY429" fmla="*/ 2587625 h 6677025"/>
                  <a:gd name="connsiteX430" fmla="*/ 7550151 w 8802688"/>
                  <a:gd name="connsiteY430" fmla="*/ 2659063 h 6677025"/>
                  <a:gd name="connsiteX431" fmla="*/ 7550151 w 8802688"/>
                  <a:gd name="connsiteY431" fmla="*/ 2727325 h 6677025"/>
                  <a:gd name="connsiteX432" fmla="*/ 7589838 w 8802688"/>
                  <a:gd name="connsiteY432" fmla="*/ 2613025 h 6677025"/>
                  <a:gd name="connsiteX433" fmla="*/ 7624763 w 8802688"/>
                  <a:gd name="connsiteY433" fmla="*/ 2503488 h 6677025"/>
                  <a:gd name="connsiteX434" fmla="*/ 7654926 w 8802688"/>
                  <a:gd name="connsiteY434" fmla="*/ 2390775 h 6677025"/>
                  <a:gd name="connsiteX435" fmla="*/ 7666038 w 8802688"/>
                  <a:gd name="connsiteY435" fmla="*/ 2333625 h 6677025"/>
                  <a:gd name="connsiteX436" fmla="*/ 7675563 w 8802688"/>
                  <a:gd name="connsiteY436" fmla="*/ 2278063 h 6677025"/>
                  <a:gd name="connsiteX437" fmla="*/ 7681913 w 8802688"/>
                  <a:gd name="connsiteY437" fmla="*/ 2224088 h 6677025"/>
                  <a:gd name="connsiteX438" fmla="*/ 7688263 w 8802688"/>
                  <a:gd name="connsiteY438" fmla="*/ 2168525 h 6677025"/>
                  <a:gd name="connsiteX439" fmla="*/ 7689851 w 8802688"/>
                  <a:gd name="connsiteY439" fmla="*/ 2111375 h 6677025"/>
                  <a:gd name="connsiteX440" fmla="*/ 7689851 w 8802688"/>
                  <a:gd name="connsiteY440" fmla="*/ 2054225 h 6677025"/>
                  <a:gd name="connsiteX441" fmla="*/ 7688263 w 8802688"/>
                  <a:gd name="connsiteY441" fmla="*/ 1998663 h 6677025"/>
                  <a:gd name="connsiteX442" fmla="*/ 7681913 w 8802688"/>
                  <a:gd name="connsiteY442" fmla="*/ 1941513 h 6677025"/>
                  <a:gd name="connsiteX443" fmla="*/ 7672388 w 8802688"/>
                  <a:gd name="connsiteY443" fmla="*/ 1885950 h 6677025"/>
                  <a:gd name="connsiteX444" fmla="*/ 7661276 w 8802688"/>
                  <a:gd name="connsiteY444" fmla="*/ 1831975 h 6677025"/>
                  <a:gd name="connsiteX445" fmla="*/ 7654926 w 8802688"/>
                  <a:gd name="connsiteY445" fmla="*/ 1811338 h 6677025"/>
                  <a:gd name="connsiteX446" fmla="*/ 7651751 w 8802688"/>
                  <a:gd name="connsiteY446" fmla="*/ 1790700 h 6677025"/>
                  <a:gd name="connsiteX447" fmla="*/ 7651751 w 8802688"/>
                  <a:gd name="connsiteY447" fmla="*/ 1773238 h 6677025"/>
                  <a:gd name="connsiteX448" fmla="*/ 7651751 w 8802688"/>
                  <a:gd name="connsiteY448" fmla="*/ 1754188 h 6677025"/>
                  <a:gd name="connsiteX449" fmla="*/ 7654926 w 8802688"/>
                  <a:gd name="connsiteY449" fmla="*/ 1736725 h 6677025"/>
                  <a:gd name="connsiteX450" fmla="*/ 7661276 w 8802688"/>
                  <a:gd name="connsiteY450" fmla="*/ 1719263 h 6677025"/>
                  <a:gd name="connsiteX451" fmla="*/ 7675563 w 8802688"/>
                  <a:gd name="connsiteY451" fmla="*/ 1689100 h 6677025"/>
                  <a:gd name="connsiteX452" fmla="*/ 7696201 w 8802688"/>
                  <a:gd name="connsiteY452" fmla="*/ 1665288 h 6677025"/>
                  <a:gd name="connsiteX453" fmla="*/ 7720013 w 8802688"/>
                  <a:gd name="connsiteY453" fmla="*/ 1641476 h 6677025"/>
                  <a:gd name="connsiteX454" fmla="*/ 7743826 w 8802688"/>
                  <a:gd name="connsiteY454" fmla="*/ 1620838 h 6677025"/>
                  <a:gd name="connsiteX455" fmla="*/ 7773988 w 8802688"/>
                  <a:gd name="connsiteY455" fmla="*/ 1606550 h 6677025"/>
                  <a:gd name="connsiteX456" fmla="*/ 7805738 w 8802688"/>
                  <a:gd name="connsiteY456" fmla="*/ 1590675 h 6677025"/>
                  <a:gd name="connsiteX457" fmla="*/ 7839076 w 8802688"/>
                  <a:gd name="connsiteY457" fmla="*/ 1576388 h 6677025"/>
                  <a:gd name="connsiteX458" fmla="*/ 7904163 w 8802688"/>
                  <a:gd name="connsiteY458" fmla="*/ 1538288 h 6677025"/>
                  <a:gd name="connsiteX459" fmla="*/ 7967663 w 8802688"/>
                  <a:gd name="connsiteY459" fmla="*/ 1495425 h 6677025"/>
                  <a:gd name="connsiteX460" fmla="*/ 8026401 w 8802688"/>
                  <a:gd name="connsiteY460" fmla="*/ 1447801 h 6677025"/>
                  <a:gd name="connsiteX461" fmla="*/ 8085138 w 8802688"/>
                  <a:gd name="connsiteY461" fmla="*/ 1398588 h 6677025"/>
                  <a:gd name="connsiteX462" fmla="*/ 8142288 w 8802688"/>
                  <a:gd name="connsiteY462" fmla="*/ 1344613 h 6677025"/>
                  <a:gd name="connsiteX463" fmla="*/ 8255001 w 8802688"/>
                  <a:gd name="connsiteY463" fmla="*/ 1235076 h 6677025"/>
                  <a:gd name="connsiteX464" fmla="*/ 8275638 w 8802688"/>
                  <a:gd name="connsiteY464" fmla="*/ 1208088 h 6677025"/>
                  <a:gd name="connsiteX465" fmla="*/ 8296276 w 8802688"/>
                  <a:gd name="connsiteY465" fmla="*/ 1187450 h 6677025"/>
                  <a:gd name="connsiteX466" fmla="*/ 8318501 w 8802688"/>
                  <a:gd name="connsiteY466" fmla="*/ 1168400 h 6677025"/>
                  <a:gd name="connsiteX467" fmla="*/ 8339138 w 8802688"/>
                  <a:gd name="connsiteY467" fmla="*/ 1154113 h 6677025"/>
                  <a:gd name="connsiteX468" fmla="*/ 8359776 w 8802688"/>
                  <a:gd name="connsiteY468" fmla="*/ 1144588 h 6677025"/>
                  <a:gd name="connsiteX469" fmla="*/ 8377238 w 8802688"/>
                  <a:gd name="connsiteY469" fmla="*/ 1139825 h 6677025"/>
                  <a:gd name="connsiteX470" fmla="*/ 8397876 w 8802688"/>
                  <a:gd name="connsiteY470" fmla="*/ 1139825 h 6677025"/>
                  <a:gd name="connsiteX471" fmla="*/ 8415338 w 8802688"/>
                  <a:gd name="connsiteY471" fmla="*/ 1139825 h 6677025"/>
                  <a:gd name="connsiteX472" fmla="*/ 8435976 w 8802688"/>
                  <a:gd name="connsiteY472" fmla="*/ 1144588 h 6677025"/>
                  <a:gd name="connsiteX473" fmla="*/ 8455026 w 8802688"/>
                  <a:gd name="connsiteY473" fmla="*/ 1154113 h 6677025"/>
                  <a:gd name="connsiteX474" fmla="*/ 8472488 w 8802688"/>
                  <a:gd name="connsiteY474" fmla="*/ 1166813 h 6677025"/>
                  <a:gd name="connsiteX475" fmla="*/ 8489951 w 8802688"/>
                  <a:gd name="connsiteY475" fmla="*/ 1181100 h 6677025"/>
                  <a:gd name="connsiteX476" fmla="*/ 8504238 w 8802688"/>
                  <a:gd name="connsiteY476" fmla="*/ 1198563 h 6677025"/>
                  <a:gd name="connsiteX477" fmla="*/ 8523288 w 8802688"/>
                  <a:gd name="connsiteY477" fmla="*/ 1219201 h 6677025"/>
                  <a:gd name="connsiteX478" fmla="*/ 8537576 w 8802688"/>
                  <a:gd name="connsiteY478" fmla="*/ 1243013 h 6677025"/>
                  <a:gd name="connsiteX479" fmla="*/ 8551863 w 8802688"/>
                  <a:gd name="connsiteY479" fmla="*/ 1270000 h 6677025"/>
                  <a:gd name="connsiteX480" fmla="*/ 8605838 w 8802688"/>
                  <a:gd name="connsiteY480" fmla="*/ 1403350 h 6677025"/>
                  <a:gd name="connsiteX481" fmla="*/ 8659813 w 8802688"/>
                  <a:gd name="connsiteY481" fmla="*/ 1531938 h 6677025"/>
                  <a:gd name="connsiteX482" fmla="*/ 8680451 w 8802688"/>
                  <a:gd name="connsiteY482" fmla="*/ 1593850 h 6677025"/>
                  <a:gd name="connsiteX483" fmla="*/ 8704263 w 8802688"/>
                  <a:gd name="connsiteY483" fmla="*/ 1658938 h 6677025"/>
                  <a:gd name="connsiteX484" fmla="*/ 8721726 w 8802688"/>
                  <a:gd name="connsiteY484" fmla="*/ 1725613 h 6677025"/>
                  <a:gd name="connsiteX485" fmla="*/ 8737601 w 8802688"/>
                  <a:gd name="connsiteY485" fmla="*/ 1793875 h 6677025"/>
                  <a:gd name="connsiteX486" fmla="*/ 8763001 w 8802688"/>
                  <a:gd name="connsiteY486" fmla="*/ 1974850 h 6677025"/>
                  <a:gd name="connsiteX487" fmla="*/ 8785226 w 8802688"/>
                  <a:gd name="connsiteY487" fmla="*/ 2149475 h 6677025"/>
                  <a:gd name="connsiteX488" fmla="*/ 8789988 w 8802688"/>
                  <a:gd name="connsiteY488" fmla="*/ 2238375 h 6677025"/>
                  <a:gd name="connsiteX489" fmla="*/ 8796338 w 8802688"/>
                  <a:gd name="connsiteY489" fmla="*/ 2325688 h 6677025"/>
                  <a:gd name="connsiteX490" fmla="*/ 8802688 w 8802688"/>
                  <a:gd name="connsiteY490" fmla="*/ 2411413 h 6677025"/>
                  <a:gd name="connsiteX491" fmla="*/ 8802688 w 8802688"/>
                  <a:gd name="connsiteY491" fmla="*/ 2497138 h 6677025"/>
                  <a:gd name="connsiteX492" fmla="*/ 8802688 w 8802688"/>
                  <a:gd name="connsiteY492" fmla="*/ 2584450 h 6677025"/>
                  <a:gd name="connsiteX493" fmla="*/ 8796338 w 8802688"/>
                  <a:gd name="connsiteY493" fmla="*/ 2670175 h 6677025"/>
                  <a:gd name="connsiteX494" fmla="*/ 8789988 w 8802688"/>
                  <a:gd name="connsiteY494" fmla="*/ 2752725 h 6677025"/>
                  <a:gd name="connsiteX495" fmla="*/ 8778876 w 8802688"/>
                  <a:gd name="connsiteY495" fmla="*/ 2840038 h 6677025"/>
                  <a:gd name="connsiteX496" fmla="*/ 8763001 w 8802688"/>
                  <a:gd name="connsiteY496" fmla="*/ 2922588 h 6677025"/>
                  <a:gd name="connsiteX497" fmla="*/ 8748713 w 8802688"/>
                  <a:gd name="connsiteY497" fmla="*/ 3006725 h 6677025"/>
                  <a:gd name="connsiteX498" fmla="*/ 8724901 w 8802688"/>
                  <a:gd name="connsiteY498" fmla="*/ 3092450 h 6677025"/>
                  <a:gd name="connsiteX499" fmla="*/ 8701088 w 8802688"/>
                  <a:gd name="connsiteY499" fmla="*/ 3175000 h 6677025"/>
                  <a:gd name="connsiteX500" fmla="*/ 8670926 w 8802688"/>
                  <a:gd name="connsiteY500" fmla="*/ 3249613 h 6677025"/>
                  <a:gd name="connsiteX501" fmla="*/ 8642351 w 8802688"/>
                  <a:gd name="connsiteY501" fmla="*/ 3321050 h 6677025"/>
                  <a:gd name="connsiteX502" fmla="*/ 8609013 w 8802688"/>
                  <a:gd name="connsiteY502" fmla="*/ 3389313 h 6677025"/>
                  <a:gd name="connsiteX503" fmla="*/ 8575676 w 8802688"/>
                  <a:gd name="connsiteY503" fmla="*/ 3451225 h 6677025"/>
                  <a:gd name="connsiteX504" fmla="*/ 8543926 w 8802688"/>
                  <a:gd name="connsiteY504" fmla="*/ 3514725 h 6677025"/>
                  <a:gd name="connsiteX505" fmla="*/ 8507413 w 8802688"/>
                  <a:gd name="connsiteY505" fmla="*/ 3570288 h 6677025"/>
                  <a:gd name="connsiteX506" fmla="*/ 8469313 w 8802688"/>
                  <a:gd name="connsiteY506" fmla="*/ 3621088 h 6677025"/>
                  <a:gd name="connsiteX507" fmla="*/ 8431213 w 8802688"/>
                  <a:gd name="connsiteY507" fmla="*/ 3671888 h 6677025"/>
                  <a:gd name="connsiteX508" fmla="*/ 8391526 w 8802688"/>
                  <a:gd name="connsiteY508" fmla="*/ 3719513 h 6677025"/>
                  <a:gd name="connsiteX509" fmla="*/ 8350251 w 8802688"/>
                  <a:gd name="connsiteY509" fmla="*/ 3760788 h 6677025"/>
                  <a:gd name="connsiteX510" fmla="*/ 8305801 w 8802688"/>
                  <a:gd name="connsiteY510" fmla="*/ 3802063 h 6677025"/>
                  <a:gd name="connsiteX511" fmla="*/ 8261351 w 8802688"/>
                  <a:gd name="connsiteY511" fmla="*/ 3838575 h 6677025"/>
                  <a:gd name="connsiteX512" fmla="*/ 8216901 w 8802688"/>
                  <a:gd name="connsiteY512" fmla="*/ 3870325 h 6677025"/>
                  <a:gd name="connsiteX513" fmla="*/ 8172451 w 8802688"/>
                  <a:gd name="connsiteY513" fmla="*/ 3903663 h 6677025"/>
                  <a:gd name="connsiteX514" fmla="*/ 8124826 w 8802688"/>
                  <a:gd name="connsiteY514" fmla="*/ 3930650 h 6677025"/>
                  <a:gd name="connsiteX515" fmla="*/ 8074026 w 8802688"/>
                  <a:gd name="connsiteY515" fmla="*/ 3954463 h 6677025"/>
                  <a:gd name="connsiteX516" fmla="*/ 8023226 w 8802688"/>
                  <a:gd name="connsiteY516" fmla="*/ 3978275 h 6677025"/>
                  <a:gd name="connsiteX517" fmla="*/ 7972426 w 8802688"/>
                  <a:gd name="connsiteY517" fmla="*/ 3995738 h 6677025"/>
                  <a:gd name="connsiteX518" fmla="*/ 7920038 w 8802688"/>
                  <a:gd name="connsiteY518" fmla="*/ 4013200 h 6677025"/>
                  <a:gd name="connsiteX519" fmla="*/ 7866063 w 8802688"/>
                  <a:gd name="connsiteY519" fmla="*/ 4029075 h 6677025"/>
                  <a:gd name="connsiteX520" fmla="*/ 7812088 w 8802688"/>
                  <a:gd name="connsiteY520" fmla="*/ 4040188 h 6677025"/>
                  <a:gd name="connsiteX521" fmla="*/ 7756526 w 8802688"/>
                  <a:gd name="connsiteY521" fmla="*/ 4049713 h 6677025"/>
                  <a:gd name="connsiteX522" fmla="*/ 7699376 w 8802688"/>
                  <a:gd name="connsiteY522" fmla="*/ 4057650 h 6677025"/>
                  <a:gd name="connsiteX523" fmla="*/ 7640638 w 8802688"/>
                  <a:gd name="connsiteY523" fmla="*/ 4064000 h 6677025"/>
                  <a:gd name="connsiteX524" fmla="*/ 7583488 w 8802688"/>
                  <a:gd name="connsiteY524" fmla="*/ 4067175 h 6677025"/>
                  <a:gd name="connsiteX525" fmla="*/ 7521576 w 8802688"/>
                  <a:gd name="connsiteY525" fmla="*/ 4067175 h 6677025"/>
                  <a:gd name="connsiteX526" fmla="*/ 7461251 w 8802688"/>
                  <a:gd name="connsiteY526" fmla="*/ 4067175 h 6677025"/>
                  <a:gd name="connsiteX527" fmla="*/ 7399338 w 8802688"/>
                  <a:gd name="connsiteY527" fmla="*/ 4064000 h 6677025"/>
                  <a:gd name="connsiteX528" fmla="*/ 7270751 w 8802688"/>
                  <a:gd name="connsiteY528" fmla="*/ 4052888 h 6677025"/>
                  <a:gd name="connsiteX529" fmla="*/ 7140576 w 8802688"/>
                  <a:gd name="connsiteY529" fmla="*/ 4033838 h 6677025"/>
                  <a:gd name="connsiteX530" fmla="*/ 7018338 w 8802688"/>
                  <a:gd name="connsiteY530" fmla="*/ 4016375 h 6677025"/>
                  <a:gd name="connsiteX531" fmla="*/ 6896101 w 8802688"/>
                  <a:gd name="connsiteY531" fmla="*/ 3992563 h 6677025"/>
                  <a:gd name="connsiteX532" fmla="*/ 6780213 w 8802688"/>
                  <a:gd name="connsiteY532" fmla="*/ 3965575 h 6677025"/>
                  <a:gd name="connsiteX533" fmla="*/ 6664326 w 8802688"/>
                  <a:gd name="connsiteY533" fmla="*/ 3937000 h 6677025"/>
                  <a:gd name="connsiteX534" fmla="*/ 6438901 w 8802688"/>
                  <a:gd name="connsiteY534" fmla="*/ 3870325 h 6677025"/>
                  <a:gd name="connsiteX535" fmla="*/ 6326188 w 8802688"/>
                  <a:gd name="connsiteY535" fmla="*/ 3841750 h 6677025"/>
                  <a:gd name="connsiteX536" fmla="*/ 6216651 w 8802688"/>
                  <a:gd name="connsiteY536" fmla="*/ 3811588 h 6677025"/>
                  <a:gd name="connsiteX537" fmla="*/ 6186488 w 8802688"/>
                  <a:gd name="connsiteY537" fmla="*/ 3951288 h 6677025"/>
                  <a:gd name="connsiteX538" fmla="*/ 6162676 w 8802688"/>
                  <a:gd name="connsiteY538" fmla="*/ 4094163 h 6677025"/>
                  <a:gd name="connsiteX539" fmla="*/ 6153151 w 8802688"/>
                  <a:gd name="connsiteY539" fmla="*/ 4171950 h 6677025"/>
                  <a:gd name="connsiteX540" fmla="*/ 6148388 w 8802688"/>
                  <a:gd name="connsiteY540" fmla="*/ 4244975 h 6677025"/>
                  <a:gd name="connsiteX541" fmla="*/ 6142038 w 8802688"/>
                  <a:gd name="connsiteY541" fmla="*/ 4325938 h 6677025"/>
                  <a:gd name="connsiteX542" fmla="*/ 6142038 w 8802688"/>
                  <a:gd name="connsiteY542" fmla="*/ 4408488 h 6677025"/>
                  <a:gd name="connsiteX543" fmla="*/ 6142038 w 8802688"/>
                  <a:gd name="connsiteY543" fmla="*/ 4438650 h 6677025"/>
                  <a:gd name="connsiteX544" fmla="*/ 6148388 w 8802688"/>
                  <a:gd name="connsiteY544" fmla="*/ 4468813 h 6677025"/>
                  <a:gd name="connsiteX545" fmla="*/ 6156326 w 8802688"/>
                  <a:gd name="connsiteY545" fmla="*/ 4500563 h 6677025"/>
                  <a:gd name="connsiteX546" fmla="*/ 6169026 w 8802688"/>
                  <a:gd name="connsiteY546" fmla="*/ 4530725 h 6677025"/>
                  <a:gd name="connsiteX547" fmla="*/ 6183313 w 8802688"/>
                  <a:gd name="connsiteY547" fmla="*/ 4554538 h 6677025"/>
                  <a:gd name="connsiteX548" fmla="*/ 6203951 w 8802688"/>
                  <a:gd name="connsiteY548" fmla="*/ 4575175 h 6677025"/>
                  <a:gd name="connsiteX549" fmla="*/ 6213476 w 8802688"/>
                  <a:gd name="connsiteY549" fmla="*/ 4584700 h 6677025"/>
                  <a:gd name="connsiteX550" fmla="*/ 6224588 w 8802688"/>
                  <a:gd name="connsiteY550" fmla="*/ 4591050 h 6677025"/>
                  <a:gd name="connsiteX551" fmla="*/ 6237288 w 8802688"/>
                  <a:gd name="connsiteY551" fmla="*/ 4594225 h 6677025"/>
                  <a:gd name="connsiteX552" fmla="*/ 6251576 w 8802688"/>
                  <a:gd name="connsiteY552" fmla="*/ 4595813 h 6677025"/>
                  <a:gd name="connsiteX553" fmla="*/ 6281738 w 8802688"/>
                  <a:gd name="connsiteY553" fmla="*/ 4608513 h 6677025"/>
                  <a:gd name="connsiteX554" fmla="*/ 6313488 w 8802688"/>
                  <a:gd name="connsiteY554" fmla="*/ 4619625 h 6677025"/>
                  <a:gd name="connsiteX555" fmla="*/ 6350001 w 8802688"/>
                  <a:gd name="connsiteY555" fmla="*/ 4629150 h 6677025"/>
                  <a:gd name="connsiteX556" fmla="*/ 6384926 w 8802688"/>
                  <a:gd name="connsiteY556" fmla="*/ 4632325 h 6677025"/>
                  <a:gd name="connsiteX557" fmla="*/ 6405563 w 8802688"/>
                  <a:gd name="connsiteY557" fmla="*/ 4632325 h 6677025"/>
                  <a:gd name="connsiteX558" fmla="*/ 6424613 w 8802688"/>
                  <a:gd name="connsiteY558" fmla="*/ 4629150 h 6677025"/>
                  <a:gd name="connsiteX559" fmla="*/ 6445251 w 8802688"/>
                  <a:gd name="connsiteY559" fmla="*/ 4622800 h 6677025"/>
                  <a:gd name="connsiteX560" fmla="*/ 6465888 w 8802688"/>
                  <a:gd name="connsiteY560" fmla="*/ 4616450 h 6677025"/>
                  <a:gd name="connsiteX561" fmla="*/ 6486526 w 8802688"/>
                  <a:gd name="connsiteY561" fmla="*/ 4605338 h 6677025"/>
                  <a:gd name="connsiteX562" fmla="*/ 6507163 w 8802688"/>
                  <a:gd name="connsiteY562" fmla="*/ 4594225 h 6677025"/>
                  <a:gd name="connsiteX563" fmla="*/ 6527801 w 8802688"/>
                  <a:gd name="connsiteY563" fmla="*/ 4575175 h 6677025"/>
                  <a:gd name="connsiteX564" fmla="*/ 6548438 w 8802688"/>
                  <a:gd name="connsiteY564" fmla="*/ 4557713 h 6677025"/>
                  <a:gd name="connsiteX565" fmla="*/ 6578601 w 8802688"/>
                  <a:gd name="connsiteY565" fmla="*/ 4516438 h 6677025"/>
                  <a:gd name="connsiteX566" fmla="*/ 6608763 w 8802688"/>
                  <a:gd name="connsiteY566" fmla="*/ 4476750 h 6677025"/>
                  <a:gd name="connsiteX567" fmla="*/ 6673851 w 8802688"/>
                  <a:gd name="connsiteY567" fmla="*/ 4403725 h 6677025"/>
                  <a:gd name="connsiteX568" fmla="*/ 6704013 w 8802688"/>
                  <a:gd name="connsiteY568" fmla="*/ 4364038 h 6677025"/>
                  <a:gd name="connsiteX569" fmla="*/ 6731001 w 8802688"/>
                  <a:gd name="connsiteY569" fmla="*/ 4319588 h 6677025"/>
                  <a:gd name="connsiteX570" fmla="*/ 6754813 w 8802688"/>
                  <a:gd name="connsiteY570" fmla="*/ 4275138 h 6677025"/>
                  <a:gd name="connsiteX571" fmla="*/ 6762751 w 8802688"/>
                  <a:gd name="connsiteY571" fmla="*/ 4248150 h 6677025"/>
                  <a:gd name="connsiteX572" fmla="*/ 6772276 w 8802688"/>
                  <a:gd name="connsiteY572" fmla="*/ 4221163 h 6677025"/>
                  <a:gd name="connsiteX573" fmla="*/ 6775451 w 8802688"/>
                  <a:gd name="connsiteY573" fmla="*/ 4210050 h 6677025"/>
                  <a:gd name="connsiteX574" fmla="*/ 6783388 w 8802688"/>
                  <a:gd name="connsiteY574" fmla="*/ 4197350 h 6677025"/>
                  <a:gd name="connsiteX575" fmla="*/ 6796088 w 8802688"/>
                  <a:gd name="connsiteY575" fmla="*/ 4192588 h 6677025"/>
                  <a:gd name="connsiteX576" fmla="*/ 6813551 w 8802688"/>
                  <a:gd name="connsiteY576" fmla="*/ 4183063 h 6677025"/>
                  <a:gd name="connsiteX577" fmla="*/ 6848476 w 8802688"/>
                  <a:gd name="connsiteY577" fmla="*/ 4168775 h 6677025"/>
                  <a:gd name="connsiteX578" fmla="*/ 6867526 w 8802688"/>
                  <a:gd name="connsiteY578" fmla="*/ 4159250 h 6677025"/>
                  <a:gd name="connsiteX579" fmla="*/ 6881813 w 8802688"/>
                  <a:gd name="connsiteY579" fmla="*/ 4148138 h 6677025"/>
                  <a:gd name="connsiteX580" fmla="*/ 6881813 w 8802688"/>
                  <a:gd name="connsiteY580" fmla="*/ 4200525 h 6677025"/>
                  <a:gd name="connsiteX581" fmla="*/ 6875463 w 8802688"/>
                  <a:gd name="connsiteY581" fmla="*/ 4254500 h 6677025"/>
                  <a:gd name="connsiteX582" fmla="*/ 6867526 w 8802688"/>
                  <a:gd name="connsiteY582" fmla="*/ 4302125 h 6677025"/>
                  <a:gd name="connsiteX583" fmla="*/ 6854826 w 8802688"/>
                  <a:gd name="connsiteY583" fmla="*/ 4349750 h 6677025"/>
                  <a:gd name="connsiteX584" fmla="*/ 6840538 w 8802688"/>
                  <a:gd name="connsiteY584" fmla="*/ 4394200 h 6677025"/>
                  <a:gd name="connsiteX585" fmla="*/ 6823076 w 8802688"/>
                  <a:gd name="connsiteY585" fmla="*/ 4435475 h 6677025"/>
                  <a:gd name="connsiteX586" fmla="*/ 6800851 w 8802688"/>
                  <a:gd name="connsiteY586" fmla="*/ 4475163 h 6677025"/>
                  <a:gd name="connsiteX587" fmla="*/ 6775451 w 8802688"/>
                  <a:gd name="connsiteY587" fmla="*/ 4510088 h 6677025"/>
                  <a:gd name="connsiteX588" fmla="*/ 6748463 w 8802688"/>
                  <a:gd name="connsiteY588" fmla="*/ 4546600 h 6677025"/>
                  <a:gd name="connsiteX589" fmla="*/ 6718301 w 8802688"/>
                  <a:gd name="connsiteY589" fmla="*/ 4575175 h 6677025"/>
                  <a:gd name="connsiteX590" fmla="*/ 6683376 w 8802688"/>
                  <a:gd name="connsiteY590" fmla="*/ 4605338 h 6677025"/>
                  <a:gd name="connsiteX591" fmla="*/ 6646863 w 8802688"/>
                  <a:gd name="connsiteY591" fmla="*/ 4629150 h 6677025"/>
                  <a:gd name="connsiteX592" fmla="*/ 6608763 w 8802688"/>
                  <a:gd name="connsiteY592" fmla="*/ 4652963 h 6677025"/>
                  <a:gd name="connsiteX593" fmla="*/ 6567488 w 8802688"/>
                  <a:gd name="connsiteY593" fmla="*/ 4673600 h 6677025"/>
                  <a:gd name="connsiteX594" fmla="*/ 6521451 w 8802688"/>
                  <a:gd name="connsiteY594" fmla="*/ 4691063 h 6677025"/>
                  <a:gd name="connsiteX595" fmla="*/ 6473826 w 8802688"/>
                  <a:gd name="connsiteY595" fmla="*/ 4706938 h 6677025"/>
                  <a:gd name="connsiteX596" fmla="*/ 6438901 w 8802688"/>
                  <a:gd name="connsiteY596" fmla="*/ 4718050 h 6677025"/>
                  <a:gd name="connsiteX597" fmla="*/ 6403976 w 8802688"/>
                  <a:gd name="connsiteY597" fmla="*/ 4727575 h 6677025"/>
                  <a:gd name="connsiteX598" fmla="*/ 6370638 w 8802688"/>
                  <a:gd name="connsiteY598" fmla="*/ 4733925 h 6677025"/>
                  <a:gd name="connsiteX599" fmla="*/ 6334126 w 8802688"/>
                  <a:gd name="connsiteY599" fmla="*/ 4735513 h 6677025"/>
                  <a:gd name="connsiteX600" fmla="*/ 6302376 w 8802688"/>
                  <a:gd name="connsiteY600" fmla="*/ 4735513 h 6677025"/>
                  <a:gd name="connsiteX601" fmla="*/ 6265863 w 8802688"/>
                  <a:gd name="connsiteY601" fmla="*/ 4733925 h 6677025"/>
                  <a:gd name="connsiteX602" fmla="*/ 6234113 w 8802688"/>
                  <a:gd name="connsiteY602" fmla="*/ 4724400 h 6677025"/>
                  <a:gd name="connsiteX603" fmla="*/ 6200776 w 8802688"/>
                  <a:gd name="connsiteY603" fmla="*/ 4714875 h 6677025"/>
                  <a:gd name="connsiteX604" fmla="*/ 6169026 w 8802688"/>
                  <a:gd name="connsiteY604" fmla="*/ 4703763 h 6677025"/>
                  <a:gd name="connsiteX605" fmla="*/ 6135688 w 8802688"/>
                  <a:gd name="connsiteY605" fmla="*/ 4691063 h 6677025"/>
                  <a:gd name="connsiteX606" fmla="*/ 6102351 w 8802688"/>
                  <a:gd name="connsiteY606" fmla="*/ 4673600 h 6677025"/>
                  <a:gd name="connsiteX607" fmla="*/ 6073776 w 8802688"/>
                  <a:gd name="connsiteY607" fmla="*/ 4656138 h 6677025"/>
                  <a:gd name="connsiteX608" fmla="*/ 6040438 w 8802688"/>
                  <a:gd name="connsiteY608" fmla="*/ 4632325 h 6677025"/>
                  <a:gd name="connsiteX609" fmla="*/ 6010276 w 8802688"/>
                  <a:gd name="connsiteY609" fmla="*/ 4611688 h 6677025"/>
                  <a:gd name="connsiteX610" fmla="*/ 5984876 w 8802688"/>
                  <a:gd name="connsiteY610" fmla="*/ 4584700 h 6677025"/>
                  <a:gd name="connsiteX611" fmla="*/ 5954713 w 8802688"/>
                  <a:gd name="connsiteY611" fmla="*/ 4557713 h 6677025"/>
                  <a:gd name="connsiteX612" fmla="*/ 5903913 w 8802688"/>
                  <a:gd name="connsiteY612" fmla="*/ 4510088 h 6677025"/>
                  <a:gd name="connsiteX613" fmla="*/ 5853113 w 8802688"/>
                  <a:gd name="connsiteY613" fmla="*/ 4465638 h 6677025"/>
                  <a:gd name="connsiteX614" fmla="*/ 5802313 w 8802688"/>
                  <a:gd name="connsiteY614" fmla="*/ 4424363 h 6677025"/>
                  <a:gd name="connsiteX615" fmla="*/ 5746751 w 8802688"/>
                  <a:gd name="connsiteY615" fmla="*/ 4384675 h 6677025"/>
                  <a:gd name="connsiteX616" fmla="*/ 5692776 w 8802688"/>
                  <a:gd name="connsiteY616" fmla="*/ 4349750 h 6677025"/>
                  <a:gd name="connsiteX617" fmla="*/ 5635626 w 8802688"/>
                  <a:gd name="connsiteY617" fmla="*/ 4316413 h 6677025"/>
                  <a:gd name="connsiteX618" fmla="*/ 5576888 w 8802688"/>
                  <a:gd name="connsiteY618" fmla="*/ 4284663 h 6677025"/>
                  <a:gd name="connsiteX619" fmla="*/ 5519738 w 8802688"/>
                  <a:gd name="connsiteY619" fmla="*/ 4254500 h 6677025"/>
                  <a:gd name="connsiteX620" fmla="*/ 5399088 w 8802688"/>
                  <a:gd name="connsiteY620" fmla="*/ 4197350 h 6677025"/>
                  <a:gd name="connsiteX621" fmla="*/ 5276851 w 8802688"/>
                  <a:gd name="connsiteY621" fmla="*/ 4141788 h 6677025"/>
                  <a:gd name="connsiteX622" fmla="*/ 5027613 w 8802688"/>
                  <a:gd name="connsiteY622" fmla="*/ 4033838 h 6677025"/>
                  <a:gd name="connsiteX623" fmla="*/ 5110163 w 8802688"/>
                  <a:gd name="connsiteY623" fmla="*/ 4090988 h 6677025"/>
                  <a:gd name="connsiteX624" fmla="*/ 5151438 w 8802688"/>
                  <a:gd name="connsiteY624" fmla="*/ 4121150 h 6677025"/>
                  <a:gd name="connsiteX625" fmla="*/ 5191126 w 8802688"/>
                  <a:gd name="connsiteY625" fmla="*/ 4151313 h 6677025"/>
                  <a:gd name="connsiteX626" fmla="*/ 5226051 w 8802688"/>
                  <a:gd name="connsiteY626" fmla="*/ 4183063 h 6677025"/>
                  <a:gd name="connsiteX627" fmla="*/ 5260976 w 8802688"/>
                  <a:gd name="connsiteY627" fmla="*/ 4219575 h 6677025"/>
                  <a:gd name="connsiteX628" fmla="*/ 5294313 w 8802688"/>
                  <a:gd name="connsiteY628" fmla="*/ 4254500 h 6677025"/>
                  <a:gd name="connsiteX629" fmla="*/ 5324476 w 8802688"/>
                  <a:gd name="connsiteY629" fmla="*/ 4295775 h 6677025"/>
                  <a:gd name="connsiteX630" fmla="*/ 5356226 w 8802688"/>
                  <a:gd name="connsiteY630" fmla="*/ 4329113 h 6677025"/>
                  <a:gd name="connsiteX631" fmla="*/ 5392738 w 8802688"/>
                  <a:gd name="connsiteY631" fmla="*/ 4370388 h 6677025"/>
                  <a:gd name="connsiteX632" fmla="*/ 5410201 w 8802688"/>
                  <a:gd name="connsiteY632" fmla="*/ 4391025 h 6677025"/>
                  <a:gd name="connsiteX633" fmla="*/ 5422901 w 8802688"/>
                  <a:gd name="connsiteY633" fmla="*/ 4411663 h 6677025"/>
                  <a:gd name="connsiteX634" fmla="*/ 5430838 w 8802688"/>
                  <a:gd name="connsiteY634" fmla="*/ 4430713 h 6677025"/>
                  <a:gd name="connsiteX635" fmla="*/ 5434013 w 8802688"/>
                  <a:gd name="connsiteY635" fmla="*/ 4445000 h 6677025"/>
                  <a:gd name="connsiteX636" fmla="*/ 5376863 w 8802688"/>
                  <a:gd name="connsiteY636" fmla="*/ 4656138 h 6677025"/>
                  <a:gd name="connsiteX637" fmla="*/ 5348288 w 8802688"/>
                  <a:gd name="connsiteY637" fmla="*/ 4759325 h 6677025"/>
                  <a:gd name="connsiteX638" fmla="*/ 5314951 w 8802688"/>
                  <a:gd name="connsiteY638" fmla="*/ 4864100 h 6677025"/>
                  <a:gd name="connsiteX639" fmla="*/ 5280026 w 8802688"/>
                  <a:gd name="connsiteY639" fmla="*/ 4965700 h 6677025"/>
                  <a:gd name="connsiteX640" fmla="*/ 5243513 w 8802688"/>
                  <a:gd name="connsiteY640" fmla="*/ 5068888 h 6677025"/>
                  <a:gd name="connsiteX641" fmla="*/ 5205413 w 8802688"/>
                  <a:gd name="connsiteY641" fmla="*/ 5167313 h 6677025"/>
                  <a:gd name="connsiteX642" fmla="*/ 5160963 w 8802688"/>
                  <a:gd name="connsiteY642" fmla="*/ 5268913 h 6677025"/>
                  <a:gd name="connsiteX643" fmla="*/ 5116513 w 8802688"/>
                  <a:gd name="connsiteY643" fmla="*/ 5362575 h 6677025"/>
                  <a:gd name="connsiteX644" fmla="*/ 5068888 w 8802688"/>
                  <a:gd name="connsiteY644" fmla="*/ 5457825 h 6677025"/>
                  <a:gd name="connsiteX645" fmla="*/ 5014913 w 8802688"/>
                  <a:gd name="connsiteY645" fmla="*/ 5553075 h 6677025"/>
                  <a:gd name="connsiteX646" fmla="*/ 4960938 w 8802688"/>
                  <a:gd name="connsiteY646" fmla="*/ 5643563 h 6677025"/>
                  <a:gd name="connsiteX647" fmla="*/ 4902201 w 8802688"/>
                  <a:gd name="connsiteY647" fmla="*/ 5732463 h 6677025"/>
                  <a:gd name="connsiteX648" fmla="*/ 4837113 w 8802688"/>
                  <a:gd name="connsiteY648" fmla="*/ 5815013 h 6677025"/>
                  <a:gd name="connsiteX649" fmla="*/ 4768850 w 8802688"/>
                  <a:gd name="connsiteY649" fmla="*/ 5899150 h 6677025"/>
                  <a:gd name="connsiteX650" fmla="*/ 4694238 w 8802688"/>
                  <a:gd name="connsiteY650" fmla="*/ 5978525 h 6677025"/>
                  <a:gd name="connsiteX651" fmla="*/ 4581525 w 8802688"/>
                  <a:gd name="connsiteY651" fmla="*/ 6062663 h 6677025"/>
                  <a:gd name="connsiteX652" fmla="*/ 4470400 w 8802688"/>
                  <a:gd name="connsiteY652" fmla="*/ 6151563 h 6677025"/>
                  <a:gd name="connsiteX653" fmla="*/ 4360863 w 8802688"/>
                  <a:gd name="connsiteY653" fmla="*/ 6246813 h 6677025"/>
                  <a:gd name="connsiteX654" fmla="*/ 4303713 w 8802688"/>
                  <a:gd name="connsiteY654" fmla="*/ 6296025 h 6677025"/>
                  <a:gd name="connsiteX655" fmla="*/ 4248150 w 8802688"/>
                  <a:gd name="connsiteY655" fmla="*/ 6350000 h 6677025"/>
                  <a:gd name="connsiteX656" fmla="*/ 4221163 w 8802688"/>
                  <a:gd name="connsiteY656" fmla="*/ 6365875 h 6677025"/>
                  <a:gd name="connsiteX657" fmla="*/ 4194175 w 8802688"/>
                  <a:gd name="connsiteY657" fmla="*/ 6386513 h 6677025"/>
                  <a:gd name="connsiteX658" fmla="*/ 4167188 w 8802688"/>
                  <a:gd name="connsiteY658" fmla="*/ 6407150 h 6677025"/>
                  <a:gd name="connsiteX659" fmla="*/ 4140200 w 8802688"/>
                  <a:gd name="connsiteY659" fmla="*/ 6430963 h 6677025"/>
                  <a:gd name="connsiteX660" fmla="*/ 4117975 w 8802688"/>
                  <a:gd name="connsiteY660" fmla="*/ 6454775 h 6677025"/>
                  <a:gd name="connsiteX661" fmla="*/ 4095750 w 8802688"/>
                  <a:gd name="connsiteY661" fmla="*/ 6481763 h 6677025"/>
                  <a:gd name="connsiteX662" fmla="*/ 4078288 w 8802688"/>
                  <a:gd name="connsiteY662" fmla="*/ 6510338 h 6677025"/>
                  <a:gd name="connsiteX663" fmla="*/ 4064000 w 8802688"/>
                  <a:gd name="connsiteY663" fmla="*/ 6537325 h 6677025"/>
                  <a:gd name="connsiteX664" fmla="*/ 4033838 w 8802688"/>
                  <a:gd name="connsiteY664" fmla="*/ 6564313 h 6677025"/>
                  <a:gd name="connsiteX665" fmla="*/ 4003675 w 8802688"/>
                  <a:gd name="connsiteY665" fmla="*/ 6588125 h 6677025"/>
                  <a:gd name="connsiteX666" fmla="*/ 3975100 w 8802688"/>
                  <a:gd name="connsiteY666" fmla="*/ 6608763 h 6677025"/>
                  <a:gd name="connsiteX667" fmla="*/ 3944938 w 8802688"/>
                  <a:gd name="connsiteY667" fmla="*/ 6626225 h 6677025"/>
                  <a:gd name="connsiteX668" fmla="*/ 3914775 w 8802688"/>
                  <a:gd name="connsiteY668" fmla="*/ 6645275 h 6677025"/>
                  <a:gd name="connsiteX669" fmla="*/ 3884613 w 8802688"/>
                  <a:gd name="connsiteY669" fmla="*/ 6656388 h 6677025"/>
                  <a:gd name="connsiteX670" fmla="*/ 3852863 w 8802688"/>
                  <a:gd name="connsiteY670" fmla="*/ 6665913 h 6677025"/>
                  <a:gd name="connsiteX671" fmla="*/ 3822700 w 8802688"/>
                  <a:gd name="connsiteY671" fmla="*/ 6673850 h 6677025"/>
                  <a:gd name="connsiteX672" fmla="*/ 3790950 w 8802688"/>
                  <a:gd name="connsiteY672" fmla="*/ 6677025 h 6677025"/>
                  <a:gd name="connsiteX673" fmla="*/ 3760788 w 8802688"/>
                  <a:gd name="connsiteY673" fmla="*/ 6677025 h 6677025"/>
                  <a:gd name="connsiteX674" fmla="*/ 3727450 w 8802688"/>
                  <a:gd name="connsiteY674" fmla="*/ 6673850 h 6677025"/>
                  <a:gd name="connsiteX675" fmla="*/ 3697288 w 8802688"/>
                  <a:gd name="connsiteY675" fmla="*/ 6669088 h 6677025"/>
                  <a:gd name="connsiteX676" fmla="*/ 3668713 w 8802688"/>
                  <a:gd name="connsiteY676" fmla="*/ 6659563 h 6677025"/>
                  <a:gd name="connsiteX677" fmla="*/ 3638550 w 8802688"/>
                  <a:gd name="connsiteY677" fmla="*/ 6646863 h 6677025"/>
                  <a:gd name="connsiteX678" fmla="*/ 3608388 w 8802688"/>
                  <a:gd name="connsiteY678" fmla="*/ 6632575 h 6677025"/>
                  <a:gd name="connsiteX679" fmla="*/ 3579813 w 8802688"/>
                  <a:gd name="connsiteY679" fmla="*/ 6611938 h 6677025"/>
                  <a:gd name="connsiteX680" fmla="*/ 3525838 w 8802688"/>
                  <a:gd name="connsiteY680" fmla="*/ 6543675 h 6677025"/>
                  <a:gd name="connsiteX681" fmla="*/ 3475038 w 8802688"/>
                  <a:gd name="connsiteY681" fmla="*/ 6472238 h 6677025"/>
                  <a:gd name="connsiteX682" fmla="*/ 3427413 w 8802688"/>
                  <a:gd name="connsiteY682" fmla="*/ 6400800 h 6677025"/>
                  <a:gd name="connsiteX683" fmla="*/ 3379788 w 8802688"/>
                  <a:gd name="connsiteY683" fmla="*/ 6326188 h 6677025"/>
                  <a:gd name="connsiteX684" fmla="*/ 3335338 w 8802688"/>
                  <a:gd name="connsiteY684" fmla="*/ 6251575 h 6677025"/>
                  <a:gd name="connsiteX685" fmla="*/ 3294063 w 8802688"/>
                  <a:gd name="connsiteY685" fmla="*/ 6175375 h 6677025"/>
                  <a:gd name="connsiteX686" fmla="*/ 3252788 w 8802688"/>
                  <a:gd name="connsiteY686" fmla="*/ 6097588 h 6677025"/>
                  <a:gd name="connsiteX687" fmla="*/ 3209925 w 8802688"/>
                  <a:gd name="connsiteY687" fmla="*/ 6015038 h 6677025"/>
                  <a:gd name="connsiteX688" fmla="*/ 3195638 w 8802688"/>
                  <a:gd name="connsiteY688" fmla="*/ 5999163 h 6677025"/>
                  <a:gd name="connsiteX689" fmla="*/ 3186113 w 8802688"/>
                  <a:gd name="connsiteY689" fmla="*/ 5984875 h 6677025"/>
                  <a:gd name="connsiteX690" fmla="*/ 3181350 w 8802688"/>
                  <a:gd name="connsiteY690" fmla="*/ 5967413 h 6677025"/>
                  <a:gd name="connsiteX691" fmla="*/ 3175000 w 8802688"/>
                  <a:gd name="connsiteY691" fmla="*/ 5946775 h 6677025"/>
                  <a:gd name="connsiteX692" fmla="*/ 3171825 w 8802688"/>
                  <a:gd name="connsiteY692" fmla="*/ 5927725 h 6677025"/>
                  <a:gd name="connsiteX693" fmla="*/ 3171825 w 8802688"/>
                  <a:gd name="connsiteY693" fmla="*/ 5907088 h 6677025"/>
                  <a:gd name="connsiteX694" fmla="*/ 3175000 w 8802688"/>
                  <a:gd name="connsiteY694" fmla="*/ 5886450 h 6677025"/>
                  <a:gd name="connsiteX695" fmla="*/ 3181350 w 8802688"/>
                  <a:gd name="connsiteY695" fmla="*/ 5865813 h 6677025"/>
                  <a:gd name="connsiteX696" fmla="*/ 3189288 w 8802688"/>
                  <a:gd name="connsiteY696" fmla="*/ 5845175 h 6677025"/>
                  <a:gd name="connsiteX697" fmla="*/ 3201988 w 8802688"/>
                  <a:gd name="connsiteY697" fmla="*/ 5824538 h 6677025"/>
                  <a:gd name="connsiteX698" fmla="*/ 3213100 w 8802688"/>
                  <a:gd name="connsiteY698" fmla="*/ 5803900 h 6677025"/>
                  <a:gd name="connsiteX699" fmla="*/ 3230563 w 8802688"/>
                  <a:gd name="connsiteY699" fmla="*/ 5783263 h 6677025"/>
                  <a:gd name="connsiteX700" fmla="*/ 3249613 w 8802688"/>
                  <a:gd name="connsiteY700" fmla="*/ 5764213 h 6677025"/>
                  <a:gd name="connsiteX701" fmla="*/ 3270250 w 8802688"/>
                  <a:gd name="connsiteY701" fmla="*/ 5746750 h 6677025"/>
                  <a:gd name="connsiteX702" fmla="*/ 3294063 w 8802688"/>
                  <a:gd name="connsiteY702" fmla="*/ 5732463 h 6677025"/>
                  <a:gd name="connsiteX703" fmla="*/ 3321050 w 8802688"/>
                  <a:gd name="connsiteY703" fmla="*/ 5716588 h 6677025"/>
                  <a:gd name="connsiteX704" fmla="*/ 3362325 w 8802688"/>
                  <a:gd name="connsiteY704" fmla="*/ 5699125 h 6677025"/>
                  <a:gd name="connsiteX705" fmla="*/ 3403600 w 8802688"/>
                  <a:gd name="connsiteY705" fmla="*/ 5681663 h 6677025"/>
                  <a:gd name="connsiteX706" fmla="*/ 3492500 w 8802688"/>
                  <a:gd name="connsiteY706" fmla="*/ 5637213 h 6677025"/>
                  <a:gd name="connsiteX707" fmla="*/ 3587750 w 8802688"/>
                  <a:gd name="connsiteY707" fmla="*/ 5583238 h 6677025"/>
                  <a:gd name="connsiteX708" fmla="*/ 3692525 w 8802688"/>
                  <a:gd name="connsiteY708" fmla="*/ 5529263 h 6677025"/>
                  <a:gd name="connsiteX709" fmla="*/ 3692525 w 8802688"/>
                  <a:gd name="connsiteY709" fmla="*/ 5081588 h 6677025"/>
                  <a:gd name="connsiteX710" fmla="*/ 3683000 w 8802688"/>
                  <a:gd name="connsiteY710" fmla="*/ 5116513 h 6677025"/>
                  <a:gd name="connsiteX711" fmla="*/ 3673475 w 8802688"/>
                  <a:gd name="connsiteY711" fmla="*/ 5153025 h 6677025"/>
                  <a:gd name="connsiteX712" fmla="*/ 3665538 w 8802688"/>
                  <a:gd name="connsiteY712" fmla="*/ 5184775 h 6677025"/>
                  <a:gd name="connsiteX713" fmla="*/ 3652838 w 8802688"/>
                  <a:gd name="connsiteY713" fmla="*/ 5211763 h 6677025"/>
                  <a:gd name="connsiteX714" fmla="*/ 3641725 w 8802688"/>
                  <a:gd name="connsiteY714" fmla="*/ 5238750 h 6677025"/>
                  <a:gd name="connsiteX715" fmla="*/ 3629025 w 8802688"/>
                  <a:gd name="connsiteY715" fmla="*/ 5265738 h 6677025"/>
                  <a:gd name="connsiteX716" fmla="*/ 3614738 w 8802688"/>
                  <a:gd name="connsiteY716" fmla="*/ 5286375 h 6677025"/>
                  <a:gd name="connsiteX717" fmla="*/ 3600450 w 8802688"/>
                  <a:gd name="connsiteY717" fmla="*/ 5307013 h 6677025"/>
                  <a:gd name="connsiteX718" fmla="*/ 3581400 w 8802688"/>
                  <a:gd name="connsiteY718" fmla="*/ 5324475 h 6677025"/>
                  <a:gd name="connsiteX719" fmla="*/ 3567113 w 8802688"/>
                  <a:gd name="connsiteY719" fmla="*/ 5340350 h 6677025"/>
                  <a:gd name="connsiteX720" fmla="*/ 3549650 w 8802688"/>
                  <a:gd name="connsiteY720" fmla="*/ 5354638 h 6677025"/>
                  <a:gd name="connsiteX721" fmla="*/ 3529013 w 8802688"/>
                  <a:gd name="connsiteY721" fmla="*/ 5365750 h 6677025"/>
                  <a:gd name="connsiteX722" fmla="*/ 3489325 w 8802688"/>
                  <a:gd name="connsiteY722" fmla="*/ 5386388 h 6677025"/>
                  <a:gd name="connsiteX723" fmla="*/ 3451225 w 8802688"/>
                  <a:gd name="connsiteY723" fmla="*/ 5402263 h 6677025"/>
                  <a:gd name="connsiteX724" fmla="*/ 3406775 w 8802688"/>
                  <a:gd name="connsiteY724" fmla="*/ 5413375 h 6677025"/>
                  <a:gd name="connsiteX725" fmla="*/ 3365500 w 8802688"/>
                  <a:gd name="connsiteY725" fmla="*/ 5419725 h 6677025"/>
                  <a:gd name="connsiteX726" fmla="*/ 3321050 w 8802688"/>
                  <a:gd name="connsiteY726" fmla="*/ 5422900 h 6677025"/>
                  <a:gd name="connsiteX727" fmla="*/ 3273425 w 8802688"/>
                  <a:gd name="connsiteY727" fmla="*/ 5422900 h 6677025"/>
                  <a:gd name="connsiteX728" fmla="*/ 3182938 w 8802688"/>
                  <a:gd name="connsiteY728" fmla="*/ 5419725 h 6677025"/>
                  <a:gd name="connsiteX729" fmla="*/ 3097213 w 8802688"/>
                  <a:gd name="connsiteY729" fmla="*/ 5416550 h 6677025"/>
                  <a:gd name="connsiteX730" fmla="*/ 2838450 w 8802688"/>
                  <a:gd name="connsiteY730" fmla="*/ 5416550 h 6677025"/>
                  <a:gd name="connsiteX731" fmla="*/ 2770188 w 8802688"/>
                  <a:gd name="connsiteY731" fmla="*/ 5416550 h 6677025"/>
                  <a:gd name="connsiteX732" fmla="*/ 2708275 w 8802688"/>
                  <a:gd name="connsiteY732" fmla="*/ 5413375 h 6677025"/>
                  <a:gd name="connsiteX733" fmla="*/ 2678113 w 8802688"/>
                  <a:gd name="connsiteY733" fmla="*/ 5408613 h 6677025"/>
                  <a:gd name="connsiteX734" fmla="*/ 2647950 w 8802688"/>
                  <a:gd name="connsiteY734" fmla="*/ 5402263 h 6677025"/>
                  <a:gd name="connsiteX735" fmla="*/ 2622550 w 8802688"/>
                  <a:gd name="connsiteY735" fmla="*/ 5395913 h 6677025"/>
                  <a:gd name="connsiteX736" fmla="*/ 2598738 w 8802688"/>
                  <a:gd name="connsiteY736" fmla="*/ 5384800 h 6677025"/>
                  <a:gd name="connsiteX737" fmla="*/ 2574925 w 8802688"/>
                  <a:gd name="connsiteY737" fmla="*/ 5368925 h 6677025"/>
                  <a:gd name="connsiteX738" fmla="*/ 2554288 w 8802688"/>
                  <a:gd name="connsiteY738" fmla="*/ 5354638 h 6677025"/>
                  <a:gd name="connsiteX739" fmla="*/ 2532063 w 8802688"/>
                  <a:gd name="connsiteY739" fmla="*/ 5330825 h 6677025"/>
                  <a:gd name="connsiteX740" fmla="*/ 2514600 w 8802688"/>
                  <a:gd name="connsiteY740" fmla="*/ 5307013 h 6677025"/>
                  <a:gd name="connsiteX741" fmla="*/ 2500313 w 8802688"/>
                  <a:gd name="connsiteY741" fmla="*/ 5276850 h 6677025"/>
                  <a:gd name="connsiteX742" fmla="*/ 2484438 w 8802688"/>
                  <a:gd name="connsiteY742" fmla="*/ 5241925 h 6677025"/>
                  <a:gd name="connsiteX743" fmla="*/ 2476500 w 8802688"/>
                  <a:gd name="connsiteY743" fmla="*/ 5202238 h 6677025"/>
                  <a:gd name="connsiteX744" fmla="*/ 2466975 w 8802688"/>
                  <a:gd name="connsiteY744" fmla="*/ 5154613 h 6677025"/>
                  <a:gd name="connsiteX745" fmla="*/ 2466975 w 8802688"/>
                  <a:gd name="connsiteY745" fmla="*/ 5229225 h 6677025"/>
                  <a:gd name="connsiteX746" fmla="*/ 2466975 w 8802688"/>
                  <a:gd name="connsiteY746" fmla="*/ 5341938 h 6677025"/>
                  <a:gd name="connsiteX747" fmla="*/ 2466975 w 8802688"/>
                  <a:gd name="connsiteY747" fmla="*/ 5440363 h 6677025"/>
                  <a:gd name="connsiteX748" fmla="*/ 2463800 w 8802688"/>
                  <a:gd name="connsiteY748" fmla="*/ 5538788 h 6677025"/>
                  <a:gd name="connsiteX749" fmla="*/ 2459038 w 8802688"/>
                  <a:gd name="connsiteY749" fmla="*/ 5634038 h 6677025"/>
                  <a:gd name="connsiteX750" fmla="*/ 2452688 w 8802688"/>
                  <a:gd name="connsiteY750" fmla="*/ 5681663 h 6677025"/>
                  <a:gd name="connsiteX751" fmla="*/ 2443163 w 8802688"/>
                  <a:gd name="connsiteY751" fmla="*/ 5729288 h 6677025"/>
                  <a:gd name="connsiteX752" fmla="*/ 2435225 w 8802688"/>
                  <a:gd name="connsiteY752" fmla="*/ 5776913 h 6677025"/>
                  <a:gd name="connsiteX753" fmla="*/ 2422525 w 8802688"/>
                  <a:gd name="connsiteY753" fmla="*/ 5824538 h 6677025"/>
                  <a:gd name="connsiteX754" fmla="*/ 2408238 w 8802688"/>
                  <a:gd name="connsiteY754" fmla="*/ 5868988 h 6677025"/>
                  <a:gd name="connsiteX755" fmla="*/ 2390775 w 8802688"/>
                  <a:gd name="connsiteY755" fmla="*/ 5916613 h 6677025"/>
                  <a:gd name="connsiteX756" fmla="*/ 2368550 w 8802688"/>
                  <a:gd name="connsiteY756" fmla="*/ 5961063 h 6677025"/>
                  <a:gd name="connsiteX757" fmla="*/ 2343150 w 8802688"/>
                  <a:gd name="connsiteY757" fmla="*/ 6002338 h 6677025"/>
                  <a:gd name="connsiteX758" fmla="*/ 2316163 w 8802688"/>
                  <a:gd name="connsiteY758" fmla="*/ 6046788 h 6677025"/>
                  <a:gd name="connsiteX759" fmla="*/ 2282825 w 8802688"/>
                  <a:gd name="connsiteY759" fmla="*/ 6088063 h 6677025"/>
                  <a:gd name="connsiteX760" fmla="*/ 2268538 w 8802688"/>
                  <a:gd name="connsiteY760" fmla="*/ 6103938 h 6677025"/>
                  <a:gd name="connsiteX761" fmla="*/ 2255838 w 8802688"/>
                  <a:gd name="connsiteY761" fmla="*/ 6121400 h 6677025"/>
                  <a:gd name="connsiteX762" fmla="*/ 2238375 w 8802688"/>
                  <a:gd name="connsiteY762" fmla="*/ 6156325 h 6677025"/>
                  <a:gd name="connsiteX763" fmla="*/ 2224088 w 8802688"/>
                  <a:gd name="connsiteY763" fmla="*/ 6199188 h 6677025"/>
                  <a:gd name="connsiteX764" fmla="*/ 2211388 w 8802688"/>
                  <a:gd name="connsiteY764" fmla="*/ 6243638 h 6677025"/>
                  <a:gd name="connsiteX765" fmla="*/ 2193925 w 8802688"/>
                  <a:gd name="connsiteY765" fmla="*/ 6335713 h 6677025"/>
                  <a:gd name="connsiteX766" fmla="*/ 2181225 w 8802688"/>
                  <a:gd name="connsiteY766" fmla="*/ 6383338 h 6677025"/>
                  <a:gd name="connsiteX767" fmla="*/ 2170113 w 8802688"/>
                  <a:gd name="connsiteY767" fmla="*/ 6424613 h 6677025"/>
                  <a:gd name="connsiteX768" fmla="*/ 2166938 w 8802688"/>
                  <a:gd name="connsiteY768" fmla="*/ 6442075 h 6677025"/>
                  <a:gd name="connsiteX769" fmla="*/ 2157413 w 8802688"/>
                  <a:gd name="connsiteY769" fmla="*/ 6459538 h 6677025"/>
                  <a:gd name="connsiteX770" fmla="*/ 2143125 w 8802688"/>
                  <a:gd name="connsiteY770" fmla="*/ 6478588 h 6677025"/>
                  <a:gd name="connsiteX771" fmla="*/ 2125663 w 8802688"/>
                  <a:gd name="connsiteY771" fmla="*/ 6496050 h 6677025"/>
                  <a:gd name="connsiteX772" fmla="*/ 2101850 w 8802688"/>
                  <a:gd name="connsiteY772" fmla="*/ 6510338 h 6677025"/>
                  <a:gd name="connsiteX773" fmla="*/ 2078038 w 8802688"/>
                  <a:gd name="connsiteY773" fmla="*/ 6526213 h 6677025"/>
                  <a:gd name="connsiteX774" fmla="*/ 2051050 w 8802688"/>
                  <a:gd name="connsiteY774" fmla="*/ 6534150 h 6677025"/>
                  <a:gd name="connsiteX775" fmla="*/ 2020888 w 8802688"/>
                  <a:gd name="connsiteY775" fmla="*/ 6537325 h 6677025"/>
                  <a:gd name="connsiteX776" fmla="*/ 1828800 w 8802688"/>
                  <a:gd name="connsiteY776" fmla="*/ 6507163 h 6677025"/>
                  <a:gd name="connsiteX777" fmla="*/ 1628775 w 8802688"/>
                  <a:gd name="connsiteY777" fmla="*/ 6478588 h 6677025"/>
                  <a:gd name="connsiteX778" fmla="*/ 1525588 w 8802688"/>
                  <a:gd name="connsiteY778" fmla="*/ 6457950 h 6677025"/>
                  <a:gd name="connsiteX779" fmla="*/ 1420813 w 8802688"/>
                  <a:gd name="connsiteY779" fmla="*/ 6435725 h 6677025"/>
                  <a:gd name="connsiteX780" fmla="*/ 1316038 w 8802688"/>
                  <a:gd name="connsiteY780" fmla="*/ 6415088 h 6677025"/>
                  <a:gd name="connsiteX781" fmla="*/ 1206500 w 8802688"/>
                  <a:gd name="connsiteY781" fmla="*/ 6389688 h 6677025"/>
                  <a:gd name="connsiteX782" fmla="*/ 1168400 w 8802688"/>
                  <a:gd name="connsiteY782" fmla="*/ 6370638 h 6677025"/>
                  <a:gd name="connsiteX783" fmla="*/ 1150938 w 8802688"/>
                  <a:gd name="connsiteY783" fmla="*/ 6362700 h 6677025"/>
                  <a:gd name="connsiteX784" fmla="*/ 1135063 w 8802688"/>
                  <a:gd name="connsiteY784" fmla="*/ 6353175 h 6677025"/>
                  <a:gd name="connsiteX785" fmla="*/ 1123950 w 8802688"/>
                  <a:gd name="connsiteY785" fmla="*/ 6342063 h 6677025"/>
                  <a:gd name="connsiteX786" fmla="*/ 1111250 w 8802688"/>
                  <a:gd name="connsiteY786" fmla="*/ 6326188 h 6677025"/>
                  <a:gd name="connsiteX787" fmla="*/ 1103313 w 8802688"/>
                  <a:gd name="connsiteY787" fmla="*/ 6311900 h 6677025"/>
                  <a:gd name="connsiteX788" fmla="*/ 1093788 w 8802688"/>
                  <a:gd name="connsiteY788" fmla="*/ 6294438 h 6677025"/>
                  <a:gd name="connsiteX789" fmla="*/ 1087438 w 8802688"/>
                  <a:gd name="connsiteY789" fmla="*/ 6275388 h 6677025"/>
                  <a:gd name="connsiteX790" fmla="*/ 1084263 w 8802688"/>
                  <a:gd name="connsiteY790" fmla="*/ 6254750 h 6677025"/>
                  <a:gd name="connsiteX791" fmla="*/ 1082675 w 8802688"/>
                  <a:gd name="connsiteY791" fmla="*/ 6234113 h 6677025"/>
                  <a:gd name="connsiteX792" fmla="*/ 1082675 w 8802688"/>
                  <a:gd name="connsiteY792" fmla="*/ 6210300 h 6677025"/>
                  <a:gd name="connsiteX793" fmla="*/ 1084263 w 8802688"/>
                  <a:gd name="connsiteY793" fmla="*/ 6154738 h 6677025"/>
                  <a:gd name="connsiteX794" fmla="*/ 1093788 w 8802688"/>
                  <a:gd name="connsiteY794" fmla="*/ 6088063 h 6677025"/>
                  <a:gd name="connsiteX795" fmla="*/ 1120775 w 8802688"/>
                  <a:gd name="connsiteY795" fmla="*/ 6046788 h 6677025"/>
                  <a:gd name="connsiteX796" fmla="*/ 1144588 w 8802688"/>
                  <a:gd name="connsiteY796" fmla="*/ 5999163 h 6677025"/>
                  <a:gd name="connsiteX797" fmla="*/ 1162050 w 8802688"/>
                  <a:gd name="connsiteY797" fmla="*/ 5948363 h 6677025"/>
                  <a:gd name="connsiteX798" fmla="*/ 1176338 w 8802688"/>
                  <a:gd name="connsiteY798" fmla="*/ 5899150 h 6677025"/>
                  <a:gd name="connsiteX799" fmla="*/ 1189038 w 8802688"/>
                  <a:gd name="connsiteY799" fmla="*/ 5845175 h 6677025"/>
                  <a:gd name="connsiteX800" fmla="*/ 1198563 w 8802688"/>
                  <a:gd name="connsiteY800" fmla="*/ 5788025 h 6677025"/>
                  <a:gd name="connsiteX801" fmla="*/ 1203325 w 8802688"/>
                  <a:gd name="connsiteY801" fmla="*/ 5735638 h 6677025"/>
                  <a:gd name="connsiteX802" fmla="*/ 1206500 w 8802688"/>
                  <a:gd name="connsiteY802" fmla="*/ 5678488 h 6677025"/>
                  <a:gd name="connsiteX803" fmla="*/ 1212850 w 8802688"/>
                  <a:gd name="connsiteY803" fmla="*/ 5657850 h 6677025"/>
                  <a:gd name="connsiteX804" fmla="*/ 1216025 w 8802688"/>
                  <a:gd name="connsiteY804" fmla="*/ 5634038 h 6677025"/>
                  <a:gd name="connsiteX805" fmla="*/ 1216025 w 8802688"/>
                  <a:gd name="connsiteY805" fmla="*/ 5613400 h 6677025"/>
                  <a:gd name="connsiteX806" fmla="*/ 1216025 w 8802688"/>
                  <a:gd name="connsiteY806" fmla="*/ 5589588 h 6677025"/>
                  <a:gd name="connsiteX807" fmla="*/ 1209675 w 8802688"/>
                  <a:gd name="connsiteY807" fmla="*/ 5541963 h 6677025"/>
                  <a:gd name="connsiteX808" fmla="*/ 1198563 w 8802688"/>
                  <a:gd name="connsiteY808" fmla="*/ 5497513 h 6677025"/>
                  <a:gd name="connsiteX809" fmla="*/ 1179513 w 8802688"/>
                  <a:gd name="connsiteY809" fmla="*/ 5453063 h 6677025"/>
                  <a:gd name="connsiteX810" fmla="*/ 1165225 w 8802688"/>
                  <a:gd name="connsiteY810" fmla="*/ 5410200 h 6677025"/>
                  <a:gd name="connsiteX811" fmla="*/ 1131888 w 8802688"/>
                  <a:gd name="connsiteY811" fmla="*/ 5341938 h 6677025"/>
                  <a:gd name="connsiteX812" fmla="*/ 1069975 w 8802688"/>
                  <a:gd name="connsiteY812" fmla="*/ 5238750 h 6677025"/>
                  <a:gd name="connsiteX813" fmla="*/ 1012825 w 8802688"/>
                  <a:gd name="connsiteY813" fmla="*/ 5130800 h 6677025"/>
                  <a:gd name="connsiteX814" fmla="*/ 957263 w 8802688"/>
                  <a:gd name="connsiteY814" fmla="*/ 5027613 h 6677025"/>
                  <a:gd name="connsiteX815" fmla="*/ 903288 w 8802688"/>
                  <a:gd name="connsiteY815" fmla="*/ 4919663 h 6677025"/>
                  <a:gd name="connsiteX816" fmla="*/ 855663 w 8802688"/>
                  <a:gd name="connsiteY816" fmla="*/ 4813300 h 6677025"/>
                  <a:gd name="connsiteX817" fmla="*/ 811213 w 8802688"/>
                  <a:gd name="connsiteY817" fmla="*/ 4706938 h 6677025"/>
                  <a:gd name="connsiteX818" fmla="*/ 769938 w 8802688"/>
                  <a:gd name="connsiteY818" fmla="*/ 4598988 h 6677025"/>
                  <a:gd name="connsiteX819" fmla="*/ 733425 w 8802688"/>
                  <a:gd name="connsiteY819" fmla="*/ 4492625 h 6677025"/>
                  <a:gd name="connsiteX820" fmla="*/ 701675 w 8802688"/>
                  <a:gd name="connsiteY820" fmla="*/ 4383088 h 6677025"/>
                  <a:gd name="connsiteX821" fmla="*/ 671513 w 8802688"/>
                  <a:gd name="connsiteY821" fmla="*/ 4271963 h 6677025"/>
                  <a:gd name="connsiteX822" fmla="*/ 647700 w 8802688"/>
                  <a:gd name="connsiteY822" fmla="*/ 4162425 h 6677025"/>
                  <a:gd name="connsiteX823" fmla="*/ 630238 w 8802688"/>
                  <a:gd name="connsiteY823" fmla="*/ 4049713 h 6677025"/>
                  <a:gd name="connsiteX824" fmla="*/ 617538 w 8802688"/>
                  <a:gd name="connsiteY824" fmla="*/ 3937000 h 6677025"/>
                  <a:gd name="connsiteX825" fmla="*/ 609600 w 8802688"/>
                  <a:gd name="connsiteY825" fmla="*/ 3821113 h 6677025"/>
                  <a:gd name="connsiteX826" fmla="*/ 609600 w 8802688"/>
                  <a:gd name="connsiteY826" fmla="*/ 3705225 h 6677025"/>
                  <a:gd name="connsiteX827" fmla="*/ 612775 w 8802688"/>
                  <a:gd name="connsiteY827" fmla="*/ 3586163 h 6677025"/>
                  <a:gd name="connsiteX828" fmla="*/ 620713 w 8802688"/>
                  <a:gd name="connsiteY828" fmla="*/ 3470275 h 6677025"/>
                  <a:gd name="connsiteX829" fmla="*/ 636588 w 8802688"/>
                  <a:gd name="connsiteY829" fmla="*/ 3354388 h 6677025"/>
                  <a:gd name="connsiteX830" fmla="*/ 657225 w 8802688"/>
                  <a:gd name="connsiteY830" fmla="*/ 3243263 h 6677025"/>
                  <a:gd name="connsiteX831" fmla="*/ 681038 w 8802688"/>
                  <a:gd name="connsiteY831" fmla="*/ 3136900 h 6677025"/>
                  <a:gd name="connsiteX832" fmla="*/ 709613 w 8802688"/>
                  <a:gd name="connsiteY832" fmla="*/ 3032125 h 6677025"/>
                  <a:gd name="connsiteX833" fmla="*/ 746125 w 8802688"/>
                  <a:gd name="connsiteY833" fmla="*/ 2932113 h 6677025"/>
                  <a:gd name="connsiteX834" fmla="*/ 784225 w 8802688"/>
                  <a:gd name="connsiteY834" fmla="*/ 2833688 h 6677025"/>
                  <a:gd name="connsiteX835" fmla="*/ 828675 w 8802688"/>
                  <a:gd name="connsiteY835" fmla="*/ 2735263 h 6677025"/>
                  <a:gd name="connsiteX836" fmla="*/ 879475 w 8802688"/>
                  <a:gd name="connsiteY836" fmla="*/ 2643188 h 6677025"/>
                  <a:gd name="connsiteX837" fmla="*/ 933450 w 8802688"/>
                  <a:gd name="connsiteY837" fmla="*/ 2551113 h 6677025"/>
                  <a:gd name="connsiteX838" fmla="*/ 992188 w 8802688"/>
                  <a:gd name="connsiteY838" fmla="*/ 2465388 h 6677025"/>
                  <a:gd name="connsiteX839" fmla="*/ 1055688 w 8802688"/>
                  <a:gd name="connsiteY839" fmla="*/ 2379663 h 6677025"/>
                  <a:gd name="connsiteX840" fmla="*/ 1123950 w 8802688"/>
                  <a:gd name="connsiteY840" fmla="*/ 2295525 h 6677025"/>
                  <a:gd name="connsiteX841" fmla="*/ 1195388 w 8802688"/>
                  <a:gd name="connsiteY841" fmla="*/ 2212975 h 6677025"/>
                  <a:gd name="connsiteX842" fmla="*/ 1271588 w 8802688"/>
                  <a:gd name="connsiteY842" fmla="*/ 2132013 h 6677025"/>
                  <a:gd name="connsiteX843" fmla="*/ 1355725 w 8802688"/>
                  <a:gd name="connsiteY843" fmla="*/ 2054225 h 6677025"/>
                  <a:gd name="connsiteX844" fmla="*/ 1423988 w 8802688"/>
                  <a:gd name="connsiteY844" fmla="*/ 2001838 h 6677025"/>
                  <a:gd name="connsiteX845" fmla="*/ 1495425 w 8802688"/>
                  <a:gd name="connsiteY845" fmla="*/ 1951038 h 6677025"/>
                  <a:gd name="connsiteX846" fmla="*/ 1566863 w 8802688"/>
                  <a:gd name="connsiteY846" fmla="*/ 1900238 h 6677025"/>
                  <a:gd name="connsiteX847" fmla="*/ 1641475 w 8802688"/>
                  <a:gd name="connsiteY847" fmla="*/ 1855788 h 6677025"/>
                  <a:gd name="connsiteX848" fmla="*/ 1714500 w 8802688"/>
                  <a:gd name="connsiteY848" fmla="*/ 1814513 h 6677025"/>
                  <a:gd name="connsiteX849" fmla="*/ 1789113 w 8802688"/>
                  <a:gd name="connsiteY849" fmla="*/ 1774825 h 6677025"/>
                  <a:gd name="connsiteX850" fmla="*/ 1866900 w 8802688"/>
                  <a:gd name="connsiteY850" fmla="*/ 1739900 h 6677025"/>
                  <a:gd name="connsiteX851" fmla="*/ 1944688 w 8802688"/>
                  <a:gd name="connsiteY851" fmla="*/ 1703388 h 6677025"/>
                  <a:gd name="connsiteX852" fmla="*/ 2020888 w 8802688"/>
                  <a:gd name="connsiteY852" fmla="*/ 1671638 h 6677025"/>
                  <a:gd name="connsiteX853" fmla="*/ 2101850 w 8802688"/>
                  <a:gd name="connsiteY853" fmla="*/ 1641476 h 6677025"/>
                  <a:gd name="connsiteX854" fmla="*/ 2184400 w 8802688"/>
                  <a:gd name="connsiteY854" fmla="*/ 1614488 h 6677025"/>
                  <a:gd name="connsiteX855" fmla="*/ 2268538 w 8802688"/>
                  <a:gd name="connsiteY855" fmla="*/ 1587500 h 6677025"/>
                  <a:gd name="connsiteX856" fmla="*/ 2351088 w 8802688"/>
                  <a:gd name="connsiteY856" fmla="*/ 1562100 h 6677025"/>
                  <a:gd name="connsiteX857" fmla="*/ 2436813 w 8802688"/>
                  <a:gd name="connsiteY857" fmla="*/ 1538288 h 6677025"/>
                  <a:gd name="connsiteX858" fmla="*/ 2616200 w 8802688"/>
                  <a:gd name="connsiteY858" fmla="*/ 1492250 h 6677025"/>
                  <a:gd name="connsiteX859" fmla="*/ 2725738 w 8802688"/>
                  <a:gd name="connsiteY859" fmla="*/ 1492250 h 6677025"/>
                  <a:gd name="connsiteX860" fmla="*/ 2654300 w 8802688"/>
                  <a:gd name="connsiteY860" fmla="*/ 1590675 h 6677025"/>
                  <a:gd name="connsiteX861" fmla="*/ 2582863 w 8802688"/>
                  <a:gd name="connsiteY861" fmla="*/ 1682750 h 6677025"/>
                  <a:gd name="connsiteX862" fmla="*/ 2435225 w 8802688"/>
                  <a:gd name="connsiteY862" fmla="*/ 1866901 h 6677025"/>
                  <a:gd name="connsiteX863" fmla="*/ 2363788 w 8802688"/>
                  <a:gd name="connsiteY863" fmla="*/ 1958975 h 6677025"/>
                  <a:gd name="connsiteX864" fmla="*/ 2295525 w 8802688"/>
                  <a:gd name="connsiteY864" fmla="*/ 2052638 h 6677025"/>
                  <a:gd name="connsiteX865" fmla="*/ 2228850 w 8802688"/>
                  <a:gd name="connsiteY865" fmla="*/ 2144713 h 6677025"/>
                  <a:gd name="connsiteX866" fmla="*/ 2200275 w 8802688"/>
                  <a:gd name="connsiteY866" fmla="*/ 2192338 h 6677025"/>
                  <a:gd name="connsiteX867" fmla="*/ 2170113 w 8802688"/>
                  <a:gd name="connsiteY867" fmla="*/ 2241550 h 6677025"/>
                  <a:gd name="connsiteX868" fmla="*/ 2089150 w 8802688"/>
                  <a:gd name="connsiteY868" fmla="*/ 2355850 h 6677025"/>
                  <a:gd name="connsiteX869" fmla="*/ 2047875 w 8802688"/>
                  <a:gd name="connsiteY869" fmla="*/ 2411413 h 6677025"/>
                  <a:gd name="connsiteX870" fmla="*/ 2012950 w 8802688"/>
                  <a:gd name="connsiteY870" fmla="*/ 2471738 h 6677025"/>
                  <a:gd name="connsiteX871" fmla="*/ 1979613 w 8802688"/>
                  <a:gd name="connsiteY871" fmla="*/ 2530475 h 6677025"/>
                  <a:gd name="connsiteX872" fmla="*/ 1952625 w 8802688"/>
                  <a:gd name="connsiteY872" fmla="*/ 2592388 h 6677025"/>
                  <a:gd name="connsiteX873" fmla="*/ 1928813 w 8802688"/>
                  <a:gd name="connsiteY873" fmla="*/ 2659063 h 6677025"/>
                  <a:gd name="connsiteX874" fmla="*/ 1917700 w 8802688"/>
                  <a:gd name="connsiteY874" fmla="*/ 2693988 h 6677025"/>
                  <a:gd name="connsiteX875" fmla="*/ 1911350 w 8802688"/>
                  <a:gd name="connsiteY875" fmla="*/ 2727325 h 6677025"/>
                  <a:gd name="connsiteX876" fmla="*/ 1893888 w 8802688"/>
                  <a:gd name="connsiteY876" fmla="*/ 2776538 h 6677025"/>
                  <a:gd name="connsiteX877" fmla="*/ 1881188 w 8802688"/>
                  <a:gd name="connsiteY877" fmla="*/ 2824163 h 6677025"/>
                  <a:gd name="connsiteX878" fmla="*/ 1873250 w 8802688"/>
                  <a:gd name="connsiteY878" fmla="*/ 2868613 h 6677025"/>
                  <a:gd name="connsiteX879" fmla="*/ 1873250 w 8802688"/>
                  <a:gd name="connsiteY879" fmla="*/ 2916238 h 6677025"/>
                  <a:gd name="connsiteX880" fmla="*/ 1876425 w 8802688"/>
                  <a:gd name="connsiteY880" fmla="*/ 2962275 h 6677025"/>
                  <a:gd name="connsiteX881" fmla="*/ 1881188 w 8802688"/>
                  <a:gd name="connsiteY881" fmla="*/ 3006725 h 6677025"/>
                  <a:gd name="connsiteX882" fmla="*/ 1893888 w 8802688"/>
                  <a:gd name="connsiteY882" fmla="*/ 3048000 h 6677025"/>
                  <a:gd name="connsiteX883" fmla="*/ 1905000 w 8802688"/>
                  <a:gd name="connsiteY883" fmla="*/ 3092450 h 6677025"/>
                  <a:gd name="connsiteX884" fmla="*/ 1924050 w 8802688"/>
                  <a:gd name="connsiteY884" fmla="*/ 3133725 h 6677025"/>
                  <a:gd name="connsiteX885" fmla="*/ 1944688 w 8802688"/>
                  <a:gd name="connsiteY885" fmla="*/ 3171825 h 6677025"/>
                  <a:gd name="connsiteX886" fmla="*/ 1965325 w 8802688"/>
                  <a:gd name="connsiteY886" fmla="*/ 3214688 h 6677025"/>
                  <a:gd name="connsiteX887" fmla="*/ 1989138 w 8802688"/>
                  <a:gd name="connsiteY887" fmla="*/ 3252788 h 6677025"/>
                  <a:gd name="connsiteX888" fmla="*/ 2041525 w 8802688"/>
                  <a:gd name="connsiteY888" fmla="*/ 3327400 h 6677025"/>
                  <a:gd name="connsiteX889" fmla="*/ 2095500 w 8802688"/>
                  <a:gd name="connsiteY889" fmla="*/ 3398838 h 6677025"/>
                  <a:gd name="connsiteX890" fmla="*/ 2149475 w 8802688"/>
                  <a:gd name="connsiteY890" fmla="*/ 3470275 h 6677025"/>
                  <a:gd name="connsiteX891" fmla="*/ 2197100 w 8802688"/>
                  <a:gd name="connsiteY891" fmla="*/ 3541713 h 6677025"/>
                  <a:gd name="connsiteX892" fmla="*/ 2217738 w 8802688"/>
                  <a:gd name="connsiteY892" fmla="*/ 3576638 h 6677025"/>
                  <a:gd name="connsiteX893" fmla="*/ 2238375 w 8802688"/>
                  <a:gd name="connsiteY893" fmla="*/ 3613150 h 6677025"/>
                  <a:gd name="connsiteX894" fmla="*/ 2252663 w 8802688"/>
                  <a:gd name="connsiteY894" fmla="*/ 3648075 h 6677025"/>
                  <a:gd name="connsiteX895" fmla="*/ 2268538 w 8802688"/>
                  <a:gd name="connsiteY895" fmla="*/ 3684588 h 6677025"/>
                  <a:gd name="connsiteX896" fmla="*/ 2279650 w 8802688"/>
                  <a:gd name="connsiteY896" fmla="*/ 3722688 h 6677025"/>
                  <a:gd name="connsiteX897" fmla="*/ 2286000 w 8802688"/>
                  <a:gd name="connsiteY897" fmla="*/ 3757613 h 6677025"/>
                  <a:gd name="connsiteX898" fmla="*/ 2289175 w 8802688"/>
                  <a:gd name="connsiteY898" fmla="*/ 3797300 h 6677025"/>
                  <a:gd name="connsiteX899" fmla="*/ 2289175 w 8802688"/>
                  <a:gd name="connsiteY899" fmla="*/ 3835400 h 6677025"/>
                  <a:gd name="connsiteX900" fmla="*/ 2286000 w 8802688"/>
                  <a:gd name="connsiteY900" fmla="*/ 3873500 h 6677025"/>
                  <a:gd name="connsiteX901" fmla="*/ 2276475 w 8802688"/>
                  <a:gd name="connsiteY901" fmla="*/ 3916363 h 6677025"/>
                  <a:gd name="connsiteX902" fmla="*/ 2262188 w 8802688"/>
                  <a:gd name="connsiteY902" fmla="*/ 3954463 h 6677025"/>
                  <a:gd name="connsiteX903" fmla="*/ 2244725 w 8802688"/>
                  <a:gd name="connsiteY903" fmla="*/ 3995738 h 6677025"/>
                  <a:gd name="connsiteX904" fmla="*/ 2232025 w 8802688"/>
                  <a:gd name="connsiteY904" fmla="*/ 4013200 h 6677025"/>
                  <a:gd name="connsiteX905" fmla="*/ 2224088 w 8802688"/>
                  <a:gd name="connsiteY905" fmla="*/ 4037013 h 6677025"/>
                  <a:gd name="connsiteX906" fmla="*/ 2217738 w 8802688"/>
                  <a:gd name="connsiteY906" fmla="*/ 4064000 h 6677025"/>
                  <a:gd name="connsiteX907" fmla="*/ 2217738 w 8802688"/>
                  <a:gd name="connsiteY907" fmla="*/ 4090988 h 6677025"/>
                  <a:gd name="connsiteX908" fmla="*/ 2217738 w 8802688"/>
                  <a:gd name="connsiteY908" fmla="*/ 4117975 h 6677025"/>
                  <a:gd name="connsiteX909" fmla="*/ 2224088 w 8802688"/>
                  <a:gd name="connsiteY909" fmla="*/ 4144963 h 6677025"/>
                  <a:gd name="connsiteX910" fmla="*/ 2232025 w 8802688"/>
                  <a:gd name="connsiteY910" fmla="*/ 4168775 h 6677025"/>
                  <a:gd name="connsiteX911" fmla="*/ 2244725 w 8802688"/>
                  <a:gd name="connsiteY911" fmla="*/ 4183063 h 6677025"/>
                  <a:gd name="connsiteX912" fmla="*/ 2306638 w 8802688"/>
                  <a:gd name="connsiteY912" fmla="*/ 4251325 h 6677025"/>
                  <a:gd name="connsiteX913" fmla="*/ 2368550 w 8802688"/>
                  <a:gd name="connsiteY913" fmla="*/ 4313238 h 6677025"/>
                  <a:gd name="connsiteX914" fmla="*/ 2435225 w 8802688"/>
                  <a:gd name="connsiteY914" fmla="*/ 4373563 h 6677025"/>
                  <a:gd name="connsiteX915" fmla="*/ 2497138 w 8802688"/>
                  <a:gd name="connsiteY915" fmla="*/ 4424363 h 6677025"/>
                  <a:gd name="connsiteX916" fmla="*/ 2562225 w 8802688"/>
                  <a:gd name="connsiteY916" fmla="*/ 4471988 h 6677025"/>
                  <a:gd name="connsiteX917" fmla="*/ 2627313 w 8802688"/>
                  <a:gd name="connsiteY917" fmla="*/ 4510088 h 6677025"/>
                  <a:gd name="connsiteX918" fmla="*/ 2660650 w 8802688"/>
                  <a:gd name="connsiteY918" fmla="*/ 4527550 h 6677025"/>
                  <a:gd name="connsiteX919" fmla="*/ 2695575 w 8802688"/>
                  <a:gd name="connsiteY919" fmla="*/ 4543425 h 6677025"/>
                  <a:gd name="connsiteX920" fmla="*/ 2728913 w 8802688"/>
                  <a:gd name="connsiteY920" fmla="*/ 4554538 h 6677025"/>
                  <a:gd name="connsiteX921" fmla="*/ 2763838 w 8802688"/>
                  <a:gd name="connsiteY921" fmla="*/ 4567238 h 6677025"/>
                  <a:gd name="connsiteX922" fmla="*/ 2800350 w 8802688"/>
                  <a:gd name="connsiteY922" fmla="*/ 4575175 h 6677025"/>
                  <a:gd name="connsiteX923" fmla="*/ 2835275 w 8802688"/>
                  <a:gd name="connsiteY923" fmla="*/ 4584700 h 6677025"/>
                  <a:gd name="connsiteX924" fmla="*/ 2871788 w 8802688"/>
                  <a:gd name="connsiteY924" fmla="*/ 4591050 h 6677025"/>
                  <a:gd name="connsiteX925" fmla="*/ 2906713 w 8802688"/>
                  <a:gd name="connsiteY925" fmla="*/ 4594225 h 6677025"/>
                  <a:gd name="connsiteX926" fmla="*/ 2943225 w 8802688"/>
                  <a:gd name="connsiteY926" fmla="*/ 4594225 h 6677025"/>
                  <a:gd name="connsiteX927" fmla="*/ 2981325 w 8802688"/>
                  <a:gd name="connsiteY927" fmla="*/ 4594225 h 6677025"/>
                  <a:gd name="connsiteX928" fmla="*/ 3021013 w 8802688"/>
                  <a:gd name="connsiteY928" fmla="*/ 4591050 h 6677025"/>
                  <a:gd name="connsiteX929" fmla="*/ 3059113 w 8802688"/>
                  <a:gd name="connsiteY929" fmla="*/ 4584700 h 6677025"/>
                  <a:gd name="connsiteX930" fmla="*/ 3097213 w 8802688"/>
                  <a:gd name="connsiteY930" fmla="*/ 4575175 h 6677025"/>
                  <a:gd name="connsiteX931" fmla="*/ 3138488 w 8802688"/>
                  <a:gd name="connsiteY931" fmla="*/ 4564063 h 6677025"/>
                  <a:gd name="connsiteX932" fmla="*/ 3178175 w 8802688"/>
                  <a:gd name="connsiteY932" fmla="*/ 4551363 h 6677025"/>
                  <a:gd name="connsiteX933" fmla="*/ 3219450 w 8802688"/>
                  <a:gd name="connsiteY933" fmla="*/ 4537075 h 6677025"/>
                  <a:gd name="connsiteX934" fmla="*/ 3263900 w 8802688"/>
                  <a:gd name="connsiteY934" fmla="*/ 4516438 h 6677025"/>
                  <a:gd name="connsiteX935" fmla="*/ 3305175 w 8802688"/>
                  <a:gd name="connsiteY935" fmla="*/ 4495800 h 6677025"/>
                  <a:gd name="connsiteX936" fmla="*/ 3349625 w 8802688"/>
                  <a:gd name="connsiteY936" fmla="*/ 4471988 h 6677025"/>
                  <a:gd name="connsiteX937" fmla="*/ 3394075 w 8802688"/>
                  <a:gd name="connsiteY937" fmla="*/ 4445000 h 6677025"/>
                  <a:gd name="connsiteX938" fmla="*/ 3617913 w 8802688"/>
                  <a:gd name="connsiteY938" fmla="*/ 4329113 h 6677025"/>
                  <a:gd name="connsiteX939" fmla="*/ 3730625 w 8802688"/>
                  <a:gd name="connsiteY939" fmla="*/ 4271963 h 6677025"/>
                  <a:gd name="connsiteX940" fmla="*/ 3843338 w 8802688"/>
                  <a:gd name="connsiteY940" fmla="*/ 4216400 h 6677025"/>
                  <a:gd name="connsiteX941" fmla="*/ 3959225 w 8802688"/>
                  <a:gd name="connsiteY941" fmla="*/ 4168775 h 6677025"/>
                  <a:gd name="connsiteX942" fmla="*/ 4019550 w 8802688"/>
                  <a:gd name="connsiteY942" fmla="*/ 4144963 h 6677025"/>
                  <a:gd name="connsiteX943" fmla="*/ 4078288 w 8802688"/>
                  <a:gd name="connsiteY943" fmla="*/ 4124325 h 6677025"/>
                  <a:gd name="connsiteX944" fmla="*/ 4138613 w 8802688"/>
                  <a:gd name="connsiteY944" fmla="*/ 4108450 h 6677025"/>
                  <a:gd name="connsiteX945" fmla="*/ 4197350 w 8802688"/>
                  <a:gd name="connsiteY945" fmla="*/ 4094163 h 6677025"/>
                  <a:gd name="connsiteX946" fmla="*/ 4259263 w 8802688"/>
                  <a:gd name="connsiteY946" fmla="*/ 4081463 h 6677025"/>
                  <a:gd name="connsiteX947" fmla="*/ 4322763 w 8802688"/>
                  <a:gd name="connsiteY947" fmla="*/ 4073525 h 6677025"/>
                  <a:gd name="connsiteX948" fmla="*/ 4337050 w 8802688"/>
                  <a:gd name="connsiteY948" fmla="*/ 4067175 h 6677025"/>
                  <a:gd name="connsiteX949" fmla="*/ 4354513 w 8802688"/>
                  <a:gd name="connsiteY949" fmla="*/ 4057650 h 6677025"/>
                  <a:gd name="connsiteX950" fmla="*/ 4375150 w 8802688"/>
                  <a:gd name="connsiteY950" fmla="*/ 4043363 h 6677025"/>
                  <a:gd name="connsiteX951" fmla="*/ 4397375 w 8802688"/>
                  <a:gd name="connsiteY951" fmla="*/ 4025900 h 6677025"/>
                  <a:gd name="connsiteX952" fmla="*/ 4418013 w 8802688"/>
                  <a:gd name="connsiteY952" fmla="*/ 4002088 h 6677025"/>
                  <a:gd name="connsiteX953" fmla="*/ 4438650 w 8802688"/>
                  <a:gd name="connsiteY953" fmla="*/ 3978275 h 6677025"/>
                  <a:gd name="connsiteX954" fmla="*/ 4456113 w 8802688"/>
                  <a:gd name="connsiteY954" fmla="*/ 3951288 h 6677025"/>
                  <a:gd name="connsiteX955" fmla="*/ 4470400 w 8802688"/>
                  <a:gd name="connsiteY955" fmla="*/ 3921125 h 6677025"/>
                  <a:gd name="connsiteX956" fmla="*/ 4497388 w 8802688"/>
                  <a:gd name="connsiteY956" fmla="*/ 3844925 h 6677025"/>
                  <a:gd name="connsiteX957" fmla="*/ 4518025 w 8802688"/>
                  <a:gd name="connsiteY957" fmla="*/ 3767138 h 6677025"/>
                  <a:gd name="connsiteX958" fmla="*/ 4537075 w 8802688"/>
                  <a:gd name="connsiteY958" fmla="*/ 3689350 h 6677025"/>
                  <a:gd name="connsiteX959" fmla="*/ 4548188 w 8802688"/>
                  <a:gd name="connsiteY959" fmla="*/ 3613150 h 6677025"/>
                  <a:gd name="connsiteX960" fmla="*/ 4560888 w 8802688"/>
                  <a:gd name="connsiteY960" fmla="*/ 3535363 h 6677025"/>
                  <a:gd name="connsiteX961" fmla="*/ 4565650 w 8802688"/>
                  <a:gd name="connsiteY961" fmla="*/ 3457575 h 6677025"/>
                  <a:gd name="connsiteX962" fmla="*/ 4572000 w 8802688"/>
                  <a:gd name="connsiteY962" fmla="*/ 3381375 h 6677025"/>
                  <a:gd name="connsiteX963" fmla="*/ 4572000 w 8802688"/>
                  <a:gd name="connsiteY963" fmla="*/ 3300413 h 6677025"/>
                  <a:gd name="connsiteX964" fmla="*/ 4572000 w 8802688"/>
                  <a:gd name="connsiteY964" fmla="*/ 3222625 h 6677025"/>
                  <a:gd name="connsiteX965" fmla="*/ 4568825 w 8802688"/>
                  <a:gd name="connsiteY965" fmla="*/ 3143250 h 6677025"/>
                  <a:gd name="connsiteX966" fmla="*/ 4562475 w 8802688"/>
                  <a:gd name="connsiteY966" fmla="*/ 3062288 h 6677025"/>
                  <a:gd name="connsiteX967" fmla="*/ 4554538 w 8802688"/>
                  <a:gd name="connsiteY967" fmla="*/ 2982913 h 6677025"/>
                  <a:gd name="connsiteX968" fmla="*/ 4533900 w 8802688"/>
                  <a:gd name="connsiteY968" fmla="*/ 2819400 h 6677025"/>
                  <a:gd name="connsiteX969" fmla="*/ 4506913 w 8802688"/>
                  <a:gd name="connsiteY969" fmla="*/ 2652713 h 6677025"/>
                  <a:gd name="connsiteX970" fmla="*/ 4479925 w 8802688"/>
                  <a:gd name="connsiteY970" fmla="*/ 2476500 h 6677025"/>
                  <a:gd name="connsiteX971" fmla="*/ 4446588 w 8802688"/>
                  <a:gd name="connsiteY971" fmla="*/ 2292351 h 6677025"/>
                  <a:gd name="connsiteX972" fmla="*/ 4429125 w 8802688"/>
                  <a:gd name="connsiteY972" fmla="*/ 2197100 h 6677025"/>
                  <a:gd name="connsiteX973" fmla="*/ 4408488 w 8802688"/>
                  <a:gd name="connsiteY973" fmla="*/ 2098675 h 6677025"/>
                  <a:gd name="connsiteX974" fmla="*/ 4384675 w 8802688"/>
                  <a:gd name="connsiteY974" fmla="*/ 2005013 h 6677025"/>
                  <a:gd name="connsiteX975" fmla="*/ 4360863 w 8802688"/>
                  <a:gd name="connsiteY975" fmla="*/ 1906588 h 6677025"/>
                  <a:gd name="connsiteX976" fmla="*/ 4360863 w 8802688"/>
                  <a:gd name="connsiteY976" fmla="*/ 2765425 h 6677025"/>
                  <a:gd name="connsiteX977" fmla="*/ 4360863 w 8802688"/>
                  <a:gd name="connsiteY977" fmla="*/ 3698875 h 6677025"/>
                  <a:gd name="connsiteX978" fmla="*/ 4357688 w 8802688"/>
                  <a:gd name="connsiteY978" fmla="*/ 3725863 h 6677025"/>
                  <a:gd name="connsiteX979" fmla="*/ 4354513 w 8802688"/>
                  <a:gd name="connsiteY979" fmla="*/ 3752850 h 6677025"/>
                  <a:gd name="connsiteX980" fmla="*/ 4349750 w 8802688"/>
                  <a:gd name="connsiteY980" fmla="*/ 3776663 h 6677025"/>
                  <a:gd name="connsiteX981" fmla="*/ 4340225 w 8802688"/>
                  <a:gd name="connsiteY981" fmla="*/ 3797300 h 6677025"/>
                  <a:gd name="connsiteX982" fmla="*/ 4327525 w 8802688"/>
                  <a:gd name="connsiteY982" fmla="*/ 3817938 h 6677025"/>
                  <a:gd name="connsiteX983" fmla="*/ 4316413 w 8802688"/>
                  <a:gd name="connsiteY983" fmla="*/ 3838575 h 6677025"/>
                  <a:gd name="connsiteX984" fmla="*/ 4302125 w 8802688"/>
                  <a:gd name="connsiteY984" fmla="*/ 3856038 h 6677025"/>
                  <a:gd name="connsiteX985" fmla="*/ 4286250 w 8802688"/>
                  <a:gd name="connsiteY985" fmla="*/ 3870325 h 6677025"/>
                  <a:gd name="connsiteX986" fmla="*/ 4265613 w 8802688"/>
                  <a:gd name="connsiteY986" fmla="*/ 3886200 h 6677025"/>
                  <a:gd name="connsiteX987" fmla="*/ 4248150 w 8802688"/>
                  <a:gd name="connsiteY987" fmla="*/ 3900488 h 6677025"/>
                  <a:gd name="connsiteX988" fmla="*/ 4203700 w 8802688"/>
                  <a:gd name="connsiteY988" fmla="*/ 3924300 h 6677025"/>
                  <a:gd name="connsiteX989" fmla="*/ 4152900 w 8802688"/>
                  <a:gd name="connsiteY989" fmla="*/ 3944938 h 6677025"/>
                  <a:gd name="connsiteX990" fmla="*/ 4098925 w 8802688"/>
                  <a:gd name="connsiteY990" fmla="*/ 3960813 h 6677025"/>
                  <a:gd name="connsiteX991" fmla="*/ 4000500 w 8802688"/>
                  <a:gd name="connsiteY991" fmla="*/ 3989388 h 6677025"/>
                  <a:gd name="connsiteX992" fmla="*/ 3906838 w 8802688"/>
                  <a:gd name="connsiteY992" fmla="*/ 4022725 h 6677025"/>
                  <a:gd name="connsiteX993" fmla="*/ 3811588 w 8802688"/>
                  <a:gd name="connsiteY993" fmla="*/ 4057650 h 6677025"/>
                  <a:gd name="connsiteX994" fmla="*/ 3716338 w 8802688"/>
                  <a:gd name="connsiteY994" fmla="*/ 4100513 h 6677025"/>
                  <a:gd name="connsiteX995" fmla="*/ 3621088 w 8802688"/>
                  <a:gd name="connsiteY995" fmla="*/ 4144963 h 6677025"/>
                  <a:gd name="connsiteX996" fmla="*/ 3532188 w 8802688"/>
                  <a:gd name="connsiteY996" fmla="*/ 4192588 h 6677025"/>
                  <a:gd name="connsiteX997" fmla="*/ 3441700 w 8802688"/>
                  <a:gd name="connsiteY997" fmla="*/ 4243388 h 6677025"/>
                  <a:gd name="connsiteX998" fmla="*/ 3359150 w 8802688"/>
                  <a:gd name="connsiteY998" fmla="*/ 4295775 h 6677025"/>
                  <a:gd name="connsiteX999" fmla="*/ 3287713 w 8802688"/>
                  <a:gd name="connsiteY999" fmla="*/ 4329113 h 6677025"/>
                  <a:gd name="connsiteX1000" fmla="*/ 3222625 w 8802688"/>
                  <a:gd name="connsiteY1000" fmla="*/ 4359275 h 6677025"/>
                  <a:gd name="connsiteX1001" fmla="*/ 3157538 w 8802688"/>
                  <a:gd name="connsiteY1001" fmla="*/ 4379913 h 6677025"/>
                  <a:gd name="connsiteX1002" fmla="*/ 3094038 w 8802688"/>
                  <a:gd name="connsiteY1002" fmla="*/ 4400550 h 6677025"/>
                  <a:gd name="connsiteX1003" fmla="*/ 3032125 w 8802688"/>
                  <a:gd name="connsiteY1003" fmla="*/ 4411663 h 6677025"/>
                  <a:gd name="connsiteX1004" fmla="*/ 2973388 w 8802688"/>
                  <a:gd name="connsiteY1004" fmla="*/ 4421188 h 6677025"/>
                  <a:gd name="connsiteX1005" fmla="*/ 2913063 w 8802688"/>
                  <a:gd name="connsiteY1005" fmla="*/ 4421188 h 6677025"/>
                  <a:gd name="connsiteX1006" fmla="*/ 2857500 w 8802688"/>
                  <a:gd name="connsiteY1006" fmla="*/ 4418013 h 6677025"/>
                  <a:gd name="connsiteX1007" fmla="*/ 2803525 w 8802688"/>
                  <a:gd name="connsiteY1007" fmla="*/ 4406900 h 6677025"/>
                  <a:gd name="connsiteX1008" fmla="*/ 2749550 w 8802688"/>
                  <a:gd name="connsiteY1008" fmla="*/ 4391025 h 6677025"/>
                  <a:gd name="connsiteX1009" fmla="*/ 2698750 w 8802688"/>
                  <a:gd name="connsiteY1009" fmla="*/ 4367213 h 6677025"/>
                  <a:gd name="connsiteX1010" fmla="*/ 2647950 w 8802688"/>
                  <a:gd name="connsiteY1010" fmla="*/ 4337050 h 6677025"/>
                  <a:gd name="connsiteX1011" fmla="*/ 2600325 w 8802688"/>
                  <a:gd name="connsiteY1011" fmla="*/ 4302125 h 6677025"/>
                  <a:gd name="connsiteX1012" fmla="*/ 2554288 w 8802688"/>
                  <a:gd name="connsiteY1012" fmla="*/ 4257675 h 6677025"/>
                  <a:gd name="connsiteX1013" fmla="*/ 2508250 w 8802688"/>
                  <a:gd name="connsiteY1013" fmla="*/ 4206875 h 6677025"/>
                  <a:gd name="connsiteX1014" fmla="*/ 2466975 w 8802688"/>
                  <a:gd name="connsiteY1014" fmla="*/ 4148138 h 6677025"/>
                  <a:gd name="connsiteX1015" fmla="*/ 2452688 w 8802688"/>
                  <a:gd name="connsiteY1015" fmla="*/ 4117975 h 6677025"/>
                  <a:gd name="connsiteX1016" fmla="*/ 2439988 w 8802688"/>
                  <a:gd name="connsiteY1016" fmla="*/ 4084638 h 6677025"/>
                  <a:gd name="connsiteX1017" fmla="*/ 2428875 w 8802688"/>
                  <a:gd name="connsiteY1017" fmla="*/ 4049713 h 6677025"/>
                  <a:gd name="connsiteX1018" fmla="*/ 2419350 w 8802688"/>
                  <a:gd name="connsiteY1018" fmla="*/ 4016375 h 6677025"/>
                  <a:gd name="connsiteX1019" fmla="*/ 2416175 w 8802688"/>
                  <a:gd name="connsiteY1019" fmla="*/ 3981450 h 6677025"/>
                  <a:gd name="connsiteX1020" fmla="*/ 2416175 w 8802688"/>
                  <a:gd name="connsiteY1020" fmla="*/ 3948113 h 6677025"/>
                  <a:gd name="connsiteX1021" fmla="*/ 2419350 w 8802688"/>
                  <a:gd name="connsiteY1021" fmla="*/ 3916363 h 6677025"/>
                  <a:gd name="connsiteX1022" fmla="*/ 2425700 w 8802688"/>
                  <a:gd name="connsiteY1022" fmla="*/ 3900488 h 6677025"/>
                  <a:gd name="connsiteX1023" fmla="*/ 2432050 w 8802688"/>
                  <a:gd name="connsiteY1023" fmla="*/ 3886200 h 6677025"/>
                  <a:gd name="connsiteX1024" fmla="*/ 2446338 w 8802688"/>
                  <a:gd name="connsiteY1024" fmla="*/ 3829050 h 6677025"/>
                  <a:gd name="connsiteX1025" fmla="*/ 2463800 w 8802688"/>
                  <a:gd name="connsiteY1025" fmla="*/ 3778250 h 6677025"/>
                  <a:gd name="connsiteX1026" fmla="*/ 2484438 w 8802688"/>
                  <a:gd name="connsiteY1026" fmla="*/ 3730625 h 6677025"/>
                  <a:gd name="connsiteX1027" fmla="*/ 2508250 w 8802688"/>
                  <a:gd name="connsiteY1027" fmla="*/ 3684588 h 6677025"/>
                  <a:gd name="connsiteX1028" fmla="*/ 2535238 w 8802688"/>
                  <a:gd name="connsiteY1028" fmla="*/ 3638550 h 6677025"/>
                  <a:gd name="connsiteX1029" fmla="*/ 2559050 w 8802688"/>
                  <a:gd name="connsiteY1029" fmla="*/ 3597275 h 6677025"/>
                  <a:gd name="connsiteX1030" fmla="*/ 2616200 w 8802688"/>
                  <a:gd name="connsiteY1030" fmla="*/ 3511550 h 6677025"/>
                  <a:gd name="connsiteX1031" fmla="*/ 2667000 w 8802688"/>
                  <a:gd name="connsiteY1031" fmla="*/ 3406775 h 6677025"/>
                  <a:gd name="connsiteX1032" fmla="*/ 2705100 w 8802688"/>
                  <a:gd name="connsiteY1032" fmla="*/ 3311525 h 6677025"/>
                  <a:gd name="connsiteX1033" fmla="*/ 2735263 w 8802688"/>
                  <a:gd name="connsiteY1033" fmla="*/ 3222625 h 6677025"/>
                  <a:gd name="connsiteX1034" fmla="*/ 2763838 w 8802688"/>
                  <a:gd name="connsiteY1034" fmla="*/ 3136900 h 6677025"/>
                  <a:gd name="connsiteX1035" fmla="*/ 2722563 w 8802688"/>
                  <a:gd name="connsiteY1035" fmla="*/ 3181350 h 6677025"/>
                  <a:gd name="connsiteX1036" fmla="*/ 2681288 w 8802688"/>
                  <a:gd name="connsiteY1036" fmla="*/ 3228975 h 6677025"/>
                  <a:gd name="connsiteX1037" fmla="*/ 2598738 w 8802688"/>
                  <a:gd name="connsiteY1037" fmla="*/ 3330575 h 6677025"/>
                  <a:gd name="connsiteX1038" fmla="*/ 2514600 w 8802688"/>
                  <a:gd name="connsiteY1038" fmla="*/ 3436938 h 6677025"/>
                  <a:gd name="connsiteX1039" fmla="*/ 2432050 w 8802688"/>
                  <a:gd name="connsiteY1039" fmla="*/ 3549650 h 6677025"/>
                  <a:gd name="connsiteX1040" fmla="*/ 2374900 w 8802688"/>
                  <a:gd name="connsiteY1040" fmla="*/ 3478213 h 6677025"/>
                  <a:gd name="connsiteX1041" fmla="*/ 2324100 w 8802688"/>
                  <a:gd name="connsiteY1041" fmla="*/ 3409950 h 6677025"/>
                  <a:gd name="connsiteX1042" fmla="*/ 2276475 w 8802688"/>
                  <a:gd name="connsiteY1042" fmla="*/ 3338513 h 6677025"/>
                  <a:gd name="connsiteX1043" fmla="*/ 2228850 w 8802688"/>
                  <a:gd name="connsiteY1043" fmla="*/ 3267075 h 6677025"/>
                  <a:gd name="connsiteX1044" fmla="*/ 2143125 w 8802688"/>
                  <a:gd name="connsiteY1044" fmla="*/ 3127375 h 6677025"/>
                  <a:gd name="connsiteX1045" fmla="*/ 2060575 w 8802688"/>
                  <a:gd name="connsiteY1045" fmla="*/ 2987675 h 6677025"/>
                  <a:gd name="connsiteX1046" fmla="*/ 2047875 w 8802688"/>
                  <a:gd name="connsiteY1046" fmla="*/ 2973388 h 6677025"/>
                  <a:gd name="connsiteX1047" fmla="*/ 2039938 w 8802688"/>
                  <a:gd name="connsiteY1047" fmla="*/ 2955925 h 6677025"/>
                  <a:gd name="connsiteX1048" fmla="*/ 2030413 w 8802688"/>
                  <a:gd name="connsiteY1048" fmla="*/ 2935288 h 6677025"/>
                  <a:gd name="connsiteX1049" fmla="*/ 2027238 w 8802688"/>
                  <a:gd name="connsiteY1049" fmla="*/ 2914650 h 6677025"/>
                  <a:gd name="connsiteX1050" fmla="*/ 2020888 w 8802688"/>
                  <a:gd name="connsiteY1050" fmla="*/ 2871788 h 6677025"/>
                  <a:gd name="connsiteX1051" fmla="*/ 2020888 w 8802688"/>
                  <a:gd name="connsiteY1051" fmla="*/ 2840038 h 6677025"/>
                  <a:gd name="connsiteX1052" fmla="*/ 2063750 w 8802688"/>
                  <a:gd name="connsiteY1052" fmla="*/ 2755900 h 6677025"/>
                  <a:gd name="connsiteX1053" fmla="*/ 2101850 w 8802688"/>
                  <a:gd name="connsiteY1053" fmla="*/ 2673350 h 6677025"/>
                  <a:gd name="connsiteX1054" fmla="*/ 2176463 w 8802688"/>
                  <a:gd name="connsiteY1054" fmla="*/ 2506663 h 6677025"/>
                  <a:gd name="connsiteX1055" fmla="*/ 2214563 w 8802688"/>
                  <a:gd name="connsiteY1055" fmla="*/ 2428875 h 6677025"/>
                  <a:gd name="connsiteX1056" fmla="*/ 2255838 w 8802688"/>
                  <a:gd name="connsiteY1056" fmla="*/ 2352675 h 6677025"/>
                  <a:gd name="connsiteX1057" fmla="*/ 2303463 w 8802688"/>
                  <a:gd name="connsiteY1057" fmla="*/ 2274888 h 6677025"/>
                  <a:gd name="connsiteX1058" fmla="*/ 2330450 w 8802688"/>
                  <a:gd name="connsiteY1058" fmla="*/ 2238375 h 6677025"/>
                  <a:gd name="connsiteX1059" fmla="*/ 2357438 w 8802688"/>
                  <a:gd name="connsiteY1059" fmla="*/ 2203450 h 6677025"/>
                  <a:gd name="connsiteX1060" fmla="*/ 2482850 w 8802688"/>
                  <a:gd name="connsiteY1060" fmla="*/ 2054225 h 6677025"/>
                  <a:gd name="connsiteX1061" fmla="*/ 2613025 w 8802688"/>
                  <a:gd name="connsiteY1061" fmla="*/ 1909763 h 6677025"/>
                  <a:gd name="connsiteX1062" fmla="*/ 2743200 w 8802688"/>
                  <a:gd name="connsiteY1062" fmla="*/ 1766888 h 6677025"/>
                  <a:gd name="connsiteX1063" fmla="*/ 2874963 w 8802688"/>
                  <a:gd name="connsiteY1063" fmla="*/ 1630363 h 6677025"/>
                  <a:gd name="connsiteX1064" fmla="*/ 3138488 w 8802688"/>
                  <a:gd name="connsiteY1064" fmla="*/ 1358900 h 6677025"/>
                  <a:gd name="connsiteX1065" fmla="*/ 3267075 w 8802688"/>
                  <a:gd name="connsiteY1065" fmla="*/ 1222376 h 6677025"/>
                  <a:gd name="connsiteX1066" fmla="*/ 3394075 w 8802688"/>
                  <a:gd name="connsiteY1066" fmla="*/ 1082675 h 6677025"/>
                  <a:gd name="connsiteX1067" fmla="*/ 3430588 w 8802688"/>
                  <a:gd name="connsiteY1067" fmla="*/ 1044576 h 6677025"/>
                  <a:gd name="connsiteX1068" fmla="*/ 3468688 w 8802688"/>
                  <a:gd name="connsiteY1068" fmla="*/ 1011238 h 6677025"/>
                  <a:gd name="connsiteX1069" fmla="*/ 3508375 w 8802688"/>
                  <a:gd name="connsiteY1069" fmla="*/ 984250 h 6677025"/>
                  <a:gd name="connsiteX1070" fmla="*/ 3546475 w 8802688"/>
                  <a:gd name="connsiteY1070" fmla="*/ 963613 h 6677025"/>
                  <a:gd name="connsiteX1071" fmla="*/ 3587750 w 8802688"/>
                  <a:gd name="connsiteY1071" fmla="*/ 946150 h 6677025"/>
                  <a:gd name="connsiteX1072" fmla="*/ 3629025 w 8802688"/>
                  <a:gd name="connsiteY1072" fmla="*/ 933450 h 6677025"/>
                  <a:gd name="connsiteX1073" fmla="*/ 3671888 w 8802688"/>
                  <a:gd name="connsiteY1073" fmla="*/ 922338 h 6677025"/>
                  <a:gd name="connsiteX1074" fmla="*/ 3716338 w 8802688"/>
                  <a:gd name="connsiteY1074" fmla="*/ 915988 h 6677025"/>
                  <a:gd name="connsiteX1075" fmla="*/ 3802063 w 8802688"/>
                  <a:gd name="connsiteY1075" fmla="*/ 904875 h 6677025"/>
                  <a:gd name="connsiteX1076" fmla="*/ 3890963 w 8802688"/>
                  <a:gd name="connsiteY1076" fmla="*/ 895350 h 6677025"/>
                  <a:gd name="connsiteX1077" fmla="*/ 3932238 w 8802688"/>
                  <a:gd name="connsiteY1077" fmla="*/ 889000 h 6677025"/>
                  <a:gd name="connsiteX1078" fmla="*/ 3976688 w 8802688"/>
                  <a:gd name="connsiteY1078" fmla="*/ 881063 h 6677025"/>
                  <a:gd name="connsiteX1079" fmla="*/ 4022725 w 8802688"/>
                  <a:gd name="connsiteY1079" fmla="*/ 871538 h 6677025"/>
                  <a:gd name="connsiteX1080" fmla="*/ 4064000 w 8802688"/>
                  <a:gd name="connsiteY1080" fmla="*/ 860425 h 6677025"/>
                  <a:gd name="connsiteX1081" fmla="*/ 4090988 w 8802688"/>
                  <a:gd name="connsiteY1081" fmla="*/ 857250 h 6677025"/>
                  <a:gd name="connsiteX1082" fmla="*/ 4117975 w 8802688"/>
                  <a:gd name="connsiteY1082" fmla="*/ 854075 h 6677025"/>
                  <a:gd name="connsiteX1083" fmla="*/ 4143375 w 8802688"/>
                  <a:gd name="connsiteY1083" fmla="*/ 844550 h 6677025"/>
                  <a:gd name="connsiteX1084" fmla="*/ 4170363 w 8802688"/>
                  <a:gd name="connsiteY1084" fmla="*/ 836613 h 6677025"/>
                  <a:gd name="connsiteX1085" fmla="*/ 4191000 w 8802688"/>
                  <a:gd name="connsiteY1085" fmla="*/ 823913 h 6677025"/>
                  <a:gd name="connsiteX1086" fmla="*/ 4214813 w 8802688"/>
                  <a:gd name="connsiteY1086" fmla="*/ 812801 h 6677025"/>
                  <a:gd name="connsiteX1087" fmla="*/ 4233863 w 8802688"/>
                  <a:gd name="connsiteY1087" fmla="*/ 796926 h 6677025"/>
                  <a:gd name="connsiteX1088" fmla="*/ 4248150 w 8802688"/>
                  <a:gd name="connsiteY1088" fmla="*/ 785813 h 6677025"/>
                  <a:gd name="connsiteX1089" fmla="*/ 3876675 w 8802688"/>
                  <a:gd name="connsiteY1089" fmla="*/ 785813 h 6677025"/>
                  <a:gd name="connsiteX1090" fmla="*/ 3906838 w 8802688"/>
                  <a:gd name="connsiteY1090" fmla="*/ 728663 h 6677025"/>
                  <a:gd name="connsiteX1091" fmla="*/ 3938588 w 8802688"/>
                  <a:gd name="connsiteY1091" fmla="*/ 677863 h 6677025"/>
                  <a:gd name="connsiteX1092" fmla="*/ 3971925 w 8802688"/>
                  <a:gd name="connsiteY1092" fmla="*/ 630238 h 6677025"/>
                  <a:gd name="connsiteX1093" fmla="*/ 4006850 w 8802688"/>
                  <a:gd name="connsiteY1093" fmla="*/ 585788 h 6677025"/>
                  <a:gd name="connsiteX1094" fmla="*/ 4046538 w 8802688"/>
                  <a:gd name="connsiteY1094" fmla="*/ 544513 h 6677025"/>
                  <a:gd name="connsiteX1095" fmla="*/ 4084638 w 8802688"/>
                  <a:gd name="connsiteY1095" fmla="*/ 506413 h 6677025"/>
                  <a:gd name="connsiteX1096" fmla="*/ 4125913 w 8802688"/>
                  <a:gd name="connsiteY1096" fmla="*/ 466725 h 6677025"/>
                  <a:gd name="connsiteX1097" fmla="*/ 4170363 w 8802688"/>
                  <a:gd name="connsiteY1097" fmla="*/ 434975 h 6677025"/>
                  <a:gd name="connsiteX1098" fmla="*/ 4211638 w 8802688"/>
                  <a:gd name="connsiteY1098" fmla="*/ 401638 h 6677025"/>
                  <a:gd name="connsiteX1099" fmla="*/ 4259263 w 8802688"/>
                  <a:gd name="connsiteY1099" fmla="*/ 373063 h 6677025"/>
                  <a:gd name="connsiteX1100" fmla="*/ 4303713 w 8802688"/>
                  <a:gd name="connsiteY1100" fmla="*/ 342900 h 6677025"/>
                  <a:gd name="connsiteX1101" fmla="*/ 4351338 w 8802688"/>
                  <a:gd name="connsiteY1101" fmla="*/ 315913 h 6677025"/>
                  <a:gd name="connsiteX1102" fmla="*/ 4446588 w 8802688"/>
                  <a:gd name="connsiteY1102" fmla="*/ 268288 h 6677025"/>
                  <a:gd name="connsiteX1103" fmla="*/ 4545013 w 8802688"/>
                  <a:gd name="connsiteY1103" fmla="*/ 223838 h 6677025"/>
                  <a:gd name="connsiteX1104" fmla="*/ 4654550 w 8802688"/>
                  <a:gd name="connsiteY1104" fmla="*/ 193675 h 6677025"/>
                  <a:gd name="connsiteX1105" fmla="*/ 4768850 w 8802688"/>
                  <a:gd name="connsiteY1105" fmla="*/ 163513 h 6677025"/>
                  <a:gd name="connsiteX1106" fmla="*/ 4991101 w 8802688"/>
                  <a:gd name="connsiteY1106" fmla="*/ 98425 h 6677025"/>
                  <a:gd name="connsiteX1107" fmla="*/ 5100638 w 8802688"/>
                  <a:gd name="connsiteY1107" fmla="*/ 69850 h 6677025"/>
                  <a:gd name="connsiteX1108" fmla="*/ 5213351 w 8802688"/>
                  <a:gd name="connsiteY1108" fmla="*/ 39688 h 6677025"/>
                  <a:gd name="connsiteX1109" fmla="*/ 5324476 w 8802688"/>
                  <a:gd name="connsiteY1109" fmla="*/ 19050 h 667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</a:cxnLst>
                <a:rect l="l" t="t" r="r" b="b"/>
                <a:pathLst>
                  <a:path w="8802688" h="6677025">
                    <a:moveTo>
                      <a:pt x="5546725" y="4819650"/>
                    </a:moveTo>
                    <a:lnTo>
                      <a:pt x="5573713" y="4926013"/>
                    </a:lnTo>
                    <a:lnTo>
                      <a:pt x="5603875" y="5024438"/>
                    </a:lnTo>
                    <a:lnTo>
                      <a:pt x="5630863" y="5122863"/>
                    </a:lnTo>
                    <a:lnTo>
                      <a:pt x="5657850" y="5229225"/>
                    </a:lnTo>
                    <a:lnTo>
                      <a:pt x="5668963" y="5313363"/>
                    </a:lnTo>
                    <a:lnTo>
                      <a:pt x="5681663" y="5399088"/>
                    </a:lnTo>
                    <a:lnTo>
                      <a:pt x="5686425" y="5484813"/>
                    </a:lnTo>
                    <a:lnTo>
                      <a:pt x="5689600" y="5572126"/>
                    </a:lnTo>
                    <a:lnTo>
                      <a:pt x="5695950" y="5749926"/>
                    </a:lnTo>
                    <a:lnTo>
                      <a:pt x="5695950" y="5940426"/>
                    </a:lnTo>
                    <a:lnTo>
                      <a:pt x="5692775" y="5957888"/>
                    </a:lnTo>
                    <a:lnTo>
                      <a:pt x="5689600" y="5978526"/>
                    </a:lnTo>
                    <a:lnTo>
                      <a:pt x="5681663" y="6002338"/>
                    </a:lnTo>
                    <a:lnTo>
                      <a:pt x="5672138" y="6029326"/>
                    </a:lnTo>
                    <a:lnTo>
                      <a:pt x="5659438" y="6053138"/>
                    </a:lnTo>
                    <a:lnTo>
                      <a:pt x="5648325" y="6070601"/>
                    </a:lnTo>
                    <a:lnTo>
                      <a:pt x="5634038" y="6086476"/>
                    </a:lnTo>
                    <a:lnTo>
                      <a:pt x="5627688" y="6088063"/>
                    </a:lnTo>
                    <a:lnTo>
                      <a:pt x="5621338" y="6088063"/>
                    </a:lnTo>
                    <a:lnTo>
                      <a:pt x="5526088" y="6100763"/>
                    </a:lnTo>
                    <a:lnTo>
                      <a:pt x="5430838" y="6107113"/>
                    </a:lnTo>
                    <a:lnTo>
                      <a:pt x="5338763" y="6107113"/>
                    </a:lnTo>
                    <a:lnTo>
                      <a:pt x="5249862" y="6103938"/>
                    </a:lnTo>
                    <a:lnTo>
                      <a:pt x="5068887" y="6094413"/>
                    </a:lnTo>
                    <a:lnTo>
                      <a:pt x="4973637" y="6091238"/>
                    </a:lnTo>
                    <a:lnTo>
                      <a:pt x="4878387" y="6088063"/>
                    </a:lnTo>
                    <a:lnTo>
                      <a:pt x="5045075" y="5780088"/>
                    </a:lnTo>
                    <a:lnTo>
                      <a:pt x="5213350" y="5467350"/>
                    </a:lnTo>
                    <a:lnTo>
                      <a:pt x="5380038" y="5149850"/>
                    </a:lnTo>
                    <a:close/>
                    <a:moveTo>
                      <a:pt x="576262" y="4632325"/>
                    </a:moveTo>
                    <a:lnTo>
                      <a:pt x="685799" y="4827588"/>
                    </a:lnTo>
                    <a:lnTo>
                      <a:pt x="796925" y="5030788"/>
                    </a:lnTo>
                    <a:lnTo>
                      <a:pt x="909637" y="5235575"/>
                    </a:lnTo>
                    <a:lnTo>
                      <a:pt x="1019175" y="5456238"/>
                    </a:lnTo>
                    <a:lnTo>
                      <a:pt x="1031875" y="5481638"/>
                    </a:lnTo>
                    <a:lnTo>
                      <a:pt x="1039812" y="5508626"/>
                    </a:lnTo>
                    <a:lnTo>
                      <a:pt x="1046162" y="5532438"/>
                    </a:lnTo>
                    <a:lnTo>
                      <a:pt x="1049337" y="5559426"/>
                    </a:lnTo>
                    <a:lnTo>
                      <a:pt x="1049337" y="5580063"/>
                    </a:lnTo>
                    <a:lnTo>
                      <a:pt x="1046162" y="5600701"/>
                    </a:lnTo>
                    <a:lnTo>
                      <a:pt x="1039812" y="5621338"/>
                    </a:lnTo>
                    <a:lnTo>
                      <a:pt x="1028699" y="5640388"/>
                    </a:lnTo>
                    <a:lnTo>
                      <a:pt x="1019175" y="5657851"/>
                    </a:lnTo>
                    <a:lnTo>
                      <a:pt x="1004887" y="5672138"/>
                    </a:lnTo>
                    <a:lnTo>
                      <a:pt x="987425" y="5684838"/>
                    </a:lnTo>
                    <a:lnTo>
                      <a:pt x="968375" y="5695951"/>
                    </a:lnTo>
                    <a:lnTo>
                      <a:pt x="947737" y="5705476"/>
                    </a:lnTo>
                    <a:lnTo>
                      <a:pt x="923925" y="5711826"/>
                    </a:lnTo>
                    <a:lnTo>
                      <a:pt x="896937" y="5713413"/>
                    </a:lnTo>
                    <a:lnTo>
                      <a:pt x="871537" y="5716588"/>
                    </a:lnTo>
                    <a:lnTo>
                      <a:pt x="844549" y="5716588"/>
                    </a:lnTo>
                    <a:lnTo>
                      <a:pt x="814387" y="5716588"/>
                    </a:lnTo>
                    <a:lnTo>
                      <a:pt x="787399" y="5713413"/>
                    </a:lnTo>
                    <a:lnTo>
                      <a:pt x="757237" y="5711826"/>
                    </a:lnTo>
                    <a:lnTo>
                      <a:pt x="728662" y="5702301"/>
                    </a:lnTo>
                    <a:lnTo>
                      <a:pt x="695325" y="5692776"/>
                    </a:lnTo>
                    <a:lnTo>
                      <a:pt x="636587" y="5668963"/>
                    </a:lnTo>
                    <a:lnTo>
                      <a:pt x="576262" y="5637213"/>
                    </a:lnTo>
                    <a:lnTo>
                      <a:pt x="520699" y="5600701"/>
                    </a:lnTo>
                    <a:lnTo>
                      <a:pt x="463549" y="5556251"/>
                    </a:lnTo>
                    <a:lnTo>
                      <a:pt x="406399" y="5508626"/>
                    </a:lnTo>
                    <a:lnTo>
                      <a:pt x="360362" y="5457826"/>
                    </a:lnTo>
                    <a:lnTo>
                      <a:pt x="312737" y="5405438"/>
                    </a:lnTo>
                    <a:lnTo>
                      <a:pt x="269875" y="5351463"/>
                    </a:lnTo>
                    <a:lnTo>
                      <a:pt x="234949" y="5294313"/>
                    </a:lnTo>
                    <a:lnTo>
                      <a:pt x="207962" y="5238750"/>
                    </a:lnTo>
                    <a:lnTo>
                      <a:pt x="184149" y="5184775"/>
                    </a:lnTo>
                    <a:lnTo>
                      <a:pt x="177799" y="5157788"/>
                    </a:lnTo>
                    <a:lnTo>
                      <a:pt x="173037" y="5130800"/>
                    </a:lnTo>
                    <a:lnTo>
                      <a:pt x="169862" y="5105400"/>
                    </a:lnTo>
                    <a:lnTo>
                      <a:pt x="166687" y="5081588"/>
                    </a:lnTo>
                    <a:lnTo>
                      <a:pt x="169862" y="5054600"/>
                    </a:lnTo>
                    <a:lnTo>
                      <a:pt x="173037" y="5024438"/>
                    </a:lnTo>
                    <a:lnTo>
                      <a:pt x="180975" y="4997450"/>
                    </a:lnTo>
                    <a:lnTo>
                      <a:pt x="190499" y="4973638"/>
                    </a:lnTo>
                    <a:lnTo>
                      <a:pt x="201612" y="4949825"/>
                    </a:lnTo>
                    <a:lnTo>
                      <a:pt x="214312" y="4929188"/>
                    </a:lnTo>
                    <a:lnTo>
                      <a:pt x="228599" y="4908550"/>
                    </a:lnTo>
                    <a:lnTo>
                      <a:pt x="241299" y="4894263"/>
                    </a:lnTo>
                    <a:lnTo>
                      <a:pt x="285749" y="4851400"/>
                    </a:lnTo>
                    <a:lnTo>
                      <a:pt x="330199" y="4816475"/>
                    </a:lnTo>
                    <a:lnTo>
                      <a:pt x="377825" y="4779963"/>
                    </a:lnTo>
                    <a:lnTo>
                      <a:pt x="422275" y="4748213"/>
                    </a:lnTo>
                    <a:lnTo>
                      <a:pt x="507999" y="4687888"/>
                    </a:lnTo>
                    <a:lnTo>
                      <a:pt x="544512" y="4662488"/>
                    </a:lnTo>
                    <a:close/>
                    <a:moveTo>
                      <a:pt x="6180138" y="3546475"/>
                    </a:moveTo>
                    <a:lnTo>
                      <a:pt x="6124576" y="3562350"/>
                    </a:lnTo>
                    <a:lnTo>
                      <a:pt x="6076951" y="3579813"/>
                    </a:lnTo>
                    <a:lnTo>
                      <a:pt x="6037263" y="3600450"/>
                    </a:lnTo>
                    <a:lnTo>
                      <a:pt x="6002338" y="3624263"/>
                    </a:lnTo>
                    <a:lnTo>
                      <a:pt x="5978526" y="3651250"/>
                    </a:lnTo>
                    <a:lnTo>
                      <a:pt x="5961063" y="3678238"/>
                    </a:lnTo>
                    <a:lnTo>
                      <a:pt x="5948363" y="3705225"/>
                    </a:lnTo>
                    <a:lnTo>
                      <a:pt x="5945188" y="3719513"/>
                    </a:lnTo>
                    <a:lnTo>
                      <a:pt x="5945188" y="3733800"/>
                    </a:lnTo>
                    <a:lnTo>
                      <a:pt x="5986463" y="3698875"/>
                    </a:lnTo>
                    <a:lnTo>
                      <a:pt x="6046788" y="3654425"/>
                    </a:lnTo>
                    <a:lnTo>
                      <a:pt x="6115051" y="3600450"/>
                    </a:lnTo>
                    <a:lnTo>
                      <a:pt x="6148388" y="3573463"/>
                    </a:lnTo>
                    <a:close/>
                    <a:moveTo>
                      <a:pt x="279400" y="2203450"/>
                    </a:moveTo>
                    <a:lnTo>
                      <a:pt x="354013" y="2203450"/>
                    </a:lnTo>
                    <a:lnTo>
                      <a:pt x="327025" y="2274888"/>
                    </a:lnTo>
                    <a:lnTo>
                      <a:pt x="303213" y="2343150"/>
                    </a:lnTo>
                    <a:lnTo>
                      <a:pt x="261938" y="2482850"/>
                    </a:lnTo>
                    <a:lnTo>
                      <a:pt x="217488" y="2625726"/>
                    </a:lnTo>
                    <a:lnTo>
                      <a:pt x="193675" y="2693988"/>
                    </a:lnTo>
                    <a:lnTo>
                      <a:pt x="166688" y="2765425"/>
                    </a:lnTo>
                    <a:lnTo>
                      <a:pt x="169863" y="2792413"/>
                    </a:lnTo>
                    <a:lnTo>
                      <a:pt x="173038" y="2819400"/>
                    </a:lnTo>
                    <a:lnTo>
                      <a:pt x="180975" y="2844801"/>
                    </a:lnTo>
                    <a:lnTo>
                      <a:pt x="190500" y="2871788"/>
                    </a:lnTo>
                    <a:lnTo>
                      <a:pt x="201613" y="2895601"/>
                    </a:lnTo>
                    <a:lnTo>
                      <a:pt x="214313" y="2916238"/>
                    </a:lnTo>
                    <a:lnTo>
                      <a:pt x="228600" y="2935288"/>
                    </a:lnTo>
                    <a:lnTo>
                      <a:pt x="241300" y="2952751"/>
                    </a:lnTo>
                    <a:lnTo>
                      <a:pt x="242888" y="2959101"/>
                    </a:lnTo>
                    <a:lnTo>
                      <a:pt x="242888" y="2963863"/>
                    </a:lnTo>
                    <a:lnTo>
                      <a:pt x="255588" y="2973388"/>
                    </a:lnTo>
                    <a:lnTo>
                      <a:pt x="266700" y="2979738"/>
                    </a:lnTo>
                    <a:lnTo>
                      <a:pt x="288925" y="2984501"/>
                    </a:lnTo>
                    <a:lnTo>
                      <a:pt x="336550" y="2987676"/>
                    </a:lnTo>
                    <a:lnTo>
                      <a:pt x="388938" y="2987676"/>
                    </a:lnTo>
                    <a:lnTo>
                      <a:pt x="404813" y="2987676"/>
                    </a:lnTo>
                    <a:lnTo>
                      <a:pt x="425450" y="2982913"/>
                    </a:lnTo>
                    <a:lnTo>
                      <a:pt x="469900" y="2963863"/>
                    </a:lnTo>
                    <a:lnTo>
                      <a:pt x="520700" y="2940051"/>
                    </a:lnTo>
                    <a:lnTo>
                      <a:pt x="576263" y="2914651"/>
                    </a:lnTo>
                    <a:lnTo>
                      <a:pt x="573088" y="2946401"/>
                    </a:lnTo>
                    <a:lnTo>
                      <a:pt x="568325" y="2979738"/>
                    </a:lnTo>
                    <a:lnTo>
                      <a:pt x="558801" y="3008313"/>
                    </a:lnTo>
                    <a:lnTo>
                      <a:pt x="544513" y="3038476"/>
                    </a:lnTo>
                    <a:lnTo>
                      <a:pt x="528638" y="3062288"/>
                    </a:lnTo>
                    <a:lnTo>
                      <a:pt x="508000" y="3086101"/>
                    </a:lnTo>
                    <a:lnTo>
                      <a:pt x="487363" y="3106738"/>
                    </a:lnTo>
                    <a:lnTo>
                      <a:pt x="463550" y="3124201"/>
                    </a:lnTo>
                    <a:lnTo>
                      <a:pt x="439738" y="3136901"/>
                    </a:lnTo>
                    <a:lnTo>
                      <a:pt x="412750" y="3148013"/>
                    </a:lnTo>
                    <a:lnTo>
                      <a:pt x="382588" y="3157538"/>
                    </a:lnTo>
                    <a:lnTo>
                      <a:pt x="357188" y="3160713"/>
                    </a:lnTo>
                    <a:lnTo>
                      <a:pt x="327025" y="3160713"/>
                    </a:lnTo>
                    <a:lnTo>
                      <a:pt x="296863" y="3157538"/>
                    </a:lnTo>
                    <a:lnTo>
                      <a:pt x="269875" y="3148013"/>
                    </a:lnTo>
                    <a:lnTo>
                      <a:pt x="241300" y="3136901"/>
                    </a:lnTo>
                    <a:lnTo>
                      <a:pt x="228600" y="3130551"/>
                    </a:lnTo>
                    <a:lnTo>
                      <a:pt x="214313" y="3119438"/>
                    </a:lnTo>
                    <a:lnTo>
                      <a:pt x="187325" y="3092451"/>
                    </a:lnTo>
                    <a:lnTo>
                      <a:pt x="160338" y="3055938"/>
                    </a:lnTo>
                    <a:lnTo>
                      <a:pt x="133350" y="3017838"/>
                    </a:lnTo>
                    <a:lnTo>
                      <a:pt x="109538" y="2970213"/>
                    </a:lnTo>
                    <a:lnTo>
                      <a:pt x="85725" y="2922588"/>
                    </a:lnTo>
                    <a:lnTo>
                      <a:pt x="65088" y="2868613"/>
                    </a:lnTo>
                    <a:lnTo>
                      <a:pt x="47625" y="2816225"/>
                    </a:lnTo>
                    <a:lnTo>
                      <a:pt x="30163" y="2762250"/>
                    </a:lnTo>
                    <a:lnTo>
                      <a:pt x="17463" y="2708275"/>
                    </a:lnTo>
                    <a:lnTo>
                      <a:pt x="9525" y="2655888"/>
                    </a:lnTo>
                    <a:lnTo>
                      <a:pt x="3175" y="2608263"/>
                    </a:lnTo>
                    <a:lnTo>
                      <a:pt x="0" y="2563813"/>
                    </a:lnTo>
                    <a:lnTo>
                      <a:pt x="0" y="2524125"/>
                    </a:lnTo>
                    <a:lnTo>
                      <a:pt x="9525" y="2492375"/>
                    </a:lnTo>
                    <a:lnTo>
                      <a:pt x="11113" y="2476500"/>
                    </a:lnTo>
                    <a:lnTo>
                      <a:pt x="17463" y="2465388"/>
                    </a:lnTo>
                    <a:lnTo>
                      <a:pt x="47625" y="2425700"/>
                    </a:lnTo>
                    <a:lnTo>
                      <a:pt x="79375" y="2387600"/>
                    </a:lnTo>
                    <a:lnTo>
                      <a:pt x="112713" y="2352675"/>
                    </a:lnTo>
                    <a:lnTo>
                      <a:pt x="149225" y="2322513"/>
                    </a:lnTo>
                    <a:lnTo>
                      <a:pt x="217488" y="2260600"/>
                    </a:lnTo>
                    <a:close/>
                    <a:moveTo>
                      <a:pt x="5886450" y="2019300"/>
                    </a:moveTo>
                    <a:lnTo>
                      <a:pt x="5907087" y="2022475"/>
                    </a:lnTo>
                    <a:lnTo>
                      <a:pt x="5930900" y="2028825"/>
                    </a:lnTo>
                    <a:lnTo>
                      <a:pt x="5957888" y="2036763"/>
                    </a:lnTo>
                    <a:lnTo>
                      <a:pt x="5984875" y="2049463"/>
                    </a:lnTo>
                    <a:lnTo>
                      <a:pt x="6010275" y="2060575"/>
                    </a:lnTo>
                    <a:lnTo>
                      <a:pt x="6034088" y="2078038"/>
                    </a:lnTo>
                    <a:lnTo>
                      <a:pt x="6057900" y="2093913"/>
                    </a:lnTo>
                    <a:lnTo>
                      <a:pt x="5951538" y="2170113"/>
                    </a:lnTo>
                    <a:lnTo>
                      <a:pt x="5897562" y="2209800"/>
                    </a:lnTo>
                    <a:lnTo>
                      <a:pt x="5838825" y="2244725"/>
                    </a:lnTo>
                    <a:lnTo>
                      <a:pt x="5811837" y="2216150"/>
                    </a:lnTo>
                    <a:lnTo>
                      <a:pt x="5788025" y="2182813"/>
                    </a:lnTo>
                    <a:lnTo>
                      <a:pt x="5775325" y="2165350"/>
                    </a:lnTo>
                    <a:lnTo>
                      <a:pt x="5770562" y="2146300"/>
                    </a:lnTo>
                    <a:lnTo>
                      <a:pt x="5764212" y="2132013"/>
                    </a:lnTo>
                    <a:lnTo>
                      <a:pt x="5764212" y="2117725"/>
                    </a:lnTo>
                    <a:lnTo>
                      <a:pt x="5770562" y="2101850"/>
                    </a:lnTo>
                    <a:lnTo>
                      <a:pt x="5778500" y="2087563"/>
                    </a:lnTo>
                    <a:lnTo>
                      <a:pt x="5791200" y="2073275"/>
                    </a:lnTo>
                    <a:lnTo>
                      <a:pt x="5805487" y="2057400"/>
                    </a:lnTo>
                    <a:lnTo>
                      <a:pt x="5821362" y="2046288"/>
                    </a:lnTo>
                    <a:lnTo>
                      <a:pt x="5838825" y="2033588"/>
                    </a:lnTo>
                    <a:lnTo>
                      <a:pt x="5853112" y="2025650"/>
                    </a:lnTo>
                    <a:lnTo>
                      <a:pt x="5870575" y="2022475"/>
                    </a:lnTo>
                    <a:close/>
                    <a:moveTo>
                      <a:pt x="6169026" y="1685925"/>
                    </a:moveTo>
                    <a:lnTo>
                      <a:pt x="6076951" y="1712913"/>
                    </a:lnTo>
                    <a:lnTo>
                      <a:pt x="5984875" y="1739900"/>
                    </a:lnTo>
                    <a:lnTo>
                      <a:pt x="5938838" y="1757363"/>
                    </a:lnTo>
                    <a:lnTo>
                      <a:pt x="5894388" y="1774825"/>
                    </a:lnTo>
                    <a:lnTo>
                      <a:pt x="5849938" y="1798638"/>
                    </a:lnTo>
                    <a:lnTo>
                      <a:pt x="5805488" y="1828800"/>
                    </a:lnTo>
                    <a:lnTo>
                      <a:pt x="5764213" y="1862138"/>
                    </a:lnTo>
                    <a:lnTo>
                      <a:pt x="5722938" y="1897063"/>
                    </a:lnTo>
                    <a:lnTo>
                      <a:pt x="5683250" y="1933575"/>
                    </a:lnTo>
                    <a:lnTo>
                      <a:pt x="5648325" y="1971675"/>
                    </a:lnTo>
                    <a:lnTo>
                      <a:pt x="5576888" y="2052638"/>
                    </a:lnTo>
                    <a:lnTo>
                      <a:pt x="5502275" y="2128838"/>
                    </a:lnTo>
                    <a:lnTo>
                      <a:pt x="5522913" y="2122488"/>
                    </a:lnTo>
                    <a:lnTo>
                      <a:pt x="5543550" y="2117725"/>
                    </a:lnTo>
                    <a:lnTo>
                      <a:pt x="5586413" y="2098675"/>
                    </a:lnTo>
                    <a:lnTo>
                      <a:pt x="5607050" y="2093913"/>
                    </a:lnTo>
                    <a:lnTo>
                      <a:pt x="5624513" y="2087563"/>
                    </a:lnTo>
                    <a:lnTo>
                      <a:pt x="5641975" y="2087563"/>
                    </a:lnTo>
                    <a:lnTo>
                      <a:pt x="5657850" y="2093913"/>
                    </a:lnTo>
                    <a:lnTo>
                      <a:pt x="5832475" y="2357438"/>
                    </a:lnTo>
                    <a:lnTo>
                      <a:pt x="5975350" y="2265363"/>
                    </a:lnTo>
                    <a:lnTo>
                      <a:pt x="6115051" y="2170113"/>
                    </a:lnTo>
                    <a:lnTo>
                      <a:pt x="6264276" y="2078038"/>
                    </a:lnTo>
                    <a:lnTo>
                      <a:pt x="6340476" y="2030413"/>
                    </a:lnTo>
                    <a:lnTo>
                      <a:pt x="6424613" y="1982788"/>
                    </a:lnTo>
                    <a:lnTo>
                      <a:pt x="6400801" y="1981200"/>
                    </a:lnTo>
                    <a:lnTo>
                      <a:pt x="6364288" y="1971675"/>
                    </a:lnTo>
                    <a:lnTo>
                      <a:pt x="6323013" y="1958975"/>
                    </a:lnTo>
                    <a:lnTo>
                      <a:pt x="6302376" y="1947863"/>
                    </a:lnTo>
                    <a:lnTo>
                      <a:pt x="6281738" y="1935163"/>
                    </a:lnTo>
                    <a:lnTo>
                      <a:pt x="6261101" y="1917700"/>
                    </a:lnTo>
                    <a:lnTo>
                      <a:pt x="6240463" y="1900238"/>
                    </a:lnTo>
                    <a:lnTo>
                      <a:pt x="6221413" y="1876425"/>
                    </a:lnTo>
                    <a:lnTo>
                      <a:pt x="6203951" y="1849438"/>
                    </a:lnTo>
                    <a:lnTo>
                      <a:pt x="6192838" y="1817688"/>
                    </a:lnTo>
                    <a:lnTo>
                      <a:pt x="6180138" y="1778000"/>
                    </a:lnTo>
                    <a:lnTo>
                      <a:pt x="6170613" y="1736725"/>
                    </a:lnTo>
                    <a:close/>
                    <a:moveTo>
                      <a:pt x="8401050" y="1338262"/>
                    </a:moveTo>
                    <a:lnTo>
                      <a:pt x="8332788" y="1382712"/>
                    </a:lnTo>
                    <a:lnTo>
                      <a:pt x="8264525" y="1430337"/>
                    </a:lnTo>
                    <a:lnTo>
                      <a:pt x="8131175" y="1531937"/>
                    </a:lnTo>
                    <a:lnTo>
                      <a:pt x="8002588" y="1630363"/>
                    </a:lnTo>
                    <a:lnTo>
                      <a:pt x="7886700" y="1722438"/>
                    </a:lnTo>
                    <a:lnTo>
                      <a:pt x="7920038" y="1727200"/>
                    </a:lnTo>
                    <a:lnTo>
                      <a:pt x="7954963" y="1727200"/>
                    </a:lnTo>
                    <a:lnTo>
                      <a:pt x="7993063" y="1725613"/>
                    </a:lnTo>
                    <a:lnTo>
                      <a:pt x="8029575" y="1716088"/>
                    </a:lnTo>
                    <a:lnTo>
                      <a:pt x="8064500" y="1703388"/>
                    </a:lnTo>
                    <a:lnTo>
                      <a:pt x="8101013" y="1689100"/>
                    </a:lnTo>
                    <a:lnTo>
                      <a:pt x="8135938" y="1668463"/>
                    </a:lnTo>
                    <a:lnTo>
                      <a:pt x="8172450" y="1644650"/>
                    </a:lnTo>
                    <a:lnTo>
                      <a:pt x="8204200" y="1617662"/>
                    </a:lnTo>
                    <a:lnTo>
                      <a:pt x="8237538" y="1587500"/>
                    </a:lnTo>
                    <a:lnTo>
                      <a:pt x="8270875" y="1555750"/>
                    </a:lnTo>
                    <a:lnTo>
                      <a:pt x="8299450" y="1516062"/>
                    </a:lnTo>
                    <a:lnTo>
                      <a:pt x="8329613" y="1477963"/>
                    </a:lnTo>
                    <a:lnTo>
                      <a:pt x="8356600" y="1433512"/>
                    </a:lnTo>
                    <a:lnTo>
                      <a:pt x="8380413" y="1389062"/>
                    </a:lnTo>
                    <a:close/>
                    <a:moveTo>
                      <a:pt x="4067176" y="1181100"/>
                    </a:moveTo>
                    <a:lnTo>
                      <a:pt x="3979864" y="1184275"/>
                    </a:lnTo>
                    <a:lnTo>
                      <a:pt x="3900489" y="1192213"/>
                    </a:lnTo>
                    <a:lnTo>
                      <a:pt x="3860801" y="1201738"/>
                    </a:lnTo>
                    <a:lnTo>
                      <a:pt x="3825876" y="1211263"/>
                    </a:lnTo>
                    <a:lnTo>
                      <a:pt x="3790951" y="1219200"/>
                    </a:lnTo>
                    <a:lnTo>
                      <a:pt x="3757613" y="1231900"/>
                    </a:lnTo>
                    <a:lnTo>
                      <a:pt x="3724276" y="1246188"/>
                    </a:lnTo>
                    <a:lnTo>
                      <a:pt x="3695701" y="1260475"/>
                    </a:lnTo>
                    <a:lnTo>
                      <a:pt x="3665538" y="1279525"/>
                    </a:lnTo>
                    <a:lnTo>
                      <a:pt x="3635376" y="1296988"/>
                    </a:lnTo>
                    <a:lnTo>
                      <a:pt x="3608388" y="1317625"/>
                    </a:lnTo>
                    <a:lnTo>
                      <a:pt x="3581401" y="1341438"/>
                    </a:lnTo>
                    <a:lnTo>
                      <a:pt x="3557588" y="1365250"/>
                    </a:lnTo>
                    <a:lnTo>
                      <a:pt x="3533776" y="1392238"/>
                    </a:lnTo>
                    <a:lnTo>
                      <a:pt x="3509963" y="1419225"/>
                    </a:lnTo>
                    <a:lnTo>
                      <a:pt x="3489326" y="1450975"/>
                    </a:lnTo>
                    <a:lnTo>
                      <a:pt x="3468688" y="1481138"/>
                    </a:lnTo>
                    <a:lnTo>
                      <a:pt x="3448051" y="1516063"/>
                    </a:lnTo>
                    <a:lnTo>
                      <a:pt x="3413126" y="1590675"/>
                    </a:lnTo>
                    <a:lnTo>
                      <a:pt x="3379788" y="1671638"/>
                    </a:lnTo>
                    <a:lnTo>
                      <a:pt x="3349626" y="1763713"/>
                    </a:lnTo>
                    <a:lnTo>
                      <a:pt x="3325813" y="1865313"/>
                    </a:lnTo>
                    <a:lnTo>
                      <a:pt x="3302001" y="1971676"/>
                    </a:lnTo>
                    <a:lnTo>
                      <a:pt x="3281363" y="2090738"/>
                    </a:lnTo>
                    <a:lnTo>
                      <a:pt x="3368676" y="1944688"/>
                    </a:lnTo>
                    <a:lnTo>
                      <a:pt x="3451226" y="1787526"/>
                    </a:lnTo>
                    <a:lnTo>
                      <a:pt x="3533776" y="1624013"/>
                    </a:lnTo>
                    <a:lnTo>
                      <a:pt x="3617913" y="1454150"/>
                    </a:lnTo>
                    <a:lnTo>
                      <a:pt x="3652838" y="1454150"/>
                    </a:lnTo>
                    <a:lnTo>
                      <a:pt x="3656013" y="1495425"/>
                    </a:lnTo>
                    <a:lnTo>
                      <a:pt x="3659188" y="1531938"/>
                    </a:lnTo>
                    <a:lnTo>
                      <a:pt x="3673476" y="1600200"/>
                    </a:lnTo>
                    <a:lnTo>
                      <a:pt x="3686176" y="1658938"/>
                    </a:lnTo>
                    <a:lnTo>
                      <a:pt x="3689351" y="1689100"/>
                    </a:lnTo>
                    <a:lnTo>
                      <a:pt x="3692526" y="1716088"/>
                    </a:lnTo>
                    <a:lnTo>
                      <a:pt x="3713163" y="1662113"/>
                    </a:lnTo>
                    <a:lnTo>
                      <a:pt x="3736976" y="1609725"/>
                    </a:lnTo>
                    <a:lnTo>
                      <a:pt x="3757613" y="1562101"/>
                    </a:lnTo>
                    <a:lnTo>
                      <a:pt x="3784601" y="1514475"/>
                    </a:lnTo>
                    <a:lnTo>
                      <a:pt x="3811588" y="1471613"/>
                    </a:lnTo>
                    <a:lnTo>
                      <a:pt x="3840163" y="1430338"/>
                    </a:lnTo>
                    <a:lnTo>
                      <a:pt x="3870326" y="1392238"/>
                    </a:lnTo>
                    <a:lnTo>
                      <a:pt x="3906839" y="1355725"/>
                    </a:lnTo>
                    <a:lnTo>
                      <a:pt x="3941764" y="1327150"/>
                    </a:lnTo>
                    <a:lnTo>
                      <a:pt x="3979864" y="1296988"/>
                    </a:lnTo>
                    <a:lnTo>
                      <a:pt x="4022726" y="1273175"/>
                    </a:lnTo>
                    <a:lnTo>
                      <a:pt x="4067176" y="1249363"/>
                    </a:lnTo>
                    <a:lnTo>
                      <a:pt x="4117976" y="1231900"/>
                    </a:lnTo>
                    <a:lnTo>
                      <a:pt x="4167189" y="1216025"/>
                    </a:lnTo>
                    <a:lnTo>
                      <a:pt x="4224339" y="1201738"/>
                    </a:lnTo>
                    <a:lnTo>
                      <a:pt x="4286251" y="1195388"/>
                    </a:lnTo>
                    <a:lnTo>
                      <a:pt x="4170364" y="1184275"/>
                    </a:lnTo>
                    <a:lnTo>
                      <a:pt x="4117976" y="1181100"/>
                    </a:lnTo>
                    <a:close/>
                    <a:moveTo>
                      <a:pt x="5586413" y="1166812"/>
                    </a:moveTo>
                    <a:lnTo>
                      <a:pt x="5481638" y="1204912"/>
                    </a:lnTo>
                    <a:lnTo>
                      <a:pt x="5437188" y="1225550"/>
                    </a:lnTo>
                    <a:lnTo>
                      <a:pt x="5399088" y="1243012"/>
                    </a:lnTo>
                    <a:lnTo>
                      <a:pt x="5365751" y="1260475"/>
                    </a:lnTo>
                    <a:lnTo>
                      <a:pt x="5335588" y="1282700"/>
                    </a:lnTo>
                    <a:lnTo>
                      <a:pt x="5308601" y="1300162"/>
                    </a:lnTo>
                    <a:lnTo>
                      <a:pt x="5287963" y="1320800"/>
                    </a:lnTo>
                    <a:lnTo>
                      <a:pt x="5270501" y="1341437"/>
                    </a:lnTo>
                    <a:lnTo>
                      <a:pt x="5259388" y="1362075"/>
                    </a:lnTo>
                    <a:lnTo>
                      <a:pt x="5246688" y="1385887"/>
                    </a:lnTo>
                    <a:lnTo>
                      <a:pt x="5240338" y="1409700"/>
                    </a:lnTo>
                    <a:lnTo>
                      <a:pt x="5237163" y="1436687"/>
                    </a:lnTo>
                    <a:lnTo>
                      <a:pt x="5237163" y="1463675"/>
                    </a:lnTo>
                    <a:lnTo>
                      <a:pt x="5240338" y="1492250"/>
                    </a:lnTo>
                    <a:lnTo>
                      <a:pt x="5246688" y="1525587"/>
                    </a:lnTo>
                    <a:lnTo>
                      <a:pt x="5287963" y="1484312"/>
                    </a:lnTo>
                    <a:lnTo>
                      <a:pt x="5330826" y="1439862"/>
                    </a:lnTo>
                    <a:lnTo>
                      <a:pt x="5416551" y="1347787"/>
                    </a:lnTo>
                    <a:lnTo>
                      <a:pt x="5499101" y="1252537"/>
                    </a:lnTo>
                    <a:lnTo>
                      <a:pt x="5540376" y="1208087"/>
                    </a:lnTo>
                    <a:close/>
                    <a:moveTo>
                      <a:pt x="5434013" y="0"/>
                    </a:moveTo>
                    <a:lnTo>
                      <a:pt x="5519738" y="3175"/>
                    </a:lnTo>
                    <a:lnTo>
                      <a:pt x="5610226" y="12700"/>
                    </a:lnTo>
                    <a:lnTo>
                      <a:pt x="5699126" y="30163"/>
                    </a:lnTo>
                    <a:lnTo>
                      <a:pt x="5788026" y="50800"/>
                    </a:lnTo>
                    <a:lnTo>
                      <a:pt x="5876926" y="77788"/>
                    </a:lnTo>
                    <a:lnTo>
                      <a:pt x="5965826" y="111125"/>
                    </a:lnTo>
                    <a:lnTo>
                      <a:pt x="6054726" y="146050"/>
                    </a:lnTo>
                    <a:lnTo>
                      <a:pt x="6142038" y="187325"/>
                    </a:lnTo>
                    <a:lnTo>
                      <a:pt x="6237288" y="258763"/>
                    </a:lnTo>
                    <a:lnTo>
                      <a:pt x="6329363" y="333375"/>
                    </a:lnTo>
                    <a:lnTo>
                      <a:pt x="6418263" y="407988"/>
                    </a:lnTo>
                    <a:lnTo>
                      <a:pt x="6507163" y="485775"/>
                    </a:lnTo>
                    <a:lnTo>
                      <a:pt x="6677026" y="639763"/>
                    </a:lnTo>
                    <a:lnTo>
                      <a:pt x="6762751" y="714375"/>
                    </a:lnTo>
                    <a:lnTo>
                      <a:pt x="6846888" y="785813"/>
                    </a:lnTo>
                    <a:lnTo>
                      <a:pt x="6846888" y="796926"/>
                    </a:lnTo>
                    <a:lnTo>
                      <a:pt x="6851651" y="812801"/>
                    </a:lnTo>
                    <a:lnTo>
                      <a:pt x="6858001" y="823913"/>
                    </a:lnTo>
                    <a:lnTo>
                      <a:pt x="6867526" y="836613"/>
                    </a:lnTo>
                    <a:lnTo>
                      <a:pt x="6878638" y="844550"/>
                    </a:lnTo>
                    <a:lnTo>
                      <a:pt x="6891338" y="854075"/>
                    </a:lnTo>
                    <a:lnTo>
                      <a:pt x="6905626" y="857250"/>
                    </a:lnTo>
                    <a:lnTo>
                      <a:pt x="6919913" y="860425"/>
                    </a:lnTo>
                    <a:lnTo>
                      <a:pt x="6973888" y="868363"/>
                    </a:lnTo>
                    <a:lnTo>
                      <a:pt x="7024688" y="884238"/>
                    </a:lnTo>
                    <a:lnTo>
                      <a:pt x="7072313" y="901700"/>
                    </a:lnTo>
                    <a:lnTo>
                      <a:pt x="7116763" y="925513"/>
                    </a:lnTo>
                    <a:lnTo>
                      <a:pt x="7158038" y="952500"/>
                    </a:lnTo>
                    <a:lnTo>
                      <a:pt x="7199313" y="981075"/>
                    </a:lnTo>
                    <a:lnTo>
                      <a:pt x="7235826" y="1014413"/>
                    </a:lnTo>
                    <a:lnTo>
                      <a:pt x="7270751" y="1049338"/>
                    </a:lnTo>
                    <a:lnTo>
                      <a:pt x="7307263" y="1089025"/>
                    </a:lnTo>
                    <a:lnTo>
                      <a:pt x="7337426" y="1127125"/>
                    </a:lnTo>
                    <a:lnTo>
                      <a:pt x="7399338" y="1211263"/>
                    </a:lnTo>
                    <a:lnTo>
                      <a:pt x="7454901" y="1296988"/>
                    </a:lnTo>
                    <a:lnTo>
                      <a:pt x="7512051" y="1382713"/>
                    </a:lnTo>
                    <a:lnTo>
                      <a:pt x="7069138" y="1492250"/>
                    </a:lnTo>
                    <a:lnTo>
                      <a:pt x="7083426" y="1573213"/>
                    </a:lnTo>
                    <a:lnTo>
                      <a:pt x="7092951" y="1611313"/>
                    </a:lnTo>
                    <a:lnTo>
                      <a:pt x="7104063" y="1647826"/>
                    </a:lnTo>
                    <a:lnTo>
                      <a:pt x="7116763" y="1677988"/>
                    </a:lnTo>
                    <a:lnTo>
                      <a:pt x="7131051" y="1706563"/>
                    </a:lnTo>
                    <a:lnTo>
                      <a:pt x="7150101" y="1733550"/>
                    </a:lnTo>
                    <a:lnTo>
                      <a:pt x="7170738" y="1754188"/>
                    </a:lnTo>
                    <a:lnTo>
                      <a:pt x="7191376" y="1774825"/>
                    </a:lnTo>
                    <a:lnTo>
                      <a:pt x="7218363" y="1790700"/>
                    </a:lnTo>
                    <a:lnTo>
                      <a:pt x="7243763" y="1801813"/>
                    </a:lnTo>
                    <a:lnTo>
                      <a:pt x="7277101" y="1811338"/>
                    </a:lnTo>
                    <a:lnTo>
                      <a:pt x="7310438" y="1814513"/>
                    </a:lnTo>
                    <a:lnTo>
                      <a:pt x="7348538" y="1811338"/>
                    </a:lnTo>
                    <a:lnTo>
                      <a:pt x="7392988" y="1804988"/>
                    </a:lnTo>
                    <a:lnTo>
                      <a:pt x="7437438" y="1793875"/>
                    </a:lnTo>
                    <a:lnTo>
                      <a:pt x="7550151" y="1906588"/>
                    </a:lnTo>
                    <a:lnTo>
                      <a:pt x="7362826" y="1941513"/>
                    </a:lnTo>
                    <a:lnTo>
                      <a:pt x="7221538" y="1974850"/>
                    </a:lnTo>
                    <a:lnTo>
                      <a:pt x="7164388" y="1992313"/>
                    </a:lnTo>
                    <a:lnTo>
                      <a:pt x="7116763" y="2006600"/>
                    </a:lnTo>
                    <a:lnTo>
                      <a:pt x="7075488" y="2025650"/>
                    </a:lnTo>
                    <a:lnTo>
                      <a:pt x="7038976" y="2046288"/>
                    </a:lnTo>
                    <a:lnTo>
                      <a:pt x="7011988" y="2066925"/>
                    </a:lnTo>
                    <a:lnTo>
                      <a:pt x="6988176" y="2093913"/>
                    </a:lnTo>
                    <a:lnTo>
                      <a:pt x="6970713" y="2122488"/>
                    </a:lnTo>
                    <a:lnTo>
                      <a:pt x="6956426" y="2159000"/>
                    </a:lnTo>
                    <a:lnTo>
                      <a:pt x="6943726" y="2197100"/>
                    </a:lnTo>
                    <a:lnTo>
                      <a:pt x="6935788" y="2241550"/>
                    </a:lnTo>
                    <a:lnTo>
                      <a:pt x="6926263" y="2295525"/>
                    </a:lnTo>
                    <a:lnTo>
                      <a:pt x="6919913" y="2355850"/>
                    </a:lnTo>
                    <a:lnTo>
                      <a:pt x="6946901" y="2298700"/>
                    </a:lnTo>
                    <a:lnTo>
                      <a:pt x="6973888" y="2244725"/>
                    </a:lnTo>
                    <a:lnTo>
                      <a:pt x="7004051" y="2200275"/>
                    </a:lnTo>
                    <a:lnTo>
                      <a:pt x="7015163" y="2182813"/>
                    </a:lnTo>
                    <a:lnTo>
                      <a:pt x="7031038" y="2168525"/>
                    </a:lnTo>
                    <a:lnTo>
                      <a:pt x="7081838" y="2117725"/>
                    </a:lnTo>
                    <a:lnTo>
                      <a:pt x="7127876" y="2073276"/>
                    </a:lnTo>
                    <a:lnTo>
                      <a:pt x="7181851" y="2030413"/>
                    </a:lnTo>
                    <a:lnTo>
                      <a:pt x="7253288" y="1981200"/>
                    </a:lnTo>
                    <a:lnTo>
                      <a:pt x="7226301" y="2135188"/>
                    </a:lnTo>
                    <a:lnTo>
                      <a:pt x="7197726" y="2268538"/>
                    </a:lnTo>
                    <a:lnTo>
                      <a:pt x="7170738" y="2390775"/>
                    </a:lnTo>
                    <a:lnTo>
                      <a:pt x="7140576" y="2503488"/>
                    </a:lnTo>
                    <a:lnTo>
                      <a:pt x="7178676" y="2503488"/>
                    </a:lnTo>
                    <a:lnTo>
                      <a:pt x="7235826" y="2414588"/>
                    </a:lnTo>
                    <a:lnTo>
                      <a:pt x="7289801" y="2316163"/>
                    </a:lnTo>
                    <a:lnTo>
                      <a:pt x="7345363" y="2217738"/>
                    </a:lnTo>
                    <a:lnTo>
                      <a:pt x="7402513" y="2128838"/>
                    </a:lnTo>
                    <a:lnTo>
                      <a:pt x="7405688" y="2117725"/>
                    </a:lnTo>
                    <a:lnTo>
                      <a:pt x="7413626" y="2108200"/>
                    </a:lnTo>
                    <a:lnTo>
                      <a:pt x="7426326" y="2098675"/>
                    </a:lnTo>
                    <a:lnTo>
                      <a:pt x="7443788" y="2093913"/>
                    </a:lnTo>
                    <a:lnTo>
                      <a:pt x="7478713" y="2076451"/>
                    </a:lnTo>
                    <a:lnTo>
                      <a:pt x="7497763" y="2066925"/>
                    </a:lnTo>
                    <a:lnTo>
                      <a:pt x="7512051" y="2054225"/>
                    </a:lnTo>
                    <a:lnTo>
                      <a:pt x="7539038" y="2084388"/>
                    </a:lnTo>
                    <a:lnTo>
                      <a:pt x="7553326" y="2098675"/>
                    </a:lnTo>
                    <a:lnTo>
                      <a:pt x="7562851" y="2114550"/>
                    </a:lnTo>
                    <a:lnTo>
                      <a:pt x="7573963" y="2135188"/>
                    </a:lnTo>
                    <a:lnTo>
                      <a:pt x="7580313" y="2155825"/>
                    </a:lnTo>
                    <a:lnTo>
                      <a:pt x="7586663" y="2176463"/>
                    </a:lnTo>
                    <a:lnTo>
                      <a:pt x="7586663" y="2203450"/>
                    </a:lnTo>
                    <a:lnTo>
                      <a:pt x="7586663" y="2262188"/>
                    </a:lnTo>
                    <a:lnTo>
                      <a:pt x="7580313" y="2322513"/>
                    </a:lnTo>
                    <a:lnTo>
                      <a:pt x="7569201" y="2452688"/>
                    </a:lnTo>
                    <a:lnTo>
                      <a:pt x="7556501" y="2587625"/>
                    </a:lnTo>
                    <a:lnTo>
                      <a:pt x="7550151" y="2659063"/>
                    </a:lnTo>
                    <a:lnTo>
                      <a:pt x="7550151" y="2727325"/>
                    </a:lnTo>
                    <a:lnTo>
                      <a:pt x="7589838" y="2613025"/>
                    </a:lnTo>
                    <a:lnTo>
                      <a:pt x="7624763" y="2503488"/>
                    </a:lnTo>
                    <a:lnTo>
                      <a:pt x="7654926" y="2390775"/>
                    </a:lnTo>
                    <a:lnTo>
                      <a:pt x="7666038" y="2333625"/>
                    </a:lnTo>
                    <a:lnTo>
                      <a:pt x="7675563" y="2278063"/>
                    </a:lnTo>
                    <a:lnTo>
                      <a:pt x="7681913" y="2224088"/>
                    </a:lnTo>
                    <a:lnTo>
                      <a:pt x="7688263" y="2168525"/>
                    </a:lnTo>
                    <a:lnTo>
                      <a:pt x="7689851" y="2111375"/>
                    </a:lnTo>
                    <a:lnTo>
                      <a:pt x="7689851" y="2054225"/>
                    </a:lnTo>
                    <a:lnTo>
                      <a:pt x="7688263" y="1998663"/>
                    </a:lnTo>
                    <a:lnTo>
                      <a:pt x="7681913" y="1941513"/>
                    </a:lnTo>
                    <a:lnTo>
                      <a:pt x="7672388" y="1885950"/>
                    </a:lnTo>
                    <a:lnTo>
                      <a:pt x="7661276" y="1831975"/>
                    </a:lnTo>
                    <a:lnTo>
                      <a:pt x="7654926" y="1811338"/>
                    </a:lnTo>
                    <a:lnTo>
                      <a:pt x="7651751" y="1790700"/>
                    </a:lnTo>
                    <a:lnTo>
                      <a:pt x="7651751" y="1773238"/>
                    </a:lnTo>
                    <a:lnTo>
                      <a:pt x="7651751" y="1754188"/>
                    </a:lnTo>
                    <a:lnTo>
                      <a:pt x="7654926" y="1736725"/>
                    </a:lnTo>
                    <a:lnTo>
                      <a:pt x="7661276" y="1719263"/>
                    </a:lnTo>
                    <a:lnTo>
                      <a:pt x="7675563" y="1689100"/>
                    </a:lnTo>
                    <a:lnTo>
                      <a:pt x="7696201" y="1665288"/>
                    </a:lnTo>
                    <a:lnTo>
                      <a:pt x="7720013" y="1641476"/>
                    </a:lnTo>
                    <a:lnTo>
                      <a:pt x="7743826" y="1620838"/>
                    </a:lnTo>
                    <a:lnTo>
                      <a:pt x="7773988" y="1606550"/>
                    </a:lnTo>
                    <a:lnTo>
                      <a:pt x="7805738" y="1590675"/>
                    </a:lnTo>
                    <a:lnTo>
                      <a:pt x="7839076" y="1576388"/>
                    </a:lnTo>
                    <a:lnTo>
                      <a:pt x="7904163" y="1538288"/>
                    </a:lnTo>
                    <a:lnTo>
                      <a:pt x="7967663" y="1495425"/>
                    </a:lnTo>
                    <a:lnTo>
                      <a:pt x="8026401" y="1447801"/>
                    </a:lnTo>
                    <a:lnTo>
                      <a:pt x="8085138" y="1398588"/>
                    </a:lnTo>
                    <a:lnTo>
                      <a:pt x="8142288" y="1344613"/>
                    </a:lnTo>
                    <a:lnTo>
                      <a:pt x="8255001" y="1235076"/>
                    </a:lnTo>
                    <a:lnTo>
                      <a:pt x="8275638" y="1208088"/>
                    </a:lnTo>
                    <a:lnTo>
                      <a:pt x="8296276" y="1187450"/>
                    </a:lnTo>
                    <a:lnTo>
                      <a:pt x="8318501" y="1168400"/>
                    </a:lnTo>
                    <a:lnTo>
                      <a:pt x="8339138" y="1154113"/>
                    </a:lnTo>
                    <a:lnTo>
                      <a:pt x="8359776" y="1144588"/>
                    </a:lnTo>
                    <a:lnTo>
                      <a:pt x="8377238" y="1139825"/>
                    </a:lnTo>
                    <a:lnTo>
                      <a:pt x="8397876" y="1139825"/>
                    </a:lnTo>
                    <a:lnTo>
                      <a:pt x="8415338" y="1139825"/>
                    </a:lnTo>
                    <a:lnTo>
                      <a:pt x="8435976" y="1144588"/>
                    </a:lnTo>
                    <a:lnTo>
                      <a:pt x="8455026" y="1154113"/>
                    </a:lnTo>
                    <a:lnTo>
                      <a:pt x="8472488" y="1166813"/>
                    </a:lnTo>
                    <a:lnTo>
                      <a:pt x="8489951" y="1181100"/>
                    </a:lnTo>
                    <a:lnTo>
                      <a:pt x="8504238" y="1198563"/>
                    </a:lnTo>
                    <a:lnTo>
                      <a:pt x="8523288" y="1219201"/>
                    </a:lnTo>
                    <a:lnTo>
                      <a:pt x="8537576" y="1243013"/>
                    </a:lnTo>
                    <a:lnTo>
                      <a:pt x="8551863" y="1270000"/>
                    </a:lnTo>
                    <a:lnTo>
                      <a:pt x="8605838" y="1403350"/>
                    </a:lnTo>
                    <a:lnTo>
                      <a:pt x="8659813" y="1531938"/>
                    </a:lnTo>
                    <a:lnTo>
                      <a:pt x="8680451" y="1593850"/>
                    </a:lnTo>
                    <a:lnTo>
                      <a:pt x="8704263" y="1658938"/>
                    </a:lnTo>
                    <a:lnTo>
                      <a:pt x="8721726" y="1725613"/>
                    </a:lnTo>
                    <a:lnTo>
                      <a:pt x="8737601" y="1793875"/>
                    </a:lnTo>
                    <a:lnTo>
                      <a:pt x="8763001" y="1974850"/>
                    </a:lnTo>
                    <a:lnTo>
                      <a:pt x="8785226" y="2149475"/>
                    </a:lnTo>
                    <a:lnTo>
                      <a:pt x="8789988" y="2238375"/>
                    </a:lnTo>
                    <a:lnTo>
                      <a:pt x="8796338" y="2325688"/>
                    </a:lnTo>
                    <a:lnTo>
                      <a:pt x="8802688" y="2411413"/>
                    </a:lnTo>
                    <a:lnTo>
                      <a:pt x="8802688" y="2497138"/>
                    </a:lnTo>
                    <a:lnTo>
                      <a:pt x="8802688" y="2584450"/>
                    </a:lnTo>
                    <a:lnTo>
                      <a:pt x="8796338" y="2670175"/>
                    </a:lnTo>
                    <a:lnTo>
                      <a:pt x="8789988" y="2752725"/>
                    </a:lnTo>
                    <a:lnTo>
                      <a:pt x="8778876" y="2840038"/>
                    </a:lnTo>
                    <a:lnTo>
                      <a:pt x="8763001" y="2922588"/>
                    </a:lnTo>
                    <a:lnTo>
                      <a:pt x="8748713" y="3006725"/>
                    </a:lnTo>
                    <a:lnTo>
                      <a:pt x="8724901" y="3092450"/>
                    </a:lnTo>
                    <a:lnTo>
                      <a:pt x="8701088" y="3175000"/>
                    </a:lnTo>
                    <a:lnTo>
                      <a:pt x="8670926" y="3249613"/>
                    </a:lnTo>
                    <a:lnTo>
                      <a:pt x="8642351" y="3321050"/>
                    </a:lnTo>
                    <a:lnTo>
                      <a:pt x="8609013" y="3389313"/>
                    </a:lnTo>
                    <a:lnTo>
                      <a:pt x="8575676" y="3451225"/>
                    </a:lnTo>
                    <a:lnTo>
                      <a:pt x="8543926" y="3514725"/>
                    </a:lnTo>
                    <a:lnTo>
                      <a:pt x="8507413" y="3570288"/>
                    </a:lnTo>
                    <a:lnTo>
                      <a:pt x="8469313" y="3621088"/>
                    </a:lnTo>
                    <a:lnTo>
                      <a:pt x="8431213" y="3671888"/>
                    </a:lnTo>
                    <a:lnTo>
                      <a:pt x="8391526" y="3719513"/>
                    </a:lnTo>
                    <a:lnTo>
                      <a:pt x="8350251" y="3760788"/>
                    </a:lnTo>
                    <a:lnTo>
                      <a:pt x="8305801" y="3802063"/>
                    </a:lnTo>
                    <a:lnTo>
                      <a:pt x="8261351" y="3838575"/>
                    </a:lnTo>
                    <a:lnTo>
                      <a:pt x="8216901" y="3870325"/>
                    </a:lnTo>
                    <a:lnTo>
                      <a:pt x="8172451" y="3903663"/>
                    </a:lnTo>
                    <a:lnTo>
                      <a:pt x="8124826" y="3930650"/>
                    </a:lnTo>
                    <a:lnTo>
                      <a:pt x="8074026" y="3954463"/>
                    </a:lnTo>
                    <a:lnTo>
                      <a:pt x="8023226" y="3978275"/>
                    </a:lnTo>
                    <a:lnTo>
                      <a:pt x="7972426" y="3995738"/>
                    </a:lnTo>
                    <a:lnTo>
                      <a:pt x="7920038" y="4013200"/>
                    </a:lnTo>
                    <a:lnTo>
                      <a:pt x="7866063" y="4029075"/>
                    </a:lnTo>
                    <a:lnTo>
                      <a:pt x="7812088" y="4040188"/>
                    </a:lnTo>
                    <a:lnTo>
                      <a:pt x="7756526" y="4049713"/>
                    </a:lnTo>
                    <a:lnTo>
                      <a:pt x="7699376" y="4057650"/>
                    </a:lnTo>
                    <a:lnTo>
                      <a:pt x="7640638" y="4064000"/>
                    </a:lnTo>
                    <a:lnTo>
                      <a:pt x="7583488" y="4067175"/>
                    </a:lnTo>
                    <a:lnTo>
                      <a:pt x="7521576" y="4067175"/>
                    </a:lnTo>
                    <a:lnTo>
                      <a:pt x="7461251" y="4067175"/>
                    </a:lnTo>
                    <a:lnTo>
                      <a:pt x="7399338" y="4064000"/>
                    </a:lnTo>
                    <a:lnTo>
                      <a:pt x="7270751" y="4052888"/>
                    </a:lnTo>
                    <a:lnTo>
                      <a:pt x="7140576" y="4033838"/>
                    </a:lnTo>
                    <a:lnTo>
                      <a:pt x="7018338" y="4016375"/>
                    </a:lnTo>
                    <a:lnTo>
                      <a:pt x="6896101" y="3992563"/>
                    </a:lnTo>
                    <a:lnTo>
                      <a:pt x="6780213" y="3965575"/>
                    </a:lnTo>
                    <a:lnTo>
                      <a:pt x="6664326" y="3937000"/>
                    </a:lnTo>
                    <a:lnTo>
                      <a:pt x="6438901" y="3870325"/>
                    </a:lnTo>
                    <a:lnTo>
                      <a:pt x="6326188" y="3841750"/>
                    </a:lnTo>
                    <a:lnTo>
                      <a:pt x="6216651" y="3811588"/>
                    </a:lnTo>
                    <a:lnTo>
                      <a:pt x="6186488" y="3951288"/>
                    </a:lnTo>
                    <a:lnTo>
                      <a:pt x="6162676" y="4094163"/>
                    </a:lnTo>
                    <a:lnTo>
                      <a:pt x="6153151" y="4171950"/>
                    </a:lnTo>
                    <a:lnTo>
                      <a:pt x="6148388" y="4244975"/>
                    </a:lnTo>
                    <a:lnTo>
                      <a:pt x="6142038" y="4325938"/>
                    </a:lnTo>
                    <a:lnTo>
                      <a:pt x="6142038" y="4408488"/>
                    </a:lnTo>
                    <a:lnTo>
                      <a:pt x="6142038" y="4438650"/>
                    </a:lnTo>
                    <a:lnTo>
                      <a:pt x="6148388" y="4468813"/>
                    </a:lnTo>
                    <a:lnTo>
                      <a:pt x="6156326" y="4500563"/>
                    </a:lnTo>
                    <a:lnTo>
                      <a:pt x="6169026" y="4530725"/>
                    </a:lnTo>
                    <a:lnTo>
                      <a:pt x="6183313" y="4554538"/>
                    </a:lnTo>
                    <a:lnTo>
                      <a:pt x="6203951" y="4575175"/>
                    </a:lnTo>
                    <a:lnTo>
                      <a:pt x="6213476" y="4584700"/>
                    </a:lnTo>
                    <a:lnTo>
                      <a:pt x="6224588" y="4591050"/>
                    </a:lnTo>
                    <a:lnTo>
                      <a:pt x="6237288" y="4594225"/>
                    </a:lnTo>
                    <a:lnTo>
                      <a:pt x="6251576" y="4595813"/>
                    </a:lnTo>
                    <a:lnTo>
                      <a:pt x="6281738" y="4608513"/>
                    </a:lnTo>
                    <a:lnTo>
                      <a:pt x="6313488" y="4619625"/>
                    </a:lnTo>
                    <a:lnTo>
                      <a:pt x="6350001" y="4629150"/>
                    </a:lnTo>
                    <a:lnTo>
                      <a:pt x="6384926" y="4632325"/>
                    </a:lnTo>
                    <a:lnTo>
                      <a:pt x="6405563" y="4632325"/>
                    </a:lnTo>
                    <a:lnTo>
                      <a:pt x="6424613" y="4629150"/>
                    </a:lnTo>
                    <a:lnTo>
                      <a:pt x="6445251" y="4622800"/>
                    </a:lnTo>
                    <a:lnTo>
                      <a:pt x="6465888" y="4616450"/>
                    </a:lnTo>
                    <a:lnTo>
                      <a:pt x="6486526" y="4605338"/>
                    </a:lnTo>
                    <a:lnTo>
                      <a:pt x="6507163" y="4594225"/>
                    </a:lnTo>
                    <a:lnTo>
                      <a:pt x="6527801" y="4575175"/>
                    </a:lnTo>
                    <a:lnTo>
                      <a:pt x="6548438" y="4557713"/>
                    </a:lnTo>
                    <a:lnTo>
                      <a:pt x="6578601" y="4516438"/>
                    </a:lnTo>
                    <a:lnTo>
                      <a:pt x="6608763" y="4476750"/>
                    </a:lnTo>
                    <a:lnTo>
                      <a:pt x="6673851" y="4403725"/>
                    </a:lnTo>
                    <a:lnTo>
                      <a:pt x="6704013" y="4364038"/>
                    </a:lnTo>
                    <a:lnTo>
                      <a:pt x="6731001" y="4319588"/>
                    </a:lnTo>
                    <a:lnTo>
                      <a:pt x="6754813" y="4275138"/>
                    </a:lnTo>
                    <a:lnTo>
                      <a:pt x="6762751" y="4248150"/>
                    </a:lnTo>
                    <a:lnTo>
                      <a:pt x="6772276" y="4221163"/>
                    </a:lnTo>
                    <a:lnTo>
                      <a:pt x="6775451" y="4210050"/>
                    </a:lnTo>
                    <a:lnTo>
                      <a:pt x="6783388" y="4197350"/>
                    </a:lnTo>
                    <a:lnTo>
                      <a:pt x="6796088" y="4192588"/>
                    </a:lnTo>
                    <a:lnTo>
                      <a:pt x="6813551" y="4183063"/>
                    </a:lnTo>
                    <a:lnTo>
                      <a:pt x="6848476" y="4168775"/>
                    </a:lnTo>
                    <a:lnTo>
                      <a:pt x="6867526" y="4159250"/>
                    </a:lnTo>
                    <a:lnTo>
                      <a:pt x="6881813" y="4148138"/>
                    </a:lnTo>
                    <a:lnTo>
                      <a:pt x="6881813" y="4200525"/>
                    </a:lnTo>
                    <a:lnTo>
                      <a:pt x="6875463" y="4254500"/>
                    </a:lnTo>
                    <a:lnTo>
                      <a:pt x="6867526" y="4302125"/>
                    </a:lnTo>
                    <a:lnTo>
                      <a:pt x="6854826" y="4349750"/>
                    </a:lnTo>
                    <a:lnTo>
                      <a:pt x="6840538" y="4394200"/>
                    </a:lnTo>
                    <a:lnTo>
                      <a:pt x="6823076" y="4435475"/>
                    </a:lnTo>
                    <a:lnTo>
                      <a:pt x="6800851" y="4475163"/>
                    </a:lnTo>
                    <a:lnTo>
                      <a:pt x="6775451" y="4510088"/>
                    </a:lnTo>
                    <a:lnTo>
                      <a:pt x="6748463" y="4546600"/>
                    </a:lnTo>
                    <a:lnTo>
                      <a:pt x="6718301" y="4575175"/>
                    </a:lnTo>
                    <a:lnTo>
                      <a:pt x="6683376" y="4605338"/>
                    </a:lnTo>
                    <a:lnTo>
                      <a:pt x="6646863" y="4629150"/>
                    </a:lnTo>
                    <a:lnTo>
                      <a:pt x="6608763" y="4652963"/>
                    </a:lnTo>
                    <a:lnTo>
                      <a:pt x="6567488" y="4673600"/>
                    </a:lnTo>
                    <a:lnTo>
                      <a:pt x="6521451" y="4691063"/>
                    </a:lnTo>
                    <a:lnTo>
                      <a:pt x="6473826" y="4706938"/>
                    </a:lnTo>
                    <a:lnTo>
                      <a:pt x="6438901" y="4718050"/>
                    </a:lnTo>
                    <a:lnTo>
                      <a:pt x="6403976" y="4727575"/>
                    </a:lnTo>
                    <a:lnTo>
                      <a:pt x="6370638" y="4733925"/>
                    </a:lnTo>
                    <a:lnTo>
                      <a:pt x="6334126" y="4735513"/>
                    </a:lnTo>
                    <a:lnTo>
                      <a:pt x="6302376" y="4735513"/>
                    </a:lnTo>
                    <a:lnTo>
                      <a:pt x="6265863" y="4733925"/>
                    </a:lnTo>
                    <a:lnTo>
                      <a:pt x="6234113" y="4724400"/>
                    </a:lnTo>
                    <a:lnTo>
                      <a:pt x="6200776" y="4714875"/>
                    </a:lnTo>
                    <a:lnTo>
                      <a:pt x="6169026" y="4703763"/>
                    </a:lnTo>
                    <a:lnTo>
                      <a:pt x="6135688" y="4691063"/>
                    </a:lnTo>
                    <a:lnTo>
                      <a:pt x="6102351" y="4673600"/>
                    </a:lnTo>
                    <a:lnTo>
                      <a:pt x="6073776" y="4656138"/>
                    </a:lnTo>
                    <a:lnTo>
                      <a:pt x="6040438" y="4632325"/>
                    </a:lnTo>
                    <a:lnTo>
                      <a:pt x="6010276" y="4611688"/>
                    </a:lnTo>
                    <a:lnTo>
                      <a:pt x="5984876" y="4584700"/>
                    </a:lnTo>
                    <a:lnTo>
                      <a:pt x="5954713" y="4557713"/>
                    </a:lnTo>
                    <a:lnTo>
                      <a:pt x="5903913" y="4510088"/>
                    </a:lnTo>
                    <a:lnTo>
                      <a:pt x="5853113" y="4465638"/>
                    </a:lnTo>
                    <a:lnTo>
                      <a:pt x="5802313" y="4424363"/>
                    </a:lnTo>
                    <a:lnTo>
                      <a:pt x="5746751" y="4384675"/>
                    </a:lnTo>
                    <a:lnTo>
                      <a:pt x="5692776" y="4349750"/>
                    </a:lnTo>
                    <a:lnTo>
                      <a:pt x="5635626" y="4316413"/>
                    </a:lnTo>
                    <a:lnTo>
                      <a:pt x="5576888" y="4284663"/>
                    </a:lnTo>
                    <a:lnTo>
                      <a:pt x="5519738" y="4254500"/>
                    </a:lnTo>
                    <a:lnTo>
                      <a:pt x="5399088" y="4197350"/>
                    </a:lnTo>
                    <a:lnTo>
                      <a:pt x="5276851" y="4141788"/>
                    </a:lnTo>
                    <a:lnTo>
                      <a:pt x="5027613" y="4033838"/>
                    </a:lnTo>
                    <a:lnTo>
                      <a:pt x="5110163" y="4090988"/>
                    </a:lnTo>
                    <a:lnTo>
                      <a:pt x="5151438" y="4121150"/>
                    </a:lnTo>
                    <a:lnTo>
                      <a:pt x="5191126" y="4151313"/>
                    </a:lnTo>
                    <a:lnTo>
                      <a:pt x="5226051" y="4183063"/>
                    </a:lnTo>
                    <a:lnTo>
                      <a:pt x="5260976" y="4219575"/>
                    </a:lnTo>
                    <a:lnTo>
                      <a:pt x="5294313" y="4254500"/>
                    </a:lnTo>
                    <a:lnTo>
                      <a:pt x="5324476" y="4295775"/>
                    </a:lnTo>
                    <a:lnTo>
                      <a:pt x="5356226" y="4329113"/>
                    </a:lnTo>
                    <a:lnTo>
                      <a:pt x="5392738" y="4370388"/>
                    </a:lnTo>
                    <a:lnTo>
                      <a:pt x="5410201" y="4391025"/>
                    </a:lnTo>
                    <a:lnTo>
                      <a:pt x="5422901" y="4411663"/>
                    </a:lnTo>
                    <a:lnTo>
                      <a:pt x="5430838" y="4430713"/>
                    </a:lnTo>
                    <a:lnTo>
                      <a:pt x="5434013" y="4445000"/>
                    </a:lnTo>
                    <a:lnTo>
                      <a:pt x="5376863" y="4656138"/>
                    </a:lnTo>
                    <a:lnTo>
                      <a:pt x="5348288" y="4759325"/>
                    </a:lnTo>
                    <a:lnTo>
                      <a:pt x="5314951" y="4864100"/>
                    </a:lnTo>
                    <a:lnTo>
                      <a:pt x="5280026" y="4965700"/>
                    </a:lnTo>
                    <a:lnTo>
                      <a:pt x="5243513" y="5068888"/>
                    </a:lnTo>
                    <a:lnTo>
                      <a:pt x="5205413" y="5167313"/>
                    </a:lnTo>
                    <a:lnTo>
                      <a:pt x="5160963" y="5268913"/>
                    </a:lnTo>
                    <a:lnTo>
                      <a:pt x="5116513" y="5362575"/>
                    </a:lnTo>
                    <a:lnTo>
                      <a:pt x="5068888" y="5457825"/>
                    </a:lnTo>
                    <a:lnTo>
                      <a:pt x="5014913" y="5553075"/>
                    </a:lnTo>
                    <a:lnTo>
                      <a:pt x="4960938" y="5643563"/>
                    </a:lnTo>
                    <a:lnTo>
                      <a:pt x="4902201" y="5732463"/>
                    </a:lnTo>
                    <a:lnTo>
                      <a:pt x="4837113" y="5815013"/>
                    </a:lnTo>
                    <a:lnTo>
                      <a:pt x="4768850" y="5899150"/>
                    </a:lnTo>
                    <a:lnTo>
                      <a:pt x="4694238" y="5978525"/>
                    </a:lnTo>
                    <a:lnTo>
                      <a:pt x="4581525" y="6062663"/>
                    </a:lnTo>
                    <a:lnTo>
                      <a:pt x="4470400" y="6151563"/>
                    </a:lnTo>
                    <a:lnTo>
                      <a:pt x="4360863" y="6246813"/>
                    </a:lnTo>
                    <a:lnTo>
                      <a:pt x="4303713" y="6296025"/>
                    </a:lnTo>
                    <a:lnTo>
                      <a:pt x="4248150" y="6350000"/>
                    </a:lnTo>
                    <a:lnTo>
                      <a:pt x="4221163" y="6365875"/>
                    </a:lnTo>
                    <a:lnTo>
                      <a:pt x="4194175" y="6386513"/>
                    </a:lnTo>
                    <a:lnTo>
                      <a:pt x="4167188" y="6407150"/>
                    </a:lnTo>
                    <a:lnTo>
                      <a:pt x="4140200" y="6430963"/>
                    </a:lnTo>
                    <a:lnTo>
                      <a:pt x="4117975" y="6454775"/>
                    </a:lnTo>
                    <a:lnTo>
                      <a:pt x="4095750" y="6481763"/>
                    </a:lnTo>
                    <a:lnTo>
                      <a:pt x="4078288" y="6510338"/>
                    </a:lnTo>
                    <a:lnTo>
                      <a:pt x="4064000" y="6537325"/>
                    </a:lnTo>
                    <a:lnTo>
                      <a:pt x="4033838" y="6564313"/>
                    </a:lnTo>
                    <a:lnTo>
                      <a:pt x="4003675" y="6588125"/>
                    </a:lnTo>
                    <a:lnTo>
                      <a:pt x="3975100" y="6608763"/>
                    </a:lnTo>
                    <a:lnTo>
                      <a:pt x="3944938" y="6626225"/>
                    </a:lnTo>
                    <a:lnTo>
                      <a:pt x="3914775" y="6645275"/>
                    </a:lnTo>
                    <a:lnTo>
                      <a:pt x="3884613" y="6656388"/>
                    </a:lnTo>
                    <a:lnTo>
                      <a:pt x="3852863" y="6665913"/>
                    </a:lnTo>
                    <a:lnTo>
                      <a:pt x="3822700" y="6673850"/>
                    </a:lnTo>
                    <a:lnTo>
                      <a:pt x="3790950" y="6677025"/>
                    </a:lnTo>
                    <a:lnTo>
                      <a:pt x="3760788" y="6677025"/>
                    </a:lnTo>
                    <a:lnTo>
                      <a:pt x="3727450" y="6673850"/>
                    </a:lnTo>
                    <a:lnTo>
                      <a:pt x="3697288" y="6669088"/>
                    </a:lnTo>
                    <a:lnTo>
                      <a:pt x="3668713" y="6659563"/>
                    </a:lnTo>
                    <a:lnTo>
                      <a:pt x="3638550" y="6646863"/>
                    </a:lnTo>
                    <a:lnTo>
                      <a:pt x="3608388" y="6632575"/>
                    </a:lnTo>
                    <a:lnTo>
                      <a:pt x="3579813" y="6611938"/>
                    </a:lnTo>
                    <a:lnTo>
                      <a:pt x="3525838" y="6543675"/>
                    </a:lnTo>
                    <a:lnTo>
                      <a:pt x="3475038" y="6472238"/>
                    </a:lnTo>
                    <a:lnTo>
                      <a:pt x="3427413" y="6400800"/>
                    </a:lnTo>
                    <a:lnTo>
                      <a:pt x="3379788" y="6326188"/>
                    </a:lnTo>
                    <a:lnTo>
                      <a:pt x="3335338" y="6251575"/>
                    </a:lnTo>
                    <a:lnTo>
                      <a:pt x="3294063" y="6175375"/>
                    </a:lnTo>
                    <a:lnTo>
                      <a:pt x="3252788" y="6097588"/>
                    </a:lnTo>
                    <a:lnTo>
                      <a:pt x="3209925" y="6015038"/>
                    </a:lnTo>
                    <a:lnTo>
                      <a:pt x="3195638" y="5999163"/>
                    </a:lnTo>
                    <a:lnTo>
                      <a:pt x="3186113" y="5984875"/>
                    </a:lnTo>
                    <a:lnTo>
                      <a:pt x="3181350" y="5967413"/>
                    </a:lnTo>
                    <a:lnTo>
                      <a:pt x="3175000" y="5946775"/>
                    </a:lnTo>
                    <a:lnTo>
                      <a:pt x="3171825" y="5927725"/>
                    </a:lnTo>
                    <a:lnTo>
                      <a:pt x="3171825" y="5907088"/>
                    </a:lnTo>
                    <a:lnTo>
                      <a:pt x="3175000" y="5886450"/>
                    </a:lnTo>
                    <a:lnTo>
                      <a:pt x="3181350" y="5865813"/>
                    </a:lnTo>
                    <a:lnTo>
                      <a:pt x="3189288" y="5845175"/>
                    </a:lnTo>
                    <a:lnTo>
                      <a:pt x="3201988" y="5824538"/>
                    </a:lnTo>
                    <a:lnTo>
                      <a:pt x="3213100" y="5803900"/>
                    </a:lnTo>
                    <a:lnTo>
                      <a:pt x="3230563" y="5783263"/>
                    </a:lnTo>
                    <a:lnTo>
                      <a:pt x="3249613" y="5764213"/>
                    </a:lnTo>
                    <a:lnTo>
                      <a:pt x="3270250" y="5746750"/>
                    </a:lnTo>
                    <a:lnTo>
                      <a:pt x="3294063" y="5732463"/>
                    </a:lnTo>
                    <a:lnTo>
                      <a:pt x="3321050" y="5716588"/>
                    </a:lnTo>
                    <a:lnTo>
                      <a:pt x="3362325" y="5699125"/>
                    </a:lnTo>
                    <a:lnTo>
                      <a:pt x="3403600" y="5681663"/>
                    </a:lnTo>
                    <a:lnTo>
                      <a:pt x="3492500" y="5637213"/>
                    </a:lnTo>
                    <a:lnTo>
                      <a:pt x="3587750" y="5583238"/>
                    </a:lnTo>
                    <a:lnTo>
                      <a:pt x="3692525" y="5529263"/>
                    </a:lnTo>
                    <a:lnTo>
                      <a:pt x="3692525" y="5081588"/>
                    </a:lnTo>
                    <a:lnTo>
                      <a:pt x="3683000" y="5116513"/>
                    </a:lnTo>
                    <a:lnTo>
                      <a:pt x="3673475" y="5153025"/>
                    </a:lnTo>
                    <a:lnTo>
                      <a:pt x="3665538" y="5184775"/>
                    </a:lnTo>
                    <a:lnTo>
                      <a:pt x="3652838" y="5211763"/>
                    </a:lnTo>
                    <a:lnTo>
                      <a:pt x="3641725" y="5238750"/>
                    </a:lnTo>
                    <a:lnTo>
                      <a:pt x="3629025" y="5265738"/>
                    </a:lnTo>
                    <a:lnTo>
                      <a:pt x="3614738" y="5286375"/>
                    </a:lnTo>
                    <a:lnTo>
                      <a:pt x="3600450" y="5307013"/>
                    </a:lnTo>
                    <a:lnTo>
                      <a:pt x="3581400" y="5324475"/>
                    </a:lnTo>
                    <a:lnTo>
                      <a:pt x="3567113" y="5340350"/>
                    </a:lnTo>
                    <a:lnTo>
                      <a:pt x="3549650" y="5354638"/>
                    </a:lnTo>
                    <a:lnTo>
                      <a:pt x="3529013" y="5365750"/>
                    </a:lnTo>
                    <a:lnTo>
                      <a:pt x="3489325" y="5386388"/>
                    </a:lnTo>
                    <a:lnTo>
                      <a:pt x="3451225" y="5402263"/>
                    </a:lnTo>
                    <a:lnTo>
                      <a:pt x="3406775" y="5413375"/>
                    </a:lnTo>
                    <a:lnTo>
                      <a:pt x="3365500" y="5419725"/>
                    </a:lnTo>
                    <a:lnTo>
                      <a:pt x="3321050" y="5422900"/>
                    </a:lnTo>
                    <a:lnTo>
                      <a:pt x="3273425" y="5422900"/>
                    </a:lnTo>
                    <a:lnTo>
                      <a:pt x="3182938" y="5419725"/>
                    </a:lnTo>
                    <a:lnTo>
                      <a:pt x="3097213" y="5416550"/>
                    </a:lnTo>
                    <a:lnTo>
                      <a:pt x="2838450" y="5416550"/>
                    </a:lnTo>
                    <a:lnTo>
                      <a:pt x="2770188" y="5416550"/>
                    </a:lnTo>
                    <a:lnTo>
                      <a:pt x="2708275" y="5413375"/>
                    </a:lnTo>
                    <a:lnTo>
                      <a:pt x="2678113" y="5408613"/>
                    </a:lnTo>
                    <a:lnTo>
                      <a:pt x="2647950" y="5402263"/>
                    </a:lnTo>
                    <a:lnTo>
                      <a:pt x="2622550" y="5395913"/>
                    </a:lnTo>
                    <a:lnTo>
                      <a:pt x="2598738" y="5384800"/>
                    </a:lnTo>
                    <a:lnTo>
                      <a:pt x="2574925" y="5368925"/>
                    </a:lnTo>
                    <a:lnTo>
                      <a:pt x="2554288" y="5354638"/>
                    </a:lnTo>
                    <a:lnTo>
                      <a:pt x="2532063" y="5330825"/>
                    </a:lnTo>
                    <a:lnTo>
                      <a:pt x="2514600" y="5307013"/>
                    </a:lnTo>
                    <a:lnTo>
                      <a:pt x="2500313" y="5276850"/>
                    </a:lnTo>
                    <a:lnTo>
                      <a:pt x="2484438" y="5241925"/>
                    </a:lnTo>
                    <a:lnTo>
                      <a:pt x="2476500" y="5202238"/>
                    </a:lnTo>
                    <a:lnTo>
                      <a:pt x="2466975" y="5154613"/>
                    </a:lnTo>
                    <a:lnTo>
                      <a:pt x="2466975" y="5229225"/>
                    </a:lnTo>
                    <a:lnTo>
                      <a:pt x="2466975" y="5341938"/>
                    </a:lnTo>
                    <a:lnTo>
                      <a:pt x="2466975" y="5440363"/>
                    </a:lnTo>
                    <a:lnTo>
                      <a:pt x="2463800" y="5538788"/>
                    </a:lnTo>
                    <a:lnTo>
                      <a:pt x="2459038" y="5634038"/>
                    </a:lnTo>
                    <a:lnTo>
                      <a:pt x="2452688" y="5681663"/>
                    </a:lnTo>
                    <a:lnTo>
                      <a:pt x="2443163" y="5729288"/>
                    </a:lnTo>
                    <a:lnTo>
                      <a:pt x="2435225" y="5776913"/>
                    </a:lnTo>
                    <a:lnTo>
                      <a:pt x="2422525" y="5824538"/>
                    </a:lnTo>
                    <a:lnTo>
                      <a:pt x="2408238" y="5868988"/>
                    </a:lnTo>
                    <a:lnTo>
                      <a:pt x="2390775" y="5916613"/>
                    </a:lnTo>
                    <a:lnTo>
                      <a:pt x="2368550" y="5961063"/>
                    </a:lnTo>
                    <a:lnTo>
                      <a:pt x="2343150" y="6002338"/>
                    </a:lnTo>
                    <a:lnTo>
                      <a:pt x="2316163" y="6046788"/>
                    </a:lnTo>
                    <a:lnTo>
                      <a:pt x="2282825" y="6088063"/>
                    </a:lnTo>
                    <a:lnTo>
                      <a:pt x="2268538" y="6103938"/>
                    </a:lnTo>
                    <a:lnTo>
                      <a:pt x="2255838" y="6121400"/>
                    </a:lnTo>
                    <a:lnTo>
                      <a:pt x="2238375" y="6156325"/>
                    </a:lnTo>
                    <a:lnTo>
                      <a:pt x="2224088" y="6199188"/>
                    </a:lnTo>
                    <a:lnTo>
                      <a:pt x="2211388" y="6243638"/>
                    </a:lnTo>
                    <a:lnTo>
                      <a:pt x="2193925" y="6335713"/>
                    </a:lnTo>
                    <a:lnTo>
                      <a:pt x="2181225" y="6383338"/>
                    </a:lnTo>
                    <a:lnTo>
                      <a:pt x="2170113" y="6424613"/>
                    </a:lnTo>
                    <a:lnTo>
                      <a:pt x="2166938" y="6442075"/>
                    </a:lnTo>
                    <a:lnTo>
                      <a:pt x="2157413" y="6459538"/>
                    </a:lnTo>
                    <a:lnTo>
                      <a:pt x="2143125" y="6478588"/>
                    </a:lnTo>
                    <a:lnTo>
                      <a:pt x="2125663" y="6496050"/>
                    </a:lnTo>
                    <a:lnTo>
                      <a:pt x="2101850" y="6510338"/>
                    </a:lnTo>
                    <a:lnTo>
                      <a:pt x="2078038" y="6526213"/>
                    </a:lnTo>
                    <a:lnTo>
                      <a:pt x="2051050" y="6534150"/>
                    </a:lnTo>
                    <a:lnTo>
                      <a:pt x="2020888" y="6537325"/>
                    </a:lnTo>
                    <a:lnTo>
                      <a:pt x="1828800" y="6507163"/>
                    </a:lnTo>
                    <a:lnTo>
                      <a:pt x="1628775" y="6478588"/>
                    </a:lnTo>
                    <a:lnTo>
                      <a:pt x="1525588" y="6457950"/>
                    </a:lnTo>
                    <a:lnTo>
                      <a:pt x="1420813" y="6435725"/>
                    </a:lnTo>
                    <a:lnTo>
                      <a:pt x="1316038" y="6415088"/>
                    </a:lnTo>
                    <a:lnTo>
                      <a:pt x="1206500" y="6389688"/>
                    </a:lnTo>
                    <a:lnTo>
                      <a:pt x="1168400" y="6370638"/>
                    </a:lnTo>
                    <a:lnTo>
                      <a:pt x="1150938" y="6362700"/>
                    </a:lnTo>
                    <a:lnTo>
                      <a:pt x="1135063" y="6353175"/>
                    </a:lnTo>
                    <a:lnTo>
                      <a:pt x="1123950" y="6342063"/>
                    </a:lnTo>
                    <a:lnTo>
                      <a:pt x="1111250" y="6326188"/>
                    </a:lnTo>
                    <a:lnTo>
                      <a:pt x="1103313" y="6311900"/>
                    </a:lnTo>
                    <a:lnTo>
                      <a:pt x="1093788" y="6294438"/>
                    </a:lnTo>
                    <a:lnTo>
                      <a:pt x="1087438" y="6275388"/>
                    </a:lnTo>
                    <a:lnTo>
                      <a:pt x="1084263" y="6254750"/>
                    </a:lnTo>
                    <a:lnTo>
                      <a:pt x="1082675" y="6234113"/>
                    </a:lnTo>
                    <a:lnTo>
                      <a:pt x="1082675" y="6210300"/>
                    </a:lnTo>
                    <a:lnTo>
                      <a:pt x="1084263" y="6154738"/>
                    </a:lnTo>
                    <a:lnTo>
                      <a:pt x="1093788" y="6088063"/>
                    </a:lnTo>
                    <a:lnTo>
                      <a:pt x="1120775" y="6046788"/>
                    </a:lnTo>
                    <a:lnTo>
                      <a:pt x="1144588" y="5999163"/>
                    </a:lnTo>
                    <a:lnTo>
                      <a:pt x="1162050" y="5948363"/>
                    </a:lnTo>
                    <a:lnTo>
                      <a:pt x="1176338" y="5899150"/>
                    </a:lnTo>
                    <a:lnTo>
                      <a:pt x="1189038" y="5845175"/>
                    </a:lnTo>
                    <a:lnTo>
                      <a:pt x="1198563" y="5788025"/>
                    </a:lnTo>
                    <a:lnTo>
                      <a:pt x="1203325" y="5735638"/>
                    </a:lnTo>
                    <a:lnTo>
                      <a:pt x="1206500" y="5678488"/>
                    </a:lnTo>
                    <a:lnTo>
                      <a:pt x="1212850" y="5657850"/>
                    </a:lnTo>
                    <a:lnTo>
                      <a:pt x="1216025" y="5634038"/>
                    </a:lnTo>
                    <a:lnTo>
                      <a:pt x="1216025" y="5613400"/>
                    </a:lnTo>
                    <a:lnTo>
                      <a:pt x="1216025" y="5589588"/>
                    </a:lnTo>
                    <a:lnTo>
                      <a:pt x="1209675" y="5541963"/>
                    </a:lnTo>
                    <a:lnTo>
                      <a:pt x="1198563" y="5497513"/>
                    </a:lnTo>
                    <a:lnTo>
                      <a:pt x="1179513" y="5453063"/>
                    </a:lnTo>
                    <a:lnTo>
                      <a:pt x="1165225" y="5410200"/>
                    </a:lnTo>
                    <a:lnTo>
                      <a:pt x="1131888" y="5341938"/>
                    </a:lnTo>
                    <a:lnTo>
                      <a:pt x="1069975" y="5238750"/>
                    </a:lnTo>
                    <a:lnTo>
                      <a:pt x="1012825" y="5130800"/>
                    </a:lnTo>
                    <a:lnTo>
                      <a:pt x="957263" y="5027613"/>
                    </a:lnTo>
                    <a:lnTo>
                      <a:pt x="903288" y="4919663"/>
                    </a:lnTo>
                    <a:lnTo>
                      <a:pt x="855663" y="4813300"/>
                    </a:lnTo>
                    <a:lnTo>
                      <a:pt x="811213" y="4706938"/>
                    </a:lnTo>
                    <a:lnTo>
                      <a:pt x="769938" y="4598988"/>
                    </a:lnTo>
                    <a:lnTo>
                      <a:pt x="733425" y="4492625"/>
                    </a:lnTo>
                    <a:lnTo>
                      <a:pt x="701675" y="4383088"/>
                    </a:lnTo>
                    <a:lnTo>
                      <a:pt x="671513" y="4271963"/>
                    </a:lnTo>
                    <a:lnTo>
                      <a:pt x="647700" y="4162425"/>
                    </a:lnTo>
                    <a:lnTo>
                      <a:pt x="630238" y="4049713"/>
                    </a:lnTo>
                    <a:lnTo>
                      <a:pt x="617538" y="3937000"/>
                    </a:lnTo>
                    <a:lnTo>
                      <a:pt x="609600" y="3821113"/>
                    </a:lnTo>
                    <a:lnTo>
                      <a:pt x="609600" y="3705225"/>
                    </a:lnTo>
                    <a:lnTo>
                      <a:pt x="612775" y="3586163"/>
                    </a:lnTo>
                    <a:lnTo>
                      <a:pt x="620713" y="3470275"/>
                    </a:lnTo>
                    <a:lnTo>
                      <a:pt x="636588" y="3354388"/>
                    </a:lnTo>
                    <a:lnTo>
                      <a:pt x="657225" y="3243263"/>
                    </a:lnTo>
                    <a:lnTo>
                      <a:pt x="681038" y="3136900"/>
                    </a:lnTo>
                    <a:lnTo>
                      <a:pt x="709613" y="3032125"/>
                    </a:lnTo>
                    <a:lnTo>
                      <a:pt x="746125" y="2932113"/>
                    </a:lnTo>
                    <a:lnTo>
                      <a:pt x="784225" y="2833688"/>
                    </a:lnTo>
                    <a:lnTo>
                      <a:pt x="828675" y="2735263"/>
                    </a:lnTo>
                    <a:lnTo>
                      <a:pt x="879475" y="2643188"/>
                    </a:lnTo>
                    <a:lnTo>
                      <a:pt x="933450" y="2551113"/>
                    </a:lnTo>
                    <a:lnTo>
                      <a:pt x="992188" y="2465388"/>
                    </a:lnTo>
                    <a:lnTo>
                      <a:pt x="1055688" y="2379663"/>
                    </a:lnTo>
                    <a:lnTo>
                      <a:pt x="1123950" y="2295525"/>
                    </a:lnTo>
                    <a:lnTo>
                      <a:pt x="1195388" y="2212975"/>
                    </a:lnTo>
                    <a:lnTo>
                      <a:pt x="1271588" y="2132013"/>
                    </a:lnTo>
                    <a:lnTo>
                      <a:pt x="1355725" y="2054225"/>
                    </a:lnTo>
                    <a:lnTo>
                      <a:pt x="1423988" y="2001838"/>
                    </a:lnTo>
                    <a:lnTo>
                      <a:pt x="1495425" y="1951038"/>
                    </a:lnTo>
                    <a:lnTo>
                      <a:pt x="1566863" y="1900238"/>
                    </a:lnTo>
                    <a:lnTo>
                      <a:pt x="1641475" y="1855788"/>
                    </a:lnTo>
                    <a:lnTo>
                      <a:pt x="1714500" y="1814513"/>
                    </a:lnTo>
                    <a:lnTo>
                      <a:pt x="1789113" y="1774825"/>
                    </a:lnTo>
                    <a:lnTo>
                      <a:pt x="1866900" y="1739900"/>
                    </a:lnTo>
                    <a:lnTo>
                      <a:pt x="1944688" y="1703388"/>
                    </a:lnTo>
                    <a:lnTo>
                      <a:pt x="2020888" y="1671638"/>
                    </a:lnTo>
                    <a:lnTo>
                      <a:pt x="2101850" y="1641476"/>
                    </a:lnTo>
                    <a:lnTo>
                      <a:pt x="2184400" y="1614488"/>
                    </a:lnTo>
                    <a:lnTo>
                      <a:pt x="2268538" y="1587500"/>
                    </a:lnTo>
                    <a:lnTo>
                      <a:pt x="2351088" y="1562100"/>
                    </a:lnTo>
                    <a:lnTo>
                      <a:pt x="2436813" y="1538288"/>
                    </a:lnTo>
                    <a:lnTo>
                      <a:pt x="2616200" y="1492250"/>
                    </a:lnTo>
                    <a:lnTo>
                      <a:pt x="2725738" y="1492250"/>
                    </a:lnTo>
                    <a:lnTo>
                      <a:pt x="2654300" y="1590675"/>
                    </a:lnTo>
                    <a:lnTo>
                      <a:pt x="2582863" y="1682750"/>
                    </a:lnTo>
                    <a:lnTo>
                      <a:pt x="2435225" y="1866901"/>
                    </a:lnTo>
                    <a:lnTo>
                      <a:pt x="2363788" y="1958975"/>
                    </a:lnTo>
                    <a:lnTo>
                      <a:pt x="2295525" y="2052638"/>
                    </a:lnTo>
                    <a:lnTo>
                      <a:pt x="2228850" y="2144713"/>
                    </a:lnTo>
                    <a:lnTo>
                      <a:pt x="2200275" y="2192338"/>
                    </a:lnTo>
                    <a:lnTo>
                      <a:pt x="2170113" y="2241550"/>
                    </a:lnTo>
                    <a:lnTo>
                      <a:pt x="2089150" y="2355850"/>
                    </a:lnTo>
                    <a:lnTo>
                      <a:pt x="2047875" y="2411413"/>
                    </a:lnTo>
                    <a:lnTo>
                      <a:pt x="2012950" y="2471738"/>
                    </a:lnTo>
                    <a:lnTo>
                      <a:pt x="1979613" y="2530475"/>
                    </a:lnTo>
                    <a:lnTo>
                      <a:pt x="1952625" y="2592388"/>
                    </a:lnTo>
                    <a:lnTo>
                      <a:pt x="1928813" y="2659063"/>
                    </a:lnTo>
                    <a:lnTo>
                      <a:pt x="1917700" y="2693988"/>
                    </a:lnTo>
                    <a:lnTo>
                      <a:pt x="1911350" y="2727325"/>
                    </a:lnTo>
                    <a:lnTo>
                      <a:pt x="1893888" y="2776538"/>
                    </a:lnTo>
                    <a:lnTo>
                      <a:pt x="1881188" y="2824163"/>
                    </a:lnTo>
                    <a:lnTo>
                      <a:pt x="1873250" y="2868613"/>
                    </a:lnTo>
                    <a:lnTo>
                      <a:pt x="1873250" y="2916238"/>
                    </a:lnTo>
                    <a:lnTo>
                      <a:pt x="1876425" y="2962275"/>
                    </a:lnTo>
                    <a:lnTo>
                      <a:pt x="1881188" y="3006725"/>
                    </a:lnTo>
                    <a:lnTo>
                      <a:pt x="1893888" y="3048000"/>
                    </a:lnTo>
                    <a:lnTo>
                      <a:pt x="1905000" y="3092450"/>
                    </a:lnTo>
                    <a:lnTo>
                      <a:pt x="1924050" y="3133725"/>
                    </a:lnTo>
                    <a:lnTo>
                      <a:pt x="1944688" y="3171825"/>
                    </a:lnTo>
                    <a:lnTo>
                      <a:pt x="1965325" y="3214688"/>
                    </a:lnTo>
                    <a:lnTo>
                      <a:pt x="1989138" y="3252788"/>
                    </a:lnTo>
                    <a:lnTo>
                      <a:pt x="2041525" y="3327400"/>
                    </a:lnTo>
                    <a:lnTo>
                      <a:pt x="2095500" y="3398838"/>
                    </a:lnTo>
                    <a:lnTo>
                      <a:pt x="2149475" y="3470275"/>
                    </a:lnTo>
                    <a:lnTo>
                      <a:pt x="2197100" y="3541713"/>
                    </a:lnTo>
                    <a:lnTo>
                      <a:pt x="2217738" y="3576638"/>
                    </a:lnTo>
                    <a:lnTo>
                      <a:pt x="2238375" y="3613150"/>
                    </a:lnTo>
                    <a:lnTo>
                      <a:pt x="2252663" y="3648075"/>
                    </a:lnTo>
                    <a:lnTo>
                      <a:pt x="2268538" y="3684588"/>
                    </a:lnTo>
                    <a:lnTo>
                      <a:pt x="2279650" y="3722688"/>
                    </a:lnTo>
                    <a:lnTo>
                      <a:pt x="2286000" y="3757613"/>
                    </a:lnTo>
                    <a:lnTo>
                      <a:pt x="2289175" y="3797300"/>
                    </a:lnTo>
                    <a:lnTo>
                      <a:pt x="2289175" y="3835400"/>
                    </a:lnTo>
                    <a:lnTo>
                      <a:pt x="2286000" y="3873500"/>
                    </a:lnTo>
                    <a:lnTo>
                      <a:pt x="2276475" y="3916363"/>
                    </a:lnTo>
                    <a:lnTo>
                      <a:pt x="2262188" y="3954463"/>
                    </a:lnTo>
                    <a:lnTo>
                      <a:pt x="2244725" y="3995738"/>
                    </a:lnTo>
                    <a:lnTo>
                      <a:pt x="2232025" y="4013200"/>
                    </a:lnTo>
                    <a:lnTo>
                      <a:pt x="2224088" y="4037013"/>
                    </a:lnTo>
                    <a:lnTo>
                      <a:pt x="2217738" y="4064000"/>
                    </a:lnTo>
                    <a:lnTo>
                      <a:pt x="2217738" y="4090988"/>
                    </a:lnTo>
                    <a:lnTo>
                      <a:pt x="2217738" y="4117975"/>
                    </a:lnTo>
                    <a:lnTo>
                      <a:pt x="2224088" y="4144963"/>
                    </a:lnTo>
                    <a:lnTo>
                      <a:pt x="2232025" y="4168775"/>
                    </a:lnTo>
                    <a:lnTo>
                      <a:pt x="2244725" y="4183063"/>
                    </a:lnTo>
                    <a:lnTo>
                      <a:pt x="2306638" y="4251325"/>
                    </a:lnTo>
                    <a:lnTo>
                      <a:pt x="2368550" y="4313238"/>
                    </a:lnTo>
                    <a:lnTo>
                      <a:pt x="2435225" y="4373563"/>
                    </a:lnTo>
                    <a:lnTo>
                      <a:pt x="2497138" y="4424363"/>
                    </a:lnTo>
                    <a:lnTo>
                      <a:pt x="2562225" y="4471988"/>
                    </a:lnTo>
                    <a:lnTo>
                      <a:pt x="2627313" y="4510088"/>
                    </a:lnTo>
                    <a:lnTo>
                      <a:pt x="2660650" y="4527550"/>
                    </a:lnTo>
                    <a:lnTo>
                      <a:pt x="2695575" y="4543425"/>
                    </a:lnTo>
                    <a:lnTo>
                      <a:pt x="2728913" y="4554538"/>
                    </a:lnTo>
                    <a:lnTo>
                      <a:pt x="2763838" y="4567238"/>
                    </a:lnTo>
                    <a:lnTo>
                      <a:pt x="2800350" y="4575175"/>
                    </a:lnTo>
                    <a:lnTo>
                      <a:pt x="2835275" y="4584700"/>
                    </a:lnTo>
                    <a:lnTo>
                      <a:pt x="2871788" y="4591050"/>
                    </a:lnTo>
                    <a:lnTo>
                      <a:pt x="2906713" y="4594225"/>
                    </a:lnTo>
                    <a:lnTo>
                      <a:pt x="2943225" y="4594225"/>
                    </a:lnTo>
                    <a:lnTo>
                      <a:pt x="2981325" y="4594225"/>
                    </a:lnTo>
                    <a:lnTo>
                      <a:pt x="3021013" y="4591050"/>
                    </a:lnTo>
                    <a:lnTo>
                      <a:pt x="3059113" y="4584700"/>
                    </a:lnTo>
                    <a:lnTo>
                      <a:pt x="3097213" y="4575175"/>
                    </a:lnTo>
                    <a:lnTo>
                      <a:pt x="3138488" y="4564063"/>
                    </a:lnTo>
                    <a:lnTo>
                      <a:pt x="3178175" y="4551363"/>
                    </a:lnTo>
                    <a:lnTo>
                      <a:pt x="3219450" y="4537075"/>
                    </a:lnTo>
                    <a:lnTo>
                      <a:pt x="3263900" y="4516438"/>
                    </a:lnTo>
                    <a:lnTo>
                      <a:pt x="3305175" y="4495800"/>
                    </a:lnTo>
                    <a:lnTo>
                      <a:pt x="3349625" y="4471988"/>
                    </a:lnTo>
                    <a:lnTo>
                      <a:pt x="3394075" y="4445000"/>
                    </a:lnTo>
                    <a:lnTo>
                      <a:pt x="3617913" y="4329113"/>
                    </a:lnTo>
                    <a:lnTo>
                      <a:pt x="3730625" y="4271963"/>
                    </a:lnTo>
                    <a:lnTo>
                      <a:pt x="3843338" y="4216400"/>
                    </a:lnTo>
                    <a:lnTo>
                      <a:pt x="3959225" y="4168775"/>
                    </a:lnTo>
                    <a:lnTo>
                      <a:pt x="4019550" y="4144963"/>
                    </a:lnTo>
                    <a:lnTo>
                      <a:pt x="4078288" y="4124325"/>
                    </a:lnTo>
                    <a:lnTo>
                      <a:pt x="4138613" y="4108450"/>
                    </a:lnTo>
                    <a:lnTo>
                      <a:pt x="4197350" y="4094163"/>
                    </a:lnTo>
                    <a:lnTo>
                      <a:pt x="4259263" y="4081463"/>
                    </a:lnTo>
                    <a:lnTo>
                      <a:pt x="4322763" y="4073525"/>
                    </a:lnTo>
                    <a:lnTo>
                      <a:pt x="4337050" y="4067175"/>
                    </a:lnTo>
                    <a:lnTo>
                      <a:pt x="4354513" y="4057650"/>
                    </a:lnTo>
                    <a:lnTo>
                      <a:pt x="4375150" y="4043363"/>
                    </a:lnTo>
                    <a:lnTo>
                      <a:pt x="4397375" y="4025900"/>
                    </a:lnTo>
                    <a:lnTo>
                      <a:pt x="4418013" y="4002088"/>
                    </a:lnTo>
                    <a:lnTo>
                      <a:pt x="4438650" y="3978275"/>
                    </a:lnTo>
                    <a:lnTo>
                      <a:pt x="4456113" y="3951288"/>
                    </a:lnTo>
                    <a:lnTo>
                      <a:pt x="4470400" y="3921125"/>
                    </a:lnTo>
                    <a:lnTo>
                      <a:pt x="4497388" y="3844925"/>
                    </a:lnTo>
                    <a:lnTo>
                      <a:pt x="4518025" y="3767138"/>
                    </a:lnTo>
                    <a:lnTo>
                      <a:pt x="4537075" y="3689350"/>
                    </a:lnTo>
                    <a:lnTo>
                      <a:pt x="4548188" y="3613150"/>
                    </a:lnTo>
                    <a:lnTo>
                      <a:pt x="4560888" y="3535363"/>
                    </a:lnTo>
                    <a:lnTo>
                      <a:pt x="4565650" y="3457575"/>
                    </a:lnTo>
                    <a:lnTo>
                      <a:pt x="4572000" y="3381375"/>
                    </a:lnTo>
                    <a:lnTo>
                      <a:pt x="4572000" y="3300413"/>
                    </a:lnTo>
                    <a:lnTo>
                      <a:pt x="4572000" y="3222625"/>
                    </a:lnTo>
                    <a:lnTo>
                      <a:pt x="4568825" y="3143250"/>
                    </a:lnTo>
                    <a:lnTo>
                      <a:pt x="4562475" y="3062288"/>
                    </a:lnTo>
                    <a:lnTo>
                      <a:pt x="4554538" y="2982913"/>
                    </a:lnTo>
                    <a:lnTo>
                      <a:pt x="4533900" y="2819400"/>
                    </a:lnTo>
                    <a:lnTo>
                      <a:pt x="4506913" y="2652713"/>
                    </a:lnTo>
                    <a:lnTo>
                      <a:pt x="4479925" y="2476500"/>
                    </a:lnTo>
                    <a:lnTo>
                      <a:pt x="4446588" y="2292351"/>
                    </a:lnTo>
                    <a:lnTo>
                      <a:pt x="4429125" y="2197100"/>
                    </a:lnTo>
                    <a:lnTo>
                      <a:pt x="4408488" y="2098675"/>
                    </a:lnTo>
                    <a:lnTo>
                      <a:pt x="4384675" y="2005013"/>
                    </a:lnTo>
                    <a:lnTo>
                      <a:pt x="4360863" y="1906588"/>
                    </a:lnTo>
                    <a:lnTo>
                      <a:pt x="4360863" y="2765425"/>
                    </a:lnTo>
                    <a:lnTo>
                      <a:pt x="4360863" y="3698875"/>
                    </a:lnTo>
                    <a:lnTo>
                      <a:pt x="4357688" y="3725863"/>
                    </a:lnTo>
                    <a:lnTo>
                      <a:pt x="4354513" y="3752850"/>
                    </a:lnTo>
                    <a:lnTo>
                      <a:pt x="4349750" y="3776663"/>
                    </a:lnTo>
                    <a:lnTo>
                      <a:pt x="4340225" y="3797300"/>
                    </a:lnTo>
                    <a:lnTo>
                      <a:pt x="4327525" y="3817938"/>
                    </a:lnTo>
                    <a:lnTo>
                      <a:pt x="4316413" y="3838575"/>
                    </a:lnTo>
                    <a:lnTo>
                      <a:pt x="4302125" y="3856038"/>
                    </a:lnTo>
                    <a:lnTo>
                      <a:pt x="4286250" y="3870325"/>
                    </a:lnTo>
                    <a:lnTo>
                      <a:pt x="4265613" y="3886200"/>
                    </a:lnTo>
                    <a:lnTo>
                      <a:pt x="4248150" y="3900488"/>
                    </a:lnTo>
                    <a:lnTo>
                      <a:pt x="4203700" y="3924300"/>
                    </a:lnTo>
                    <a:lnTo>
                      <a:pt x="4152900" y="3944938"/>
                    </a:lnTo>
                    <a:lnTo>
                      <a:pt x="4098925" y="3960813"/>
                    </a:lnTo>
                    <a:lnTo>
                      <a:pt x="4000500" y="3989388"/>
                    </a:lnTo>
                    <a:lnTo>
                      <a:pt x="3906838" y="4022725"/>
                    </a:lnTo>
                    <a:lnTo>
                      <a:pt x="3811588" y="4057650"/>
                    </a:lnTo>
                    <a:lnTo>
                      <a:pt x="3716338" y="4100513"/>
                    </a:lnTo>
                    <a:lnTo>
                      <a:pt x="3621088" y="4144963"/>
                    </a:lnTo>
                    <a:lnTo>
                      <a:pt x="3532188" y="4192588"/>
                    </a:lnTo>
                    <a:lnTo>
                      <a:pt x="3441700" y="4243388"/>
                    </a:lnTo>
                    <a:lnTo>
                      <a:pt x="3359150" y="4295775"/>
                    </a:lnTo>
                    <a:lnTo>
                      <a:pt x="3287713" y="4329113"/>
                    </a:lnTo>
                    <a:lnTo>
                      <a:pt x="3222625" y="4359275"/>
                    </a:lnTo>
                    <a:lnTo>
                      <a:pt x="3157538" y="4379913"/>
                    </a:lnTo>
                    <a:lnTo>
                      <a:pt x="3094038" y="4400550"/>
                    </a:lnTo>
                    <a:lnTo>
                      <a:pt x="3032125" y="4411663"/>
                    </a:lnTo>
                    <a:lnTo>
                      <a:pt x="2973388" y="4421188"/>
                    </a:lnTo>
                    <a:lnTo>
                      <a:pt x="2913063" y="4421188"/>
                    </a:lnTo>
                    <a:lnTo>
                      <a:pt x="2857500" y="4418013"/>
                    </a:lnTo>
                    <a:lnTo>
                      <a:pt x="2803525" y="4406900"/>
                    </a:lnTo>
                    <a:lnTo>
                      <a:pt x="2749550" y="4391025"/>
                    </a:lnTo>
                    <a:lnTo>
                      <a:pt x="2698750" y="4367213"/>
                    </a:lnTo>
                    <a:lnTo>
                      <a:pt x="2647950" y="4337050"/>
                    </a:lnTo>
                    <a:lnTo>
                      <a:pt x="2600325" y="4302125"/>
                    </a:lnTo>
                    <a:lnTo>
                      <a:pt x="2554288" y="4257675"/>
                    </a:lnTo>
                    <a:lnTo>
                      <a:pt x="2508250" y="4206875"/>
                    </a:lnTo>
                    <a:lnTo>
                      <a:pt x="2466975" y="4148138"/>
                    </a:lnTo>
                    <a:lnTo>
                      <a:pt x="2452688" y="4117975"/>
                    </a:lnTo>
                    <a:lnTo>
                      <a:pt x="2439988" y="4084638"/>
                    </a:lnTo>
                    <a:lnTo>
                      <a:pt x="2428875" y="4049713"/>
                    </a:lnTo>
                    <a:lnTo>
                      <a:pt x="2419350" y="4016375"/>
                    </a:lnTo>
                    <a:lnTo>
                      <a:pt x="2416175" y="3981450"/>
                    </a:lnTo>
                    <a:lnTo>
                      <a:pt x="2416175" y="3948113"/>
                    </a:lnTo>
                    <a:lnTo>
                      <a:pt x="2419350" y="3916363"/>
                    </a:lnTo>
                    <a:lnTo>
                      <a:pt x="2425700" y="3900488"/>
                    </a:lnTo>
                    <a:lnTo>
                      <a:pt x="2432050" y="3886200"/>
                    </a:lnTo>
                    <a:lnTo>
                      <a:pt x="2446338" y="3829050"/>
                    </a:lnTo>
                    <a:lnTo>
                      <a:pt x="2463800" y="3778250"/>
                    </a:lnTo>
                    <a:lnTo>
                      <a:pt x="2484438" y="3730625"/>
                    </a:lnTo>
                    <a:lnTo>
                      <a:pt x="2508250" y="3684588"/>
                    </a:lnTo>
                    <a:lnTo>
                      <a:pt x="2535238" y="3638550"/>
                    </a:lnTo>
                    <a:lnTo>
                      <a:pt x="2559050" y="3597275"/>
                    </a:lnTo>
                    <a:lnTo>
                      <a:pt x="2616200" y="3511550"/>
                    </a:lnTo>
                    <a:lnTo>
                      <a:pt x="2667000" y="3406775"/>
                    </a:lnTo>
                    <a:lnTo>
                      <a:pt x="2705100" y="3311525"/>
                    </a:lnTo>
                    <a:lnTo>
                      <a:pt x="2735263" y="3222625"/>
                    </a:lnTo>
                    <a:lnTo>
                      <a:pt x="2763838" y="3136900"/>
                    </a:lnTo>
                    <a:lnTo>
                      <a:pt x="2722563" y="3181350"/>
                    </a:lnTo>
                    <a:lnTo>
                      <a:pt x="2681288" y="3228975"/>
                    </a:lnTo>
                    <a:lnTo>
                      <a:pt x="2598738" y="3330575"/>
                    </a:lnTo>
                    <a:lnTo>
                      <a:pt x="2514600" y="3436938"/>
                    </a:lnTo>
                    <a:lnTo>
                      <a:pt x="2432050" y="3549650"/>
                    </a:lnTo>
                    <a:lnTo>
                      <a:pt x="2374900" y="3478213"/>
                    </a:lnTo>
                    <a:lnTo>
                      <a:pt x="2324100" y="3409950"/>
                    </a:lnTo>
                    <a:lnTo>
                      <a:pt x="2276475" y="3338513"/>
                    </a:lnTo>
                    <a:lnTo>
                      <a:pt x="2228850" y="3267075"/>
                    </a:lnTo>
                    <a:lnTo>
                      <a:pt x="2143125" y="3127375"/>
                    </a:lnTo>
                    <a:lnTo>
                      <a:pt x="2060575" y="2987675"/>
                    </a:lnTo>
                    <a:lnTo>
                      <a:pt x="2047875" y="2973388"/>
                    </a:lnTo>
                    <a:lnTo>
                      <a:pt x="2039938" y="2955925"/>
                    </a:lnTo>
                    <a:lnTo>
                      <a:pt x="2030413" y="2935288"/>
                    </a:lnTo>
                    <a:lnTo>
                      <a:pt x="2027238" y="2914650"/>
                    </a:lnTo>
                    <a:lnTo>
                      <a:pt x="2020888" y="2871788"/>
                    </a:lnTo>
                    <a:lnTo>
                      <a:pt x="2020888" y="2840038"/>
                    </a:lnTo>
                    <a:lnTo>
                      <a:pt x="2063750" y="2755900"/>
                    </a:lnTo>
                    <a:lnTo>
                      <a:pt x="2101850" y="2673350"/>
                    </a:lnTo>
                    <a:lnTo>
                      <a:pt x="2176463" y="2506663"/>
                    </a:lnTo>
                    <a:lnTo>
                      <a:pt x="2214563" y="2428875"/>
                    </a:lnTo>
                    <a:lnTo>
                      <a:pt x="2255838" y="2352675"/>
                    </a:lnTo>
                    <a:lnTo>
                      <a:pt x="2303463" y="2274888"/>
                    </a:lnTo>
                    <a:lnTo>
                      <a:pt x="2330450" y="2238375"/>
                    </a:lnTo>
                    <a:lnTo>
                      <a:pt x="2357438" y="2203450"/>
                    </a:lnTo>
                    <a:lnTo>
                      <a:pt x="2482850" y="2054225"/>
                    </a:lnTo>
                    <a:lnTo>
                      <a:pt x="2613025" y="1909763"/>
                    </a:lnTo>
                    <a:lnTo>
                      <a:pt x="2743200" y="1766888"/>
                    </a:lnTo>
                    <a:lnTo>
                      <a:pt x="2874963" y="1630363"/>
                    </a:lnTo>
                    <a:lnTo>
                      <a:pt x="3138488" y="1358900"/>
                    </a:lnTo>
                    <a:lnTo>
                      <a:pt x="3267075" y="1222376"/>
                    </a:lnTo>
                    <a:lnTo>
                      <a:pt x="3394075" y="1082675"/>
                    </a:lnTo>
                    <a:lnTo>
                      <a:pt x="3430588" y="1044576"/>
                    </a:lnTo>
                    <a:lnTo>
                      <a:pt x="3468688" y="1011238"/>
                    </a:lnTo>
                    <a:lnTo>
                      <a:pt x="3508375" y="984250"/>
                    </a:lnTo>
                    <a:lnTo>
                      <a:pt x="3546475" y="963613"/>
                    </a:lnTo>
                    <a:lnTo>
                      <a:pt x="3587750" y="946150"/>
                    </a:lnTo>
                    <a:lnTo>
                      <a:pt x="3629025" y="933450"/>
                    </a:lnTo>
                    <a:lnTo>
                      <a:pt x="3671888" y="922338"/>
                    </a:lnTo>
                    <a:lnTo>
                      <a:pt x="3716338" y="915988"/>
                    </a:lnTo>
                    <a:lnTo>
                      <a:pt x="3802063" y="904875"/>
                    </a:lnTo>
                    <a:lnTo>
                      <a:pt x="3890963" y="895350"/>
                    </a:lnTo>
                    <a:lnTo>
                      <a:pt x="3932238" y="889000"/>
                    </a:lnTo>
                    <a:lnTo>
                      <a:pt x="3976688" y="881063"/>
                    </a:lnTo>
                    <a:lnTo>
                      <a:pt x="4022725" y="871538"/>
                    </a:lnTo>
                    <a:lnTo>
                      <a:pt x="4064000" y="860425"/>
                    </a:lnTo>
                    <a:lnTo>
                      <a:pt x="4090988" y="857250"/>
                    </a:lnTo>
                    <a:lnTo>
                      <a:pt x="4117975" y="854075"/>
                    </a:lnTo>
                    <a:lnTo>
                      <a:pt x="4143375" y="844550"/>
                    </a:lnTo>
                    <a:lnTo>
                      <a:pt x="4170363" y="836613"/>
                    </a:lnTo>
                    <a:lnTo>
                      <a:pt x="4191000" y="823913"/>
                    </a:lnTo>
                    <a:lnTo>
                      <a:pt x="4214813" y="812801"/>
                    </a:lnTo>
                    <a:lnTo>
                      <a:pt x="4233863" y="796926"/>
                    </a:lnTo>
                    <a:lnTo>
                      <a:pt x="4248150" y="785813"/>
                    </a:lnTo>
                    <a:lnTo>
                      <a:pt x="3876675" y="785813"/>
                    </a:lnTo>
                    <a:lnTo>
                      <a:pt x="3906838" y="728663"/>
                    </a:lnTo>
                    <a:lnTo>
                      <a:pt x="3938588" y="677863"/>
                    </a:lnTo>
                    <a:lnTo>
                      <a:pt x="3971925" y="630238"/>
                    </a:lnTo>
                    <a:lnTo>
                      <a:pt x="4006850" y="585788"/>
                    </a:lnTo>
                    <a:lnTo>
                      <a:pt x="4046538" y="544513"/>
                    </a:lnTo>
                    <a:lnTo>
                      <a:pt x="4084638" y="506413"/>
                    </a:lnTo>
                    <a:lnTo>
                      <a:pt x="4125913" y="466725"/>
                    </a:lnTo>
                    <a:lnTo>
                      <a:pt x="4170363" y="434975"/>
                    </a:lnTo>
                    <a:lnTo>
                      <a:pt x="4211638" y="401638"/>
                    </a:lnTo>
                    <a:lnTo>
                      <a:pt x="4259263" y="373063"/>
                    </a:lnTo>
                    <a:lnTo>
                      <a:pt x="4303713" y="342900"/>
                    </a:lnTo>
                    <a:lnTo>
                      <a:pt x="4351338" y="315913"/>
                    </a:lnTo>
                    <a:lnTo>
                      <a:pt x="4446588" y="268288"/>
                    </a:lnTo>
                    <a:lnTo>
                      <a:pt x="4545013" y="223838"/>
                    </a:lnTo>
                    <a:lnTo>
                      <a:pt x="4654550" y="193675"/>
                    </a:lnTo>
                    <a:lnTo>
                      <a:pt x="4768850" y="163513"/>
                    </a:lnTo>
                    <a:lnTo>
                      <a:pt x="4991101" y="98425"/>
                    </a:lnTo>
                    <a:lnTo>
                      <a:pt x="5100638" y="69850"/>
                    </a:lnTo>
                    <a:lnTo>
                      <a:pt x="5213351" y="39688"/>
                    </a:lnTo>
                    <a:lnTo>
                      <a:pt x="5324476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67"/>
                <a:endParaRPr lang="en-IN" sz="196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045760" y="3114219"/>
              <a:ext cx="2877477" cy="895452"/>
              <a:chOff x="7710139" y="3141866"/>
              <a:chExt cx="2877477" cy="933154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7710139" y="3141866"/>
                <a:ext cx="2877477" cy="93315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2">
                    <a:lumMod val="9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7833384" y="3257717"/>
                <a:ext cx="843834" cy="700526"/>
                <a:chOff x="10450072" y="3249718"/>
                <a:chExt cx="843834" cy="700526"/>
              </a:xfrm>
            </p:grpSpPr>
            <p:sp>
              <p:nvSpPr>
                <p:cNvPr id="48" name="Rectangle 47"/>
                <p:cNvSpPr/>
                <p:nvPr/>
              </p:nvSpPr>
              <p:spPr bwMode="auto">
                <a:xfrm>
                  <a:off x="10455346" y="3251213"/>
                  <a:ext cx="838560" cy="699031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0455346" y="3374282"/>
                  <a:ext cx="83856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0455346" y="3482583"/>
                  <a:ext cx="83856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0455346" y="3590884"/>
                  <a:ext cx="83856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10455346" y="3699184"/>
                  <a:ext cx="83856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0450072" y="3817332"/>
                  <a:ext cx="83856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10305031" y="3592618"/>
                  <a:ext cx="68580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>
                  <a:off x="10466484" y="3592618"/>
                  <a:ext cx="68580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10618884" y="3592618"/>
                  <a:ext cx="68580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rot="5400000">
                  <a:off x="10780337" y="3592618"/>
                  <a:ext cx="685800" cy="0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8721165" y="3257717"/>
                <a:ext cx="843834" cy="700526"/>
                <a:chOff x="10450072" y="3249718"/>
                <a:chExt cx="843834" cy="700526"/>
              </a:xfrm>
              <a:solidFill>
                <a:schemeClr val="accent2"/>
              </a:solidFill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10455346" y="3251213"/>
                  <a:ext cx="838560" cy="699031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0455346" y="3374282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0455346" y="3482583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0455346" y="3590884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0455346" y="3699184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0450072" y="3817332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>
                  <a:off x="10305031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10466484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10618884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>
                  <a:off x="10780337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9606250" y="3257717"/>
                <a:ext cx="843834" cy="700526"/>
                <a:chOff x="10450072" y="3249718"/>
                <a:chExt cx="843834" cy="700526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10455346" y="3251213"/>
                  <a:ext cx="838560" cy="699031"/>
                </a:xfrm>
                <a:prstGeom prst="rect">
                  <a:avLst/>
                </a:prstGeom>
                <a:grp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0455346" y="3374282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0455346" y="3482583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0455346" y="3590884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0455346" y="3699184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0450072" y="3817332"/>
                  <a:ext cx="83856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10305031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>
                  <a:off x="10466484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>
                  <a:off x="10618884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>
                  <a:off x="10780337" y="3592618"/>
                  <a:ext cx="685800" cy="0"/>
                </a:xfrm>
                <a:prstGeom prst="line">
                  <a:avLst/>
                </a:prstGeom>
                <a:grpFill/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rapezoid 9"/>
            <p:cNvSpPr/>
            <p:nvPr/>
          </p:nvSpPr>
          <p:spPr bwMode="auto">
            <a:xfrm>
              <a:off x="7356050" y="4306492"/>
              <a:ext cx="4229590" cy="457825"/>
            </a:xfrm>
            <a:prstGeom prst="trapezoid">
              <a:avLst>
                <a:gd name="adj" fmla="val 6487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31"/>
            <p:cNvSpPr txBox="1"/>
            <p:nvPr/>
          </p:nvSpPr>
          <p:spPr>
            <a:xfrm>
              <a:off x="8807032" y="4069362"/>
              <a:ext cx="1367757" cy="31521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accent1"/>
                  </a:solidFill>
                </a:rPr>
                <a:t>Table view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56050" y="1536574"/>
              <a:ext cx="4256897" cy="1568240"/>
              <a:chOff x="7491845" y="1536574"/>
              <a:chExt cx="4256897" cy="1568240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7491845" y="1536574"/>
                <a:ext cx="4256897" cy="88669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7711402" y="1966064"/>
                <a:ext cx="331417" cy="366148"/>
              </a:xfrm>
              <a:custGeom>
                <a:avLst/>
                <a:gdLst>
                  <a:gd name="connsiteX0" fmla="*/ 338138 w 728663"/>
                  <a:gd name="connsiteY0" fmla="*/ 0 h 823912"/>
                  <a:gd name="connsiteX1" fmla="*/ 73819 w 728663"/>
                  <a:gd name="connsiteY1" fmla="*/ 97631 h 823912"/>
                  <a:gd name="connsiteX2" fmla="*/ 0 w 728663"/>
                  <a:gd name="connsiteY2" fmla="*/ 500062 h 823912"/>
                  <a:gd name="connsiteX3" fmla="*/ 466725 w 728663"/>
                  <a:gd name="connsiteY3" fmla="*/ 823912 h 823912"/>
                  <a:gd name="connsiteX4" fmla="*/ 728663 w 728663"/>
                  <a:gd name="connsiteY4" fmla="*/ 733425 h 823912"/>
                  <a:gd name="connsiteX5" fmla="*/ 492919 w 728663"/>
                  <a:gd name="connsiteY5" fmla="*/ 707231 h 823912"/>
                  <a:gd name="connsiteX6" fmla="*/ 511969 w 728663"/>
                  <a:gd name="connsiteY6" fmla="*/ 621506 h 823912"/>
                  <a:gd name="connsiteX7" fmla="*/ 514350 w 728663"/>
                  <a:gd name="connsiteY7" fmla="*/ 571500 h 823912"/>
                  <a:gd name="connsiteX8" fmla="*/ 366713 w 728663"/>
                  <a:gd name="connsiteY8" fmla="*/ 423862 h 823912"/>
                  <a:gd name="connsiteX9" fmla="*/ 538163 w 728663"/>
                  <a:gd name="connsiteY9" fmla="*/ 528637 h 823912"/>
                  <a:gd name="connsiteX10" fmla="*/ 538163 w 728663"/>
                  <a:gd name="connsiteY10" fmla="*/ 302418 h 823912"/>
                  <a:gd name="connsiteX11" fmla="*/ 373857 w 728663"/>
                  <a:gd name="connsiteY11" fmla="*/ 54768 h 823912"/>
                  <a:gd name="connsiteX12" fmla="*/ 338138 w 728663"/>
                  <a:gd name="connsiteY12" fmla="*/ 0 h 823912"/>
                  <a:gd name="connsiteX0" fmla="*/ 338138 w 728663"/>
                  <a:gd name="connsiteY0" fmla="*/ 0 h 823912"/>
                  <a:gd name="connsiteX1" fmla="*/ 35719 w 728663"/>
                  <a:gd name="connsiteY1" fmla="*/ 73819 h 823912"/>
                  <a:gd name="connsiteX2" fmla="*/ 0 w 728663"/>
                  <a:gd name="connsiteY2" fmla="*/ 500062 h 823912"/>
                  <a:gd name="connsiteX3" fmla="*/ 466725 w 728663"/>
                  <a:gd name="connsiteY3" fmla="*/ 823912 h 823912"/>
                  <a:gd name="connsiteX4" fmla="*/ 728663 w 728663"/>
                  <a:gd name="connsiteY4" fmla="*/ 733425 h 823912"/>
                  <a:gd name="connsiteX5" fmla="*/ 492919 w 728663"/>
                  <a:gd name="connsiteY5" fmla="*/ 707231 h 823912"/>
                  <a:gd name="connsiteX6" fmla="*/ 511969 w 728663"/>
                  <a:gd name="connsiteY6" fmla="*/ 621506 h 823912"/>
                  <a:gd name="connsiteX7" fmla="*/ 514350 w 728663"/>
                  <a:gd name="connsiteY7" fmla="*/ 571500 h 823912"/>
                  <a:gd name="connsiteX8" fmla="*/ 366713 w 728663"/>
                  <a:gd name="connsiteY8" fmla="*/ 423862 h 823912"/>
                  <a:gd name="connsiteX9" fmla="*/ 538163 w 728663"/>
                  <a:gd name="connsiteY9" fmla="*/ 528637 h 823912"/>
                  <a:gd name="connsiteX10" fmla="*/ 538163 w 728663"/>
                  <a:gd name="connsiteY10" fmla="*/ 302418 h 823912"/>
                  <a:gd name="connsiteX11" fmla="*/ 373857 w 728663"/>
                  <a:gd name="connsiteY11" fmla="*/ 54768 h 823912"/>
                  <a:gd name="connsiteX12" fmla="*/ 338138 w 728663"/>
                  <a:gd name="connsiteY12" fmla="*/ 0 h 823912"/>
                  <a:gd name="connsiteX0" fmla="*/ 338138 w 728663"/>
                  <a:gd name="connsiteY0" fmla="*/ 0 h 823912"/>
                  <a:gd name="connsiteX1" fmla="*/ 97631 w 728663"/>
                  <a:gd name="connsiteY1" fmla="*/ 66675 h 823912"/>
                  <a:gd name="connsiteX2" fmla="*/ 0 w 728663"/>
                  <a:gd name="connsiteY2" fmla="*/ 500062 h 823912"/>
                  <a:gd name="connsiteX3" fmla="*/ 466725 w 728663"/>
                  <a:gd name="connsiteY3" fmla="*/ 823912 h 823912"/>
                  <a:gd name="connsiteX4" fmla="*/ 728663 w 728663"/>
                  <a:gd name="connsiteY4" fmla="*/ 733425 h 823912"/>
                  <a:gd name="connsiteX5" fmla="*/ 492919 w 728663"/>
                  <a:gd name="connsiteY5" fmla="*/ 707231 h 823912"/>
                  <a:gd name="connsiteX6" fmla="*/ 511969 w 728663"/>
                  <a:gd name="connsiteY6" fmla="*/ 621506 h 823912"/>
                  <a:gd name="connsiteX7" fmla="*/ 514350 w 728663"/>
                  <a:gd name="connsiteY7" fmla="*/ 571500 h 823912"/>
                  <a:gd name="connsiteX8" fmla="*/ 366713 w 728663"/>
                  <a:gd name="connsiteY8" fmla="*/ 423862 h 823912"/>
                  <a:gd name="connsiteX9" fmla="*/ 538163 w 728663"/>
                  <a:gd name="connsiteY9" fmla="*/ 528637 h 823912"/>
                  <a:gd name="connsiteX10" fmla="*/ 538163 w 728663"/>
                  <a:gd name="connsiteY10" fmla="*/ 302418 h 823912"/>
                  <a:gd name="connsiteX11" fmla="*/ 373857 w 728663"/>
                  <a:gd name="connsiteY11" fmla="*/ 54768 h 823912"/>
                  <a:gd name="connsiteX12" fmla="*/ 338138 w 728663"/>
                  <a:gd name="connsiteY12" fmla="*/ 0 h 823912"/>
                  <a:gd name="connsiteX0" fmla="*/ 338138 w 728663"/>
                  <a:gd name="connsiteY0" fmla="*/ 0 h 823912"/>
                  <a:gd name="connsiteX1" fmla="*/ 97631 w 728663"/>
                  <a:gd name="connsiteY1" fmla="*/ 66675 h 823912"/>
                  <a:gd name="connsiteX2" fmla="*/ 0 w 728663"/>
                  <a:gd name="connsiteY2" fmla="*/ 500062 h 823912"/>
                  <a:gd name="connsiteX3" fmla="*/ 466725 w 728663"/>
                  <a:gd name="connsiteY3" fmla="*/ 823912 h 823912"/>
                  <a:gd name="connsiteX4" fmla="*/ 728663 w 728663"/>
                  <a:gd name="connsiteY4" fmla="*/ 733425 h 823912"/>
                  <a:gd name="connsiteX5" fmla="*/ 492919 w 728663"/>
                  <a:gd name="connsiteY5" fmla="*/ 707231 h 823912"/>
                  <a:gd name="connsiteX6" fmla="*/ 511969 w 728663"/>
                  <a:gd name="connsiteY6" fmla="*/ 621506 h 823912"/>
                  <a:gd name="connsiteX7" fmla="*/ 514350 w 728663"/>
                  <a:gd name="connsiteY7" fmla="*/ 571500 h 823912"/>
                  <a:gd name="connsiteX8" fmla="*/ 366713 w 728663"/>
                  <a:gd name="connsiteY8" fmla="*/ 423862 h 823912"/>
                  <a:gd name="connsiteX9" fmla="*/ 538163 w 728663"/>
                  <a:gd name="connsiteY9" fmla="*/ 528637 h 823912"/>
                  <a:gd name="connsiteX10" fmla="*/ 538163 w 728663"/>
                  <a:gd name="connsiteY10" fmla="*/ 302418 h 823912"/>
                  <a:gd name="connsiteX11" fmla="*/ 373857 w 728663"/>
                  <a:gd name="connsiteY11" fmla="*/ 54768 h 823912"/>
                  <a:gd name="connsiteX12" fmla="*/ 338138 w 728663"/>
                  <a:gd name="connsiteY12" fmla="*/ 0 h 823912"/>
                  <a:gd name="connsiteX0" fmla="*/ 338138 w 728663"/>
                  <a:gd name="connsiteY0" fmla="*/ 0 h 823912"/>
                  <a:gd name="connsiteX1" fmla="*/ 97631 w 728663"/>
                  <a:gd name="connsiteY1" fmla="*/ 66675 h 823912"/>
                  <a:gd name="connsiteX2" fmla="*/ 0 w 728663"/>
                  <a:gd name="connsiteY2" fmla="*/ 500062 h 823912"/>
                  <a:gd name="connsiteX3" fmla="*/ 466725 w 728663"/>
                  <a:gd name="connsiteY3" fmla="*/ 823912 h 823912"/>
                  <a:gd name="connsiteX4" fmla="*/ 728663 w 728663"/>
                  <a:gd name="connsiteY4" fmla="*/ 733425 h 823912"/>
                  <a:gd name="connsiteX5" fmla="*/ 492919 w 728663"/>
                  <a:gd name="connsiteY5" fmla="*/ 707231 h 823912"/>
                  <a:gd name="connsiteX6" fmla="*/ 511969 w 728663"/>
                  <a:gd name="connsiteY6" fmla="*/ 621506 h 823912"/>
                  <a:gd name="connsiteX7" fmla="*/ 514350 w 728663"/>
                  <a:gd name="connsiteY7" fmla="*/ 571500 h 823912"/>
                  <a:gd name="connsiteX8" fmla="*/ 366713 w 728663"/>
                  <a:gd name="connsiteY8" fmla="*/ 423862 h 823912"/>
                  <a:gd name="connsiteX9" fmla="*/ 538163 w 728663"/>
                  <a:gd name="connsiteY9" fmla="*/ 528637 h 823912"/>
                  <a:gd name="connsiteX10" fmla="*/ 538163 w 728663"/>
                  <a:gd name="connsiteY10" fmla="*/ 302418 h 823912"/>
                  <a:gd name="connsiteX11" fmla="*/ 373857 w 728663"/>
                  <a:gd name="connsiteY11" fmla="*/ 54768 h 823912"/>
                  <a:gd name="connsiteX12" fmla="*/ 338138 w 728663"/>
                  <a:gd name="connsiteY12" fmla="*/ 0 h 823912"/>
                  <a:gd name="connsiteX0" fmla="*/ 321470 w 711995"/>
                  <a:gd name="connsiteY0" fmla="*/ 0 h 823912"/>
                  <a:gd name="connsiteX1" fmla="*/ 80963 w 711995"/>
                  <a:gd name="connsiteY1" fmla="*/ 66675 h 823912"/>
                  <a:gd name="connsiteX2" fmla="*/ 0 w 711995"/>
                  <a:gd name="connsiteY2" fmla="*/ 497681 h 823912"/>
                  <a:gd name="connsiteX3" fmla="*/ 450057 w 711995"/>
                  <a:gd name="connsiteY3" fmla="*/ 823912 h 823912"/>
                  <a:gd name="connsiteX4" fmla="*/ 711995 w 711995"/>
                  <a:gd name="connsiteY4" fmla="*/ 733425 h 823912"/>
                  <a:gd name="connsiteX5" fmla="*/ 476251 w 711995"/>
                  <a:gd name="connsiteY5" fmla="*/ 707231 h 823912"/>
                  <a:gd name="connsiteX6" fmla="*/ 495301 w 711995"/>
                  <a:gd name="connsiteY6" fmla="*/ 621506 h 823912"/>
                  <a:gd name="connsiteX7" fmla="*/ 497682 w 711995"/>
                  <a:gd name="connsiteY7" fmla="*/ 571500 h 823912"/>
                  <a:gd name="connsiteX8" fmla="*/ 350045 w 711995"/>
                  <a:gd name="connsiteY8" fmla="*/ 423862 h 823912"/>
                  <a:gd name="connsiteX9" fmla="*/ 521495 w 711995"/>
                  <a:gd name="connsiteY9" fmla="*/ 528637 h 823912"/>
                  <a:gd name="connsiteX10" fmla="*/ 521495 w 711995"/>
                  <a:gd name="connsiteY10" fmla="*/ 302418 h 823912"/>
                  <a:gd name="connsiteX11" fmla="*/ 357189 w 711995"/>
                  <a:gd name="connsiteY11" fmla="*/ 54768 h 823912"/>
                  <a:gd name="connsiteX12" fmla="*/ 321470 w 711995"/>
                  <a:gd name="connsiteY12" fmla="*/ 0 h 823912"/>
                  <a:gd name="connsiteX0" fmla="*/ 347343 w 737868"/>
                  <a:gd name="connsiteY0" fmla="*/ 0 h 823912"/>
                  <a:gd name="connsiteX1" fmla="*/ 106836 w 737868"/>
                  <a:gd name="connsiteY1" fmla="*/ 66675 h 823912"/>
                  <a:gd name="connsiteX2" fmla="*/ 25873 w 737868"/>
                  <a:gd name="connsiteY2" fmla="*/ 497681 h 823912"/>
                  <a:gd name="connsiteX3" fmla="*/ 475930 w 737868"/>
                  <a:gd name="connsiteY3" fmla="*/ 823912 h 823912"/>
                  <a:gd name="connsiteX4" fmla="*/ 737868 w 737868"/>
                  <a:gd name="connsiteY4" fmla="*/ 733425 h 823912"/>
                  <a:gd name="connsiteX5" fmla="*/ 502124 w 737868"/>
                  <a:gd name="connsiteY5" fmla="*/ 707231 h 823912"/>
                  <a:gd name="connsiteX6" fmla="*/ 521174 w 737868"/>
                  <a:gd name="connsiteY6" fmla="*/ 621506 h 823912"/>
                  <a:gd name="connsiteX7" fmla="*/ 523555 w 737868"/>
                  <a:gd name="connsiteY7" fmla="*/ 571500 h 823912"/>
                  <a:gd name="connsiteX8" fmla="*/ 375918 w 737868"/>
                  <a:gd name="connsiteY8" fmla="*/ 423862 h 823912"/>
                  <a:gd name="connsiteX9" fmla="*/ 547368 w 737868"/>
                  <a:gd name="connsiteY9" fmla="*/ 528637 h 823912"/>
                  <a:gd name="connsiteX10" fmla="*/ 547368 w 737868"/>
                  <a:gd name="connsiteY10" fmla="*/ 302418 h 823912"/>
                  <a:gd name="connsiteX11" fmla="*/ 383062 w 737868"/>
                  <a:gd name="connsiteY11" fmla="*/ 54768 h 823912"/>
                  <a:gd name="connsiteX12" fmla="*/ 347343 w 737868"/>
                  <a:gd name="connsiteY12" fmla="*/ 0 h 823912"/>
                  <a:gd name="connsiteX0" fmla="*/ 347343 w 737868"/>
                  <a:gd name="connsiteY0" fmla="*/ 0 h 823912"/>
                  <a:gd name="connsiteX1" fmla="*/ 106836 w 737868"/>
                  <a:gd name="connsiteY1" fmla="*/ 66675 h 823912"/>
                  <a:gd name="connsiteX2" fmla="*/ 25873 w 737868"/>
                  <a:gd name="connsiteY2" fmla="*/ 497681 h 823912"/>
                  <a:gd name="connsiteX3" fmla="*/ 475930 w 737868"/>
                  <a:gd name="connsiteY3" fmla="*/ 823912 h 823912"/>
                  <a:gd name="connsiteX4" fmla="*/ 737868 w 737868"/>
                  <a:gd name="connsiteY4" fmla="*/ 733425 h 823912"/>
                  <a:gd name="connsiteX5" fmla="*/ 502124 w 737868"/>
                  <a:gd name="connsiteY5" fmla="*/ 707231 h 823912"/>
                  <a:gd name="connsiteX6" fmla="*/ 521174 w 737868"/>
                  <a:gd name="connsiteY6" fmla="*/ 621506 h 823912"/>
                  <a:gd name="connsiteX7" fmla="*/ 523555 w 737868"/>
                  <a:gd name="connsiteY7" fmla="*/ 571500 h 823912"/>
                  <a:gd name="connsiteX8" fmla="*/ 375918 w 737868"/>
                  <a:gd name="connsiteY8" fmla="*/ 423862 h 823912"/>
                  <a:gd name="connsiteX9" fmla="*/ 547368 w 737868"/>
                  <a:gd name="connsiteY9" fmla="*/ 528637 h 823912"/>
                  <a:gd name="connsiteX10" fmla="*/ 547368 w 737868"/>
                  <a:gd name="connsiteY10" fmla="*/ 302418 h 823912"/>
                  <a:gd name="connsiteX11" fmla="*/ 383062 w 737868"/>
                  <a:gd name="connsiteY11" fmla="*/ 54768 h 823912"/>
                  <a:gd name="connsiteX12" fmla="*/ 347343 w 737868"/>
                  <a:gd name="connsiteY12" fmla="*/ 0 h 823912"/>
                  <a:gd name="connsiteX0" fmla="*/ 347343 w 737868"/>
                  <a:gd name="connsiteY0" fmla="*/ 0 h 795337"/>
                  <a:gd name="connsiteX1" fmla="*/ 106836 w 737868"/>
                  <a:gd name="connsiteY1" fmla="*/ 66675 h 795337"/>
                  <a:gd name="connsiteX2" fmla="*/ 25873 w 737868"/>
                  <a:gd name="connsiteY2" fmla="*/ 497681 h 795337"/>
                  <a:gd name="connsiteX3" fmla="*/ 487836 w 737868"/>
                  <a:gd name="connsiteY3" fmla="*/ 795337 h 795337"/>
                  <a:gd name="connsiteX4" fmla="*/ 737868 w 737868"/>
                  <a:gd name="connsiteY4" fmla="*/ 733425 h 795337"/>
                  <a:gd name="connsiteX5" fmla="*/ 502124 w 737868"/>
                  <a:gd name="connsiteY5" fmla="*/ 707231 h 795337"/>
                  <a:gd name="connsiteX6" fmla="*/ 521174 w 737868"/>
                  <a:gd name="connsiteY6" fmla="*/ 621506 h 795337"/>
                  <a:gd name="connsiteX7" fmla="*/ 523555 w 737868"/>
                  <a:gd name="connsiteY7" fmla="*/ 571500 h 795337"/>
                  <a:gd name="connsiteX8" fmla="*/ 375918 w 737868"/>
                  <a:gd name="connsiteY8" fmla="*/ 423862 h 795337"/>
                  <a:gd name="connsiteX9" fmla="*/ 547368 w 737868"/>
                  <a:gd name="connsiteY9" fmla="*/ 528637 h 795337"/>
                  <a:gd name="connsiteX10" fmla="*/ 547368 w 737868"/>
                  <a:gd name="connsiteY10" fmla="*/ 302418 h 795337"/>
                  <a:gd name="connsiteX11" fmla="*/ 383062 w 737868"/>
                  <a:gd name="connsiteY11" fmla="*/ 54768 h 795337"/>
                  <a:gd name="connsiteX12" fmla="*/ 347343 w 737868"/>
                  <a:gd name="connsiteY12" fmla="*/ 0 h 795337"/>
                  <a:gd name="connsiteX0" fmla="*/ 347343 w 737868"/>
                  <a:gd name="connsiteY0" fmla="*/ 0 h 800325"/>
                  <a:gd name="connsiteX1" fmla="*/ 106836 w 737868"/>
                  <a:gd name="connsiteY1" fmla="*/ 66675 h 800325"/>
                  <a:gd name="connsiteX2" fmla="*/ 25873 w 737868"/>
                  <a:gd name="connsiteY2" fmla="*/ 497681 h 800325"/>
                  <a:gd name="connsiteX3" fmla="*/ 487836 w 737868"/>
                  <a:gd name="connsiteY3" fmla="*/ 795337 h 800325"/>
                  <a:gd name="connsiteX4" fmla="*/ 737868 w 737868"/>
                  <a:gd name="connsiteY4" fmla="*/ 733425 h 800325"/>
                  <a:gd name="connsiteX5" fmla="*/ 502124 w 737868"/>
                  <a:gd name="connsiteY5" fmla="*/ 707231 h 800325"/>
                  <a:gd name="connsiteX6" fmla="*/ 521174 w 737868"/>
                  <a:gd name="connsiteY6" fmla="*/ 621506 h 800325"/>
                  <a:gd name="connsiteX7" fmla="*/ 523555 w 737868"/>
                  <a:gd name="connsiteY7" fmla="*/ 571500 h 800325"/>
                  <a:gd name="connsiteX8" fmla="*/ 375918 w 737868"/>
                  <a:gd name="connsiteY8" fmla="*/ 423862 h 800325"/>
                  <a:gd name="connsiteX9" fmla="*/ 547368 w 737868"/>
                  <a:gd name="connsiteY9" fmla="*/ 528637 h 800325"/>
                  <a:gd name="connsiteX10" fmla="*/ 547368 w 737868"/>
                  <a:gd name="connsiteY10" fmla="*/ 302418 h 800325"/>
                  <a:gd name="connsiteX11" fmla="*/ 383062 w 737868"/>
                  <a:gd name="connsiteY11" fmla="*/ 54768 h 800325"/>
                  <a:gd name="connsiteX12" fmla="*/ 347343 w 737868"/>
                  <a:gd name="connsiteY12" fmla="*/ 0 h 800325"/>
                  <a:gd name="connsiteX0" fmla="*/ 347343 w 771205"/>
                  <a:gd name="connsiteY0" fmla="*/ 0 h 800325"/>
                  <a:gd name="connsiteX1" fmla="*/ 106836 w 771205"/>
                  <a:gd name="connsiteY1" fmla="*/ 66675 h 800325"/>
                  <a:gd name="connsiteX2" fmla="*/ 25873 w 771205"/>
                  <a:gd name="connsiteY2" fmla="*/ 497681 h 800325"/>
                  <a:gd name="connsiteX3" fmla="*/ 487836 w 771205"/>
                  <a:gd name="connsiteY3" fmla="*/ 795337 h 800325"/>
                  <a:gd name="connsiteX4" fmla="*/ 771205 w 771205"/>
                  <a:gd name="connsiteY4" fmla="*/ 707232 h 800325"/>
                  <a:gd name="connsiteX5" fmla="*/ 502124 w 771205"/>
                  <a:gd name="connsiteY5" fmla="*/ 707231 h 800325"/>
                  <a:gd name="connsiteX6" fmla="*/ 521174 w 771205"/>
                  <a:gd name="connsiteY6" fmla="*/ 621506 h 800325"/>
                  <a:gd name="connsiteX7" fmla="*/ 523555 w 771205"/>
                  <a:gd name="connsiteY7" fmla="*/ 571500 h 800325"/>
                  <a:gd name="connsiteX8" fmla="*/ 375918 w 771205"/>
                  <a:gd name="connsiteY8" fmla="*/ 423862 h 800325"/>
                  <a:gd name="connsiteX9" fmla="*/ 547368 w 771205"/>
                  <a:gd name="connsiteY9" fmla="*/ 528637 h 800325"/>
                  <a:gd name="connsiteX10" fmla="*/ 547368 w 771205"/>
                  <a:gd name="connsiteY10" fmla="*/ 302418 h 800325"/>
                  <a:gd name="connsiteX11" fmla="*/ 383062 w 771205"/>
                  <a:gd name="connsiteY11" fmla="*/ 54768 h 800325"/>
                  <a:gd name="connsiteX12" fmla="*/ 347343 w 771205"/>
                  <a:gd name="connsiteY12" fmla="*/ 0 h 800325"/>
                  <a:gd name="connsiteX0" fmla="*/ 347343 w 771205"/>
                  <a:gd name="connsiteY0" fmla="*/ 0 h 800325"/>
                  <a:gd name="connsiteX1" fmla="*/ 106836 w 771205"/>
                  <a:gd name="connsiteY1" fmla="*/ 66675 h 800325"/>
                  <a:gd name="connsiteX2" fmla="*/ 25873 w 771205"/>
                  <a:gd name="connsiteY2" fmla="*/ 497681 h 800325"/>
                  <a:gd name="connsiteX3" fmla="*/ 487836 w 771205"/>
                  <a:gd name="connsiteY3" fmla="*/ 795337 h 800325"/>
                  <a:gd name="connsiteX4" fmla="*/ 771205 w 771205"/>
                  <a:gd name="connsiteY4" fmla="*/ 707232 h 800325"/>
                  <a:gd name="connsiteX5" fmla="*/ 502124 w 771205"/>
                  <a:gd name="connsiteY5" fmla="*/ 707231 h 800325"/>
                  <a:gd name="connsiteX6" fmla="*/ 521174 w 771205"/>
                  <a:gd name="connsiteY6" fmla="*/ 621506 h 800325"/>
                  <a:gd name="connsiteX7" fmla="*/ 523555 w 771205"/>
                  <a:gd name="connsiteY7" fmla="*/ 571500 h 800325"/>
                  <a:gd name="connsiteX8" fmla="*/ 375918 w 771205"/>
                  <a:gd name="connsiteY8" fmla="*/ 423862 h 800325"/>
                  <a:gd name="connsiteX9" fmla="*/ 547368 w 771205"/>
                  <a:gd name="connsiteY9" fmla="*/ 528637 h 800325"/>
                  <a:gd name="connsiteX10" fmla="*/ 547368 w 771205"/>
                  <a:gd name="connsiteY10" fmla="*/ 302418 h 800325"/>
                  <a:gd name="connsiteX11" fmla="*/ 383062 w 771205"/>
                  <a:gd name="connsiteY11" fmla="*/ 54768 h 800325"/>
                  <a:gd name="connsiteX12" fmla="*/ 347343 w 771205"/>
                  <a:gd name="connsiteY12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502124 w 752155"/>
                  <a:gd name="connsiteY5" fmla="*/ 707231 h 800325"/>
                  <a:gd name="connsiteX6" fmla="*/ 521174 w 752155"/>
                  <a:gd name="connsiteY6" fmla="*/ 621506 h 800325"/>
                  <a:gd name="connsiteX7" fmla="*/ 523555 w 752155"/>
                  <a:gd name="connsiteY7" fmla="*/ 571500 h 800325"/>
                  <a:gd name="connsiteX8" fmla="*/ 375918 w 752155"/>
                  <a:gd name="connsiteY8" fmla="*/ 423862 h 800325"/>
                  <a:gd name="connsiteX9" fmla="*/ 547368 w 752155"/>
                  <a:gd name="connsiteY9" fmla="*/ 528637 h 800325"/>
                  <a:gd name="connsiteX10" fmla="*/ 547368 w 752155"/>
                  <a:gd name="connsiteY10" fmla="*/ 302418 h 800325"/>
                  <a:gd name="connsiteX11" fmla="*/ 383062 w 752155"/>
                  <a:gd name="connsiteY11" fmla="*/ 54768 h 800325"/>
                  <a:gd name="connsiteX12" fmla="*/ 347343 w 752155"/>
                  <a:gd name="connsiteY12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1174 w 752155"/>
                  <a:gd name="connsiteY6" fmla="*/ 621506 h 800325"/>
                  <a:gd name="connsiteX7" fmla="*/ 523555 w 752155"/>
                  <a:gd name="connsiteY7" fmla="*/ 571500 h 800325"/>
                  <a:gd name="connsiteX8" fmla="*/ 375918 w 752155"/>
                  <a:gd name="connsiteY8" fmla="*/ 423862 h 800325"/>
                  <a:gd name="connsiteX9" fmla="*/ 547368 w 752155"/>
                  <a:gd name="connsiteY9" fmla="*/ 528637 h 800325"/>
                  <a:gd name="connsiteX10" fmla="*/ 547368 w 752155"/>
                  <a:gd name="connsiteY10" fmla="*/ 302418 h 800325"/>
                  <a:gd name="connsiteX11" fmla="*/ 383062 w 752155"/>
                  <a:gd name="connsiteY11" fmla="*/ 54768 h 800325"/>
                  <a:gd name="connsiteX12" fmla="*/ 347343 w 752155"/>
                  <a:gd name="connsiteY12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1174 w 752155"/>
                  <a:gd name="connsiteY6" fmla="*/ 621506 h 800325"/>
                  <a:gd name="connsiteX7" fmla="*/ 523555 w 752155"/>
                  <a:gd name="connsiteY7" fmla="*/ 571500 h 800325"/>
                  <a:gd name="connsiteX8" fmla="*/ 375918 w 752155"/>
                  <a:gd name="connsiteY8" fmla="*/ 423862 h 800325"/>
                  <a:gd name="connsiteX9" fmla="*/ 547368 w 752155"/>
                  <a:gd name="connsiteY9" fmla="*/ 528637 h 800325"/>
                  <a:gd name="connsiteX10" fmla="*/ 547368 w 752155"/>
                  <a:gd name="connsiteY10" fmla="*/ 302418 h 800325"/>
                  <a:gd name="connsiteX11" fmla="*/ 383062 w 752155"/>
                  <a:gd name="connsiteY11" fmla="*/ 54768 h 800325"/>
                  <a:gd name="connsiteX12" fmla="*/ 347343 w 752155"/>
                  <a:gd name="connsiteY12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1174 w 752155"/>
                  <a:gd name="connsiteY6" fmla="*/ 621506 h 800325"/>
                  <a:gd name="connsiteX7" fmla="*/ 523555 w 752155"/>
                  <a:gd name="connsiteY7" fmla="*/ 571500 h 800325"/>
                  <a:gd name="connsiteX8" fmla="*/ 375918 w 752155"/>
                  <a:gd name="connsiteY8" fmla="*/ 423862 h 800325"/>
                  <a:gd name="connsiteX9" fmla="*/ 547368 w 752155"/>
                  <a:gd name="connsiteY9" fmla="*/ 528637 h 800325"/>
                  <a:gd name="connsiteX10" fmla="*/ 547368 w 752155"/>
                  <a:gd name="connsiteY10" fmla="*/ 302418 h 800325"/>
                  <a:gd name="connsiteX11" fmla="*/ 383062 w 752155"/>
                  <a:gd name="connsiteY11" fmla="*/ 54768 h 800325"/>
                  <a:gd name="connsiteX12" fmla="*/ 347343 w 752155"/>
                  <a:gd name="connsiteY12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11649 w 752155"/>
                  <a:gd name="connsiteY6" fmla="*/ 666751 h 800325"/>
                  <a:gd name="connsiteX7" fmla="*/ 521174 w 752155"/>
                  <a:gd name="connsiteY7" fmla="*/ 621506 h 800325"/>
                  <a:gd name="connsiteX8" fmla="*/ 523555 w 752155"/>
                  <a:gd name="connsiteY8" fmla="*/ 571500 h 800325"/>
                  <a:gd name="connsiteX9" fmla="*/ 375918 w 752155"/>
                  <a:gd name="connsiteY9" fmla="*/ 423862 h 800325"/>
                  <a:gd name="connsiteX10" fmla="*/ 547368 w 752155"/>
                  <a:gd name="connsiteY10" fmla="*/ 528637 h 800325"/>
                  <a:gd name="connsiteX11" fmla="*/ 547368 w 752155"/>
                  <a:gd name="connsiteY11" fmla="*/ 302418 h 800325"/>
                  <a:gd name="connsiteX12" fmla="*/ 383062 w 752155"/>
                  <a:gd name="connsiteY12" fmla="*/ 54768 h 800325"/>
                  <a:gd name="connsiteX13" fmla="*/ 347343 w 752155"/>
                  <a:gd name="connsiteY13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3419 h 800325"/>
                  <a:gd name="connsiteX7" fmla="*/ 521174 w 752155"/>
                  <a:gd name="connsiteY7" fmla="*/ 621506 h 800325"/>
                  <a:gd name="connsiteX8" fmla="*/ 523555 w 752155"/>
                  <a:gd name="connsiteY8" fmla="*/ 571500 h 800325"/>
                  <a:gd name="connsiteX9" fmla="*/ 375918 w 752155"/>
                  <a:gd name="connsiteY9" fmla="*/ 423862 h 800325"/>
                  <a:gd name="connsiteX10" fmla="*/ 547368 w 752155"/>
                  <a:gd name="connsiteY10" fmla="*/ 528637 h 800325"/>
                  <a:gd name="connsiteX11" fmla="*/ 547368 w 752155"/>
                  <a:gd name="connsiteY11" fmla="*/ 302418 h 800325"/>
                  <a:gd name="connsiteX12" fmla="*/ 383062 w 752155"/>
                  <a:gd name="connsiteY12" fmla="*/ 54768 h 800325"/>
                  <a:gd name="connsiteX13" fmla="*/ 347343 w 752155"/>
                  <a:gd name="connsiteY13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3419 h 800325"/>
                  <a:gd name="connsiteX7" fmla="*/ 528318 w 752155"/>
                  <a:gd name="connsiteY7" fmla="*/ 642938 h 800325"/>
                  <a:gd name="connsiteX8" fmla="*/ 521174 w 752155"/>
                  <a:gd name="connsiteY8" fmla="*/ 621506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3419 h 800325"/>
                  <a:gd name="connsiteX7" fmla="*/ 387824 w 752155"/>
                  <a:gd name="connsiteY7" fmla="*/ 614363 h 800325"/>
                  <a:gd name="connsiteX8" fmla="*/ 521174 w 752155"/>
                  <a:gd name="connsiteY8" fmla="*/ 621506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3419 h 800325"/>
                  <a:gd name="connsiteX7" fmla="*/ 387824 w 752155"/>
                  <a:gd name="connsiteY7" fmla="*/ 614363 h 800325"/>
                  <a:gd name="connsiteX8" fmla="*/ 521174 w 752155"/>
                  <a:gd name="connsiteY8" fmla="*/ 621506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1174 w 752155"/>
                  <a:gd name="connsiteY8" fmla="*/ 621506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523555 w 752155"/>
                  <a:gd name="connsiteY9" fmla="*/ 571500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547368 w 752155"/>
                  <a:gd name="connsiteY9" fmla="*/ 545306 h 800325"/>
                  <a:gd name="connsiteX10" fmla="*/ 375918 w 752155"/>
                  <a:gd name="connsiteY10" fmla="*/ 423862 h 800325"/>
                  <a:gd name="connsiteX11" fmla="*/ 547368 w 752155"/>
                  <a:gd name="connsiteY11" fmla="*/ 528637 h 800325"/>
                  <a:gd name="connsiteX12" fmla="*/ 547368 w 752155"/>
                  <a:gd name="connsiteY12" fmla="*/ 302418 h 800325"/>
                  <a:gd name="connsiteX13" fmla="*/ 383062 w 752155"/>
                  <a:gd name="connsiteY13" fmla="*/ 54768 h 800325"/>
                  <a:gd name="connsiteX14" fmla="*/ 347343 w 752155"/>
                  <a:gd name="connsiteY14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537843 w 752155"/>
                  <a:gd name="connsiteY9" fmla="*/ 578644 h 800325"/>
                  <a:gd name="connsiteX10" fmla="*/ 547368 w 752155"/>
                  <a:gd name="connsiteY10" fmla="*/ 545306 h 800325"/>
                  <a:gd name="connsiteX11" fmla="*/ 375918 w 752155"/>
                  <a:gd name="connsiteY11" fmla="*/ 423862 h 800325"/>
                  <a:gd name="connsiteX12" fmla="*/ 547368 w 752155"/>
                  <a:gd name="connsiteY12" fmla="*/ 528637 h 800325"/>
                  <a:gd name="connsiteX13" fmla="*/ 547368 w 752155"/>
                  <a:gd name="connsiteY13" fmla="*/ 302418 h 800325"/>
                  <a:gd name="connsiteX14" fmla="*/ 383062 w 752155"/>
                  <a:gd name="connsiteY14" fmla="*/ 54768 h 800325"/>
                  <a:gd name="connsiteX15" fmla="*/ 347343 w 752155"/>
                  <a:gd name="connsiteY15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361630 w 752155"/>
                  <a:gd name="connsiteY9" fmla="*/ 554831 h 800325"/>
                  <a:gd name="connsiteX10" fmla="*/ 547368 w 752155"/>
                  <a:gd name="connsiteY10" fmla="*/ 545306 h 800325"/>
                  <a:gd name="connsiteX11" fmla="*/ 375918 w 752155"/>
                  <a:gd name="connsiteY11" fmla="*/ 423862 h 800325"/>
                  <a:gd name="connsiteX12" fmla="*/ 547368 w 752155"/>
                  <a:gd name="connsiteY12" fmla="*/ 528637 h 800325"/>
                  <a:gd name="connsiteX13" fmla="*/ 547368 w 752155"/>
                  <a:gd name="connsiteY13" fmla="*/ 302418 h 800325"/>
                  <a:gd name="connsiteX14" fmla="*/ 383062 w 752155"/>
                  <a:gd name="connsiteY14" fmla="*/ 54768 h 800325"/>
                  <a:gd name="connsiteX15" fmla="*/ 347343 w 752155"/>
                  <a:gd name="connsiteY15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361630 w 752155"/>
                  <a:gd name="connsiteY9" fmla="*/ 554831 h 800325"/>
                  <a:gd name="connsiteX10" fmla="*/ 447355 w 752155"/>
                  <a:gd name="connsiteY10" fmla="*/ 552451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361630 w 752155"/>
                  <a:gd name="connsiteY9" fmla="*/ 554831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366392 w 752155"/>
                  <a:gd name="connsiteY9" fmla="*/ 557212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8318 w 752155"/>
                  <a:gd name="connsiteY8" fmla="*/ 600074 h 800325"/>
                  <a:gd name="connsiteX9" fmla="*/ 366392 w 752155"/>
                  <a:gd name="connsiteY9" fmla="*/ 557212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7824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47368 w 752155"/>
                  <a:gd name="connsiteY11" fmla="*/ 545306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75918 w 752155"/>
                  <a:gd name="connsiteY12" fmla="*/ 423862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99730 w 752155"/>
                  <a:gd name="connsiteY12" fmla="*/ 428624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99730 w 752155"/>
                  <a:gd name="connsiteY12" fmla="*/ 428624 h 800325"/>
                  <a:gd name="connsiteX13" fmla="*/ 547368 w 752155"/>
                  <a:gd name="connsiteY13" fmla="*/ 528637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  <a:gd name="connsiteX0" fmla="*/ 347343 w 752155"/>
                  <a:gd name="connsiteY0" fmla="*/ 0 h 800325"/>
                  <a:gd name="connsiteX1" fmla="*/ 106836 w 752155"/>
                  <a:gd name="connsiteY1" fmla="*/ 66675 h 800325"/>
                  <a:gd name="connsiteX2" fmla="*/ 25873 w 752155"/>
                  <a:gd name="connsiteY2" fmla="*/ 497681 h 800325"/>
                  <a:gd name="connsiteX3" fmla="*/ 487836 w 752155"/>
                  <a:gd name="connsiteY3" fmla="*/ 795337 h 800325"/>
                  <a:gd name="connsiteX4" fmla="*/ 752155 w 752155"/>
                  <a:gd name="connsiteY4" fmla="*/ 709613 h 800325"/>
                  <a:gd name="connsiteX5" fmla="*/ 464024 w 752155"/>
                  <a:gd name="connsiteY5" fmla="*/ 695325 h 800325"/>
                  <a:gd name="connsiteX6" fmla="*/ 528318 w 752155"/>
                  <a:gd name="connsiteY6" fmla="*/ 685800 h 800325"/>
                  <a:gd name="connsiteX7" fmla="*/ 387824 w 752155"/>
                  <a:gd name="connsiteY7" fmla="*/ 614363 h 800325"/>
                  <a:gd name="connsiteX8" fmla="*/ 523555 w 752155"/>
                  <a:gd name="connsiteY8" fmla="*/ 607217 h 800325"/>
                  <a:gd name="connsiteX9" fmla="*/ 366392 w 752155"/>
                  <a:gd name="connsiteY9" fmla="*/ 557212 h 800325"/>
                  <a:gd name="connsiteX10" fmla="*/ 383061 w 752155"/>
                  <a:gd name="connsiteY10" fmla="*/ 483395 h 800325"/>
                  <a:gd name="connsiteX11" fmla="*/ 533080 w 752155"/>
                  <a:gd name="connsiteY11" fmla="*/ 559594 h 800325"/>
                  <a:gd name="connsiteX12" fmla="*/ 399730 w 752155"/>
                  <a:gd name="connsiteY12" fmla="*/ 428624 h 800325"/>
                  <a:gd name="connsiteX13" fmla="*/ 533080 w 752155"/>
                  <a:gd name="connsiteY13" fmla="*/ 435768 h 800325"/>
                  <a:gd name="connsiteX14" fmla="*/ 547368 w 752155"/>
                  <a:gd name="connsiteY14" fmla="*/ 302418 h 800325"/>
                  <a:gd name="connsiteX15" fmla="*/ 383062 w 752155"/>
                  <a:gd name="connsiteY15" fmla="*/ 54768 h 800325"/>
                  <a:gd name="connsiteX16" fmla="*/ 347343 w 752155"/>
                  <a:gd name="connsiteY16" fmla="*/ 0 h 80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52155" h="800325">
                    <a:moveTo>
                      <a:pt x="347343" y="0"/>
                    </a:moveTo>
                    <a:cubicBezTo>
                      <a:pt x="267174" y="22225"/>
                      <a:pt x="165574" y="11112"/>
                      <a:pt x="106836" y="66675"/>
                    </a:cubicBezTo>
                    <a:cubicBezTo>
                      <a:pt x="-11433" y="199230"/>
                      <a:pt x="-20164" y="298450"/>
                      <a:pt x="25873" y="497681"/>
                    </a:cubicBezTo>
                    <a:cubicBezTo>
                      <a:pt x="106835" y="742156"/>
                      <a:pt x="421161" y="822324"/>
                      <a:pt x="487836" y="795337"/>
                    </a:cubicBezTo>
                    <a:lnTo>
                      <a:pt x="752155" y="709613"/>
                    </a:lnTo>
                    <a:cubicBezTo>
                      <a:pt x="660079" y="719138"/>
                      <a:pt x="534668" y="731044"/>
                      <a:pt x="464024" y="695325"/>
                    </a:cubicBezTo>
                    <a:cubicBezTo>
                      <a:pt x="423940" y="688181"/>
                      <a:pt x="518793" y="698103"/>
                      <a:pt x="528318" y="685800"/>
                    </a:cubicBezTo>
                    <a:cubicBezTo>
                      <a:pt x="539034" y="677069"/>
                      <a:pt x="431878" y="688975"/>
                      <a:pt x="387824" y="614363"/>
                    </a:cubicBezTo>
                    <a:cubicBezTo>
                      <a:pt x="469976" y="611188"/>
                      <a:pt x="524349" y="619123"/>
                      <a:pt x="523555" y="607217"/>
                    </a:cubicBezTo>
                    <a:cubicBezTo>
                      <a:pt x="474343" y="604837"/>
                      <a:pt x="408461" y="600074"/>
                      <a:pt x="366392" y="557212"/>
                    </a:cubicBezTo>
                    <a:lnTo>
                      <a:pt x="383061" y="483395"/>
                    </a:lnTo>
                    <a:cubicBezTo>
                      <a:pt x="425923" y="532607"/>
                      <a:pt x="473550" y="553243"/>
                      <a:pt x="533080" y="559594"/>
                    </a:cubicBezTo>
                    <a:cubicBezTo>
                      <a:pt x="466405" y="540544"/>
                      <a:pt x="418779" y="488155"/>
                      <a:pt x="399730" y="428624"/>
                    </a:cubicBezTo>
                    <a:lnTo>
                      <a:pt x="533080" y="435768"/>
                    </a:lnTo>
                    <a:lnTo>
                      <a:pt x="547368" y="302418"/>
                    </a:lnTo>
                    <a:lnTo>
                      <a:pt x="383062" y="54768"/>
                    </a:lnTo>
                    <a:lnTo>
                      <a:pt x="3473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961" b="1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543720" y="1707887"/>
                <a:ext cx="610528" cy="618101"/>
                <a:chOff x="1058398" y="3354141"/>
                <a:chExt cx="533724" cy="520412"/>
              </a:xfrm>
            </p:grpSpPr>
            <p:sp>
              <p:nvSpPr>
                <p:cNvPr id="21" name="Freeform 20"/>
                <p:cNvSpPr/>
                <p:nvPr/>
              </p:nvSpPr>
              <p:spPr bwMode="auto">
                <a:xfrm>
                  <a:off x="1058398" y="3354142"/>
                  <a:ext cx="533723" cy="415322"/>
                </a:xfrm>
                <a:custGeom>
                  <a:avLst/>
                  <a:gdLst>
                    <a:gd name="connsiteX0" fmla="*/ 528506 w 533723"/>
                    <a:gd name="connsiteY0" fmla="*/ 291832 h 418083"/>
                    <a:gd name="connsiteX1" fmla="*/ 510121 w 533723"/>
                    <a:gd name="connsiteY1" fmla="*/ 300446 h 418083"/>
                    <a:gd name="connsiteX2" fmla="*/ 500354 w 533723"/>
                    <a:gd name="connsiteY2" fmla="*/ 302312 h 418083"/>
                    <a:gd name="connsiteX3" fmla="*/ 489695 w 533723"/>
                    <a:gd name="connsiteY3" fmla="*/ 299159 h 418083"/>
                    <a:gd name="connsiteX4" fmla="*/ 490953 w 533723"/>
                    <a:gd name="connsiteY4" fmla="*/ 302242 h 418083"/>
                    <a:gd name="connsiteX5" fmla="*/ 490826 w 533723"/>
                    <a:gd name="connsiteY5" fmla="*/ 302554 h 418083"/>
                    <a:gd name="connsiteX6" fmla="*/ 497481 w 533723"/>
                    <a:gd name="connsiteY6" fmla="*/ 306188 h 418083"/>
                    <a:gd name="connsiteX7" fmla="*/ 505812 w 533723"/>
                    <a:gd name="connsiteY7" fmla="*/ 305901 h 418083"/>
                    <a:gd name="connsiteX8" fmla="*/ 523335 w 533723"/>
                    <a:gd name="connsiteY8" fmla="*/ 297575 h 418083"/>
                    <a:gd name="connsiteX9" fmla="*/ 528506 w 533723"/>
                    <a:gd name="connsiteY9" fmla="*/ 291832 h 418083"/>
                    <a:gd name="connsiteX10" fmla="*/ 459095 w 533723"/>
                    <a:gd name="connsiteY10" fmla="*/ 214354 h 418083"/>
                    <a:gd name="connsiteX11" fmla="*/ 470185 w 533723"/>
                    <a:gd name="connsiteY11" fmla="*/ 232917 h 418083"/>
                    <a:gd name="connsiteX12" fmla="*/ 469083 w 533723"/>
                    <a:gd name="connsiteY12" fmla="*/ 236710 h 418083"/>
                    <a:gd name="connsiteX13" fmla="*/ 465107 w 533723"/>
                    <a:gd name="connsiteY13" fmla="*/ 228628 h 418083"/>
                    <a:gd name="connsiteX14" fmla="*/ 462850 w 533723"/>
                    <a:gd name="connsiteY14" fmla="*/ 223907 h 418083"/>
                    <a:gd name="connsiteX15" fmla="*/ 461361 w 533723"/>
                    <a:gd name="connsiteY15" fmla="*/ 220754 h 418083"/>
                    <a:gd name="connsiteX16" fmla="*/ 458921 w 533723"/>
                    <a:gd name="connsiteY16" fmla="*/ 213862 h 418083"/>
                    <a:gd name="connsiteX17" fmla="*/ 459095 w 533723"/>
                    <a:gd name="connsiteY17" fmla="*/ 214354 h 418083"/>
                    <a:gd name="connsiteX18" fmla="*/ 458953 w 533723"/>
                    <a:gd name="connsiteY18" fmla="*/ 214116 h 418083"/>
                    <a:gd name="connsiteX19" fmla="*/ 231642 w 533723"/>
                    <a:gd name="connsiteY19" fmla="*/ 117869 h 418083"/>
                    <a:gd name="connsiteX20" fmla="*/ 245739 w 533723"/>
                    <a:gd name="connsiteY20" fmla="*/ 119960 h 418083"/>
                    <a:gd name="connsiteX21" fmla="*/ 247479 w 533723"/>
                    <a:gd name="connsiteY21" fmla="*/ 117948 h 418083"/>
                    <a:gd name="connsiteX22" fmla="*/ 241439 w 533723"/>
                    <a:gd name="connsiteY22" fmla="*/ 117896 h 418083"/>
                    <a:gd name="connsiteX23" fmla="*/ 231642 w 533723"/>
                    <a:gd name="connsiteY23" fmla="*/ 117869 h 418083"/>
                    <a:gd name="connsiteX24" fmla="*/ 393966 w 533723"/>
                    <a:gd name="connsiteY24" fmla="*/ 59548 h 418083"/>
                    <a:gd name="connsiteX25" fmla="*/ 394760 w 533723"/>
                    <a:gd name="connsiteY25" fmla="*/ 61641 h 418083"/>
                    <a:gd name="connsiteX26" fmla="*/ 396543 w 533723"/>
                    <a:gd name="connsiteY26" fmla="*/ 61922 h 418083"/>
                    <a:gd name="connsiteX27" fmla="*/ 135290 w 533723"/>
                    <a:gd name="connsiteY27" fmla="*/ 95 h 418083"/>
                    <a:gd name="connsiteX28" fmla="*/ 142002 w 533723"/>
                    <a:gd name="connsiteY28" fmla="*/ 118 h 418083"/>
                    <a:gd name="connsiteX29" fmla="*/ 184247 w 533723"/>
                    <a:gd name="connsiteY29" fmla="*/ 9888 h 418083"/>
                    <a:gd name="connsiteX30" fmla="*/ 237411 w 533723"/>
                    <a:gd name="connsiteY30" fmla="*/ 31727 h 418083"/>
                    <a:gd name="connsiteX31" fmla="*/ 273908 w 533723"/>
                    <a:gd name="connsiteY31" fmla="*/ 50693 h 418083"/>
                    <a:gd name="connsiteX32" fmla="*/ 300993 w 533723"/>
                    <a:gd name="connsiteY32" fmla="*/ 65241 h 418083"/>
                    <a:gd name="connsiteX33" fmla="*/ 313770 w 533723"/>
                    <a:gd name="connsiteY33" fmla="*/ 72415 h 418083"/>
                    <a:gd name="connsiteX34" fmla="*/ 317458 w 533723"/>
                    <a:gd name="connsiteY34" fmla="*/ 74704 h 418083"/>
                    <a:gd name="connsiteX35" fmla="*/ 321989 w 533723"/>
                    <a:gd name="connsiteY35" fmla="*/ 77518 h 418083"/>
                    <a:gd name="connsiteX36" fmla="*/ 328509 w 533723"/>
                    <a:gd name="connsiteY36" fmla="*/ 81728 h 418083"/>
                    <a:gd name="connsiteX37" fmla="*/ 329950 w 533723"/>
                    <a:gd name="connsiteY37" fmla="*/ 82770 h 418083"/>
                    <a:gd name="connsiteX38" fmla="*/ 322786 w 533723"/>
                    <a:gd name="connsiteY38" fmla="*/ 67357 h 418083"/>
                    <a:gd name="connsiteX39" fmla="*/ 318179 w 533723"/>
                    <a:gd name="connsiteY39" fmla="*/ 66024 h 418083"/>
                    <a:gd name="connsiteX40" fmla="*/ 315145 w 533723"/>
                    <a:gd name="connsiteY40" fmla="*/ 65146 h 418083"/>
                    <a:gd name="connsiteX41" fmla="*/ 315984 w 533723"/>
                    <a:gd name="connsiteY41" fmla="*/ 64282 h 418083"/>
                    <a:gd name="connsiteX42" fmla="*/ 336115 w 533723"/>
                    <a:gd name="connsiteY42" fmla="*/ 45493 h 418083"/>
                    <a:gd name="connsiteX43" fmla="*/ 339135 w 533723"/>
                    <a:gd name="connsiteY43" fmla="*/ 43303 h 418083"/>
                    <a:gd name="connsiteX44" fmla="*/ 344556 w 533723"/>
                    <a:gd name="connsiteY44" fmla="*/ 40552 h 418083"/>
                    <a:gd name="connsiteX45" fmla="*/ 348957 w 533723"/>
                    <a:gd name="connsiteY45" fmla="*/ 38760 h 418083"/>
                    <a:gd name="connsiteX46" fmla="*/ 368054 w 533723"/>
                    <a:gd name="connsiteY46" fmla="*/ 34807 h 418083"/>
                    <a:gd name="connsiteX47" fmla="*/ 382234 w 533723"/>
                    <a:gd name="connsiteY47" fmla="*/ 37952 h 418083"/>
                    <a:gd name="connsiteX48" fmla="*/ 390275 w 533723"/>
                    <a:gd name="connsiteY48" fmla="*/ 35652 h 418083"/>
                    <a:gd name="connsiteX49" fmla="*/ 390840 w 533723"/>
                    <a:gd name="connsiteY49" fmla="*/ 35749 h 418083"/>
                    <a:gd name="connsiteX50" fmla="*/ 391575 w 533723"/>
                    <a:gd name="connsiteY50" fmla="*/ 35894 h 418083"/>
                    <a:gd name="connsiteX51" fmla="*/ 391750 w 533723"/>
                    <a:gd name="connsiteY51" fmla="*/ 35955 h 418083"/>
                    <a:gd name="connsiteX52" fmla="*/ 392615 w 533723"/>
                    <a:gd name="connsiteY52" fmla="*/ 36327 h 418083"/>
                    <a:gd name="connsiteX53" fmla="*/ 393242 w 533723"/>
                    <a:gd name="connsiteY53" fmla="*/ 36306 h 418083"/>
                    <a:gd name="connsiteX54" fmla="*/ 393406 w 533723"/>
                    <a:gd name="connsiteY54" fmla="*/ 36317 h 418083"/>
                    <a:gd name="connsiteX55" fmla="*/ 397383 w 533723"/>
                    <a:gd name="connsiteY55" fmla="*/ 37341 h 418083"/>
                    <a:gd name="connsiteX56" fmla="*/ 408367 w 533723"/>
                    <a:gd name="connsiteY56" fmla="*/ 43126 h 418083"/>
                    <a:gd name="connsiteX57" fmla="*/ 459773 w 533723"/>
                    <a:gd name="connsiteY57" fmla="*/ 126491 h 418083"/>
                    <a:gd name="connsiteX58" fmla="*/ 441680 w 533723"/>
                    <a:gd name="connsiteY58" fmla="*/ 188008 h 418083"/>
                    <a:gd name="connsiteX59" fmla="*/ 442553 w 533723"/>
                    <a:gd name="connsiteY59" fmla="*/ 192637 h 418083"/>
                    <a:gd name="connsiteX60" fmla="*/ 443081 w 533723"/>
                    <a:gd name="connsiteY60" fmla="*/ 194875 h 418083"/>
                    <a:gd name="connsiteX61" fmla="*/ 451172 w 533723"/>
                    <a:gd name="connsiteY61" fmla="*/ 201092 h 418083"/>
                    <a:gd name="connsiteX62" fmla="*/ 458953 w 533723"/>
                    <a:gd name="connsiteY62" fmla="*/ 214116 h 418083"/>
                    <a:gd name="connsiteX63" fmla="*/ 459209 w 533723"/>
                    <a:gd name="connsiteY63" fmla="*/ 216161 h 418083"/>
                    <a:gd name="connsiteX64" fmla="*/ 460971 w 533723"/>
                    <a:gd name="connsiteY64" fmla="*/ 219929 h 418083"/>
                    <a:gd name="connsiteX65" fmla="*/ 461361 w 533723"/>
                    <a:gd name="connsiteY65" fmla="*/ 220754 h 418083"/>
                    <a:gd name="connsiteX66" fmla="*/ 470303 w 533723"/>
                    <a:gd name="connsiteY66" fmla="*/ 246015 h 418083"/>
                    <a:gd name="connsiteX67" fmla="*/ 469962 w 533723"/>
                    <a:gd name="connsiteY67" fmla="*/ 245448 h 418083"/>
                    <a:gd name="connsiteX68" fmla="*/ 468971 w 533723"/>
                    <a:gd name="connsiteY68" fmla="*/ 243799 h 418083"/>
                    <a:gd name="connsiteX69" fmla="*/ 464115 w 533723"/>
                    <a:gd name="connsiteY69" fmla="*/ 240660 h 418083"/>
                    <a:gd name="connsiteX70" fmla="*/ 457544 w 533723"/>
                    <a:gd name="connsiteY70" fmla="*/ 239804 h 418083"/>
                    <a:gd name="connsiteX71" fmla="*/ 463829 w 533723"/>
                    <a:gd name="connsiteY71" fmla="*/ 242086 h 418083"/>
                    <a:gd name="connsiteX72" fmla="*/ 469895 w 533723"/>
                    <a:gd name="connsiteY72" fmla="*/ 245979 h 418083"/>
                    <a:gd name="connsiteX73" fmla="*/ 470460 w 533723"/>
                    <a:gd name="connsiteY73" fmla="*/ 246460 h 418083"/>
                    <a:gd name="connsiteX74" fmla="*/ 485321 w 533723"/>
                    <a:gd name="connsiteY74" fmla="*/ 288443 h 418083"/>
                    <a:gd name="connsiteX75" fmla="*/ 485666 w 533723"/>
                    <a:gd name="connsiteY75" fmla="*/ 289289 h 418083"/>
                    <a:gd name="connsiteX76" fmla="*/ 485392 w 533723"/>
                    <a:gd name="connsiteY76" fmla="*/ 285754 h 418083"/>
                    <a:gd name="connsiteX77" fmla="*/ 485409 w 533723"/>
                    <a:gd name="connsiteY77" fmla="*/ 284254 h 418083"/>
                    <a:gd name="connsiteX78" fmla="*/ 485552 w 533723"/>
                    <a:gd name="connsiteY78" fmla="*/ 284634 h 418083"/>
                    <a:gd name="connsiteX79" fmla="*/ 487684 w 533723"/>
                    <a:gd name="connsiteY79" fmla="*/ 290297 h 418083"/>
                    <a:gd name="connsiteX80" fmla="*/ 487716 w 533723"/>
                    <a:gd name="connsiteY80" fmla="*/ 290381 h 418083"/>
                    <a:gd name="connsiteX81" fmla="*/ 487709 w 533723"/>
                    <a:gd name="connsiteY81" fmla="*/ 290382 h 418083"/>
                    <a:gd name="connsiteX82" fmla="*/ 486150 w 533723"/>
                    <a:gd name="connsiteY82" fmla="*/ 290474 h 418083"/>
                    <a:gd name="connsiteX83" fmla="*/ 488742 w 533723"/>
                    <a:gd name="connsiteY83" fmla="*/ 296824 h 418083"/>
                    <a:gd name="connsiteX84" fmla="*/ 494320 w 533723"/>
                    <a:gd name="connsiteY84" fmla="*/ 295556 h 418083"/>
                    <a:gd name="connsiteX85" fmla="*/ 512429 w 533723"/>
                    <a:gd name="connsiteY85" fmla="*/ 291820 h 418083"/>
                    <a:gd name="connsiteX86" fmla="*/ 519005 w 533723"/>
                    <a:gd name="connsiteY86" fmla="*/ 287509 h 418083"/>
                    <a:gd name="connsiteX87" fmla="*/ 520508 w 533723"/>
                    <a:gd name="connsiteY87" fmla="*/ 286839 h 418083"/>
                    <a:gd name="connsiteX88" fmla="*/ 522424 w 533723"/>
                    <a:gd name="connsiteY88" fmla="*/ 286502 h 418083"/>
                    <a:gd name="connsiteX89" fmla="*/ 523091 w 533723"/>
                    <a:gd name="connsiteY89" fmla="*/ 286385 h 418083"/>
                    <a:gd name="connsiteX90" fmla="*/ 525364 w 533723"/>
                    <a:gd name="connsiteY90" fmla="*/ 286646 h 418083"/>
                    <a:gd name="connsiteX91" fmla="*/ 533413 w 533723"/>
                    <a:gd name="connsiteY91" fmla="*/ 297855 h 418083"/>
                    <a:gd name="connsiteX92" fmla="*/ 530826 w 533723"/>
                    <a:gd name="connsiteY92" fmla="*/ 316249 h 418083"/>
                    <a:gd name="connsiteX93" fmla="*/ 530588 w 533723"/>
                    <a:gd name="connsiteY93" fmla="*/ 318085 h 418083"/>
                    <a:gd name="connsiteX94" fmla="*/ 530192 w 533723"/>
                    <a:gd name="connsiteY94" fmla="*/ 320320 h 418083"/>
                    <a:gd name="connsiteX95" fmla="*/ 529838 w 533723"/>
                    <a:gd name="connsiteY95" fmla="*/ 321637 h 418083"/>
                    <a:gd name="connsiteX96" fmla="*/ 526883 w 533723"/>
                    <a:gd name="connsiteY96" fmla="*/ 332653 h 418083"/>
                    <a:gd name="connsiteX97" fmla="*/ 524435 w 533723"/>
                    <a:gd name="connsiteY97" fmla="*/ 341781 h 418083"/>
                    <a:gd name="connsiteX98" fmla="*/ 519934 w 533723"/>
                    <a:gd name="connsiteY98" fmla="*/ 353045 h 418083"/>
                    <a:gd name="connsiteX99" fmla="*/ 493458 w 533723"/>
                    <a:gd name="connsiteY99" fmla="*/ 392987 h 418083"/>
                    <a:gd name="connsiteX100" fmla="*/ 421143 w 533723"/>
                    <a:gd name="connsiteY100" fmla="*/ 403455 h 418083"/>
                    <a:gd name="connsiteX101" fmla="*/ 416615 w 533723"/>
                    <a:gd name="connsiteY101" fmla="*/ 401105 h 418083"/>
                    <a:gd name="connsiteX102" fmla="*/ 415306 w 533723"/>
                    <a:gd name="connsiteY102" fmla="*/ 404311 h 418083"/>
                    <a:gd name="connsiteX103" fmla="*/ 382546 w 533723"/>
                    <a:gd name="connsiteY103" fmla="*/ 418083 h 418083"/>
                    <a:gd name="connsiteX104" fmla="*/ 364512 w 533723"/>
                    <a:gd name="connsiteY104" fmla="*/ 414388 h 418083"/>
                    <a:gd name="connsiteX105" fmla="*/ 362260 w 533723"/>
                    <a:gd name="connsiteY105" fmla="*/ 412847 h 418083"/>
                    <a:gd name="connsiteX106" fmla="*/ 359508 w 533723"/>
                    <a:gd name="connsiteY106" fmla="*/ 412530 h 418083"/>
                    <a:gd name="connsiteX107" fmla="*/ 354180 w 533723"/>
                    <a:gd name="connsiteY107" fmla="*/ 409493 h 418083"/>
                    <a:gd name="connsiteX108" fmla="*/ 351263 w 533723"/>
                    <a:gd name="connsiteY108" fmla="*/ 406931 h 418083"/>
                    <a:gd name="connsiteX109" fmla="*/ 351015 w 533723"/>
                    <a:gd name="connsiteY109" fmla="*/ 406713 h 418083"/>
                    <a:gd name="connsiteX110" fmla="*/ 348397 w 533723"/>
                    <a:gd name="connsiteY110" fmla="*/ 403432 h 418083"/>
                    <a:gd name="connsiteX111" fmla="*/ 347445 w 533723"/>
                    <a:gd name="connsiteY111" fmla="*/ 401927 h 418083"/>
                    <a:gd name="connsiteX112" fmla="*/ 345319 w 533723"/>
                    <a:gd name="connsiteY112" fmla="*/ 397536 h 418083"/>
                    <a:gd name="connsiteX113" fmla="*/ 344561 w 533723"/>
                    <a:gd name="connsiteY113" fmla="*/ 395286 h 418083"/>
                    <a:gd name="connsiteX114" fmla="*/ 335650 w 533723"/>
                    <a:gd name="connsiteY114" fmla="*/ 375455 h 418083"/>
                    <a:gd name="connsiteX115" fmla="*/ 322714 w 533723"/>
                    <a:gd name="connsiteY115" fmla="*/ 362234 h 418083"/>
                    <a:gd name="connsiteX116" fmla="*/ 319648 w 533723"/>
                    <a:gd name="connsiteY116" fmla="*/ 358159 h 418083"/>
                    <a:gd name="connsiteX117" fmla="*/ 319434 w 533723"/>
                    <a:gd name="connsiteY117" fmla="*/ 357823 h 418083"/>
                    <a:gd name="connsiteX118" fmla="*/ 314734 w 533723"/>
                    <a:gd name="connsiteY118" fmla="*/ 350455 h 418083"/>
                    <a:gd name="connsiteX119" fmla="*/ 319052 w 533723"/>
                    <a:gd name="connsiteY119" fmla="*/ 316733 h 418083"/>
                    <a:gd name="connsiteX120" fmla="*/ 323333 w 533723"/>
                    <a:gd name="connsiteY120" fmla="*/ 310656 h 418083"/>
                    <a:gd name="connsiteX121" fmla="*/ 320679 w 533723"/>
                    <a:gd name="connsiteY121" fmla="*/ 310837 h 418083"/>
                    <a:gd name="connsiteX122" fmla="*/ 316984 w 533723"/>
                    <a:gd name="connsiteY122" fmla="*/ 309959 h 418083"/>
                    <a:gd name="connsiteX123" fmla="*/ 278469 w 533723"/>
                    <a:gd name="connsiteY123" fmla="*/ 281787 h 418083"/>
                    <a:gd name="connsiteX124" fmla="*/ 279196 w 533723"/>
                    <a:gd name="connsiteY124" fmla="*/ 221148 h 418083"/>
                    <a:gd name="connsiteX125" fmla="*/ 281137 w 533723"/>
                    <a:gd name="connsiteY125" fmla="*/ 212759 h 418083"/>
                    <a:gd name="connsiteX126" fmla="*/ 280817 w 533723"/>
                    <a:gd name="connsiteY126" fmla="*/ 212855 h 418083"/>
                    <a:gd name="connsiteX127" fmla="*/ 280074 w 533723"/>
                    <a:gd name="connsiteY127" fmla="*/ 213019 h 418083"/>
                    <a:gd name="connsiteX128" fmla="*/ 208386 w 533723"/>
                    <a:gd name="connsiteY128" fmla="*/ 230868 h 418083"/>
                    <a:gd name="connsiteX129" fmla="*/ 129358 w 533723"/>
                    <a:gd name="connsiteY129" fmla="*/ 256155 h 418083"/>
                    <a:gd name="connsiteX130" fmla="*/ 76481 w 533723"/>
                    <a:gd name="connsiteY130" fmla="*/ 253856 h 418083"/>
                    <a:gd name="connsiteX131" fmla="*/ 56365 w 533723"/>
                    <a:gd name="connsiteY131" fmla="*/ 204718 h 418083"/>
                    <a:gd name="connsiteX132" fmla="*/ 6361 w 533723"/>
                    <a:gd name="connsiteY132" fmla="*/ 145234 h 418083"/>
                    <a:gd name="connsiteX133" fmla="*/ 4924 w 533723"/>
                    <a:gd name="connsiteY133" fmla="*/ 90923 h 418083"/>
                    <a:gd name="connsiteX134" fmla="*/ 26190 w 533723"/>
                    <a:gd name="connsiteY134" fmla="*/ 62762 h 418083"/>
                    <a:gd name="connsiteX135" fmla="*/ 51192 w 533723"/>
                    <a:gd name="connsiteY135" fmla="*/ 63624 h 418083"/>
                    <a:gd name="connsiteX136" fmla="*/ 92574 w 533723"/>
                    <a:gd name="connsiteY136" fmla="*/ 72245 h 418083"/>
                    <a:gd name="connsiteX137" fmla="*/ 148899 w 533723"/>
                    <a:gd name="connsiteY137" fmla="*/ 97533 h 418083"/>
                    <a:gd name="connsiteX138" fmla="*/ 100620 w 533723"/>
                    <a:gd name="connsiteY138" fmla="*/ 70233 h 418083"/>
                    <a:gd name="connsiteX139" fmla="*/ 68722 w 533723"/>
                    <a:gd name="connsiteY139" fmla="*/ 57877 h 418083"/>
                    <a:gd name="connsiteX140" fmla="*/ 95735 w 533723"/>
                    <a:gd name="connsiteY140" fmla="*/ 33739 h 418083"/>
                    <a:gd name="connsiteX141" fmla="*/ 118438 w 533723"/>
                    <a:gd name="connsiteY141" fmla="*/ 6440 h 418083"/>
                    <a:gd name="connsiteX142" fmla="*/ 135290 w 533723"/>
                    <a:gd name="connsiteY142" fmla="*/ 95 h 418083"/>
                    <a:gd name="connsiteX0" fmla="*/ 528506 w 533723"/>
                    <a:gd name="connsiteY0" fmla="*/ 291832 h 419386"/>
                    <a:gd name="connsiteX1" fmla="*/ 510121 w 533723"/>
                    <a:gd name="connsiteY1" fmla="*/ 300446 h 419386"/>
                    <a:gd name="connsiteX2" fmla="*/ 500354 w 533723"/>
                    <a:gd name="connsiteY2" fmla="*/ 302312 h 419386"/>
                    <a:gd name="connsiteX3" fmla="*/ 489695 w 533723"/>
                    <a:gd name="connsiteY3" fmla="*/ 299159 h 419386"/>
                    <a:gd name="connsiteX4" fmla="*/ 490953 w 533723"/>
                    <a:gd name="connsiteY4" fmla="*/ 302242 h 419386"/>
                    <a:gd name="connsiteX5" fmla="*/ 490826 w 533723"/>
                    <a:gd name="connsiteY5" fmla="*/ 302554 h 419386"/>
                    <a:gd name="connsiteX6" fmla="*/ 497481 w 533723"/>
                    <a:gd name="connsiteY6" fmla="*/ 306188 h 419386"/>
                    <a:gd name="connsiteX7" fmla="*/ 505812 w 533723"/>
                    <a:gd name="connsiteY7" fmla="*/ 305901 h 419386"/>
                    <a:gd name="connsiteX8" fmla="*/ 523335 w 533723"/>
                    <a:gd name="connsiteY8" fmla="*/ 297575 h 419386"/>
                    <a:gd name="connsiteX9" fmla="*/ 528506 w 533723"/>
                    <a:gd name="connsiteY9" fmla="*/ 291832 h 419386"/>
                    <a:gd name="connsiteX10" fmla="*/ 459095 w 533723"/>
                    <a:gd name="connsiteY10" fmla="*/ 214354 h 419386"/>
                    <a:gd name="connsiteX11" fmla="*/ 470185 w 533723"/>
                    <a:gd name="connsiteY11" fmla="*/ 232917 h 419386"/>
                    <a:gd name="connsiteX12" fmla="*/ 469083 w 533723"/>
                    <a:gd name="connsiteY12" fmla="*/ 236710 h 419386"/>
                    <a:gd name="connsiteX13" fmla="*/ 465107 w 533723"/>
                    <a:gd name="connsiteY13" fmla="*/ 228628 h 419386"/>
                    <a:gd name="connsiteX14" fmla="*/ 462850 w 533723"/>
                    <a:gd name="connsiteY14" fmla="*/ 223907 h 419386"/>
                    <a:gd name="connsiteX15" fmla="*/ 461361 w 533723"/>
                    <a:gd name="connsiteY15" fmla="*/ 220754 h 419386"/>
                    <a:gd name="connsiteX16" fmla="*/ 459095 w 533723"/>
                    <a:gd name="connsiteY16" fmla="*/ 214354 h 419386"/>
                    <a:gd name="connsiteX17" fmla="*/ 458921 w 533723"/>
                    <a:gd name="connsiteY17" fmla="*/ 213862 h 419386"/>
                    <a:gd name="connsiteX18" fmla="*/ 459095 w 533723"/>
                    <a:gd name="connsiteY18" fmla="*/ 214354 h 419386"/>
                    <a:gd name="connsiteX19" fmla="*/ 458953 w 533723"/>
                    <a:gd name="connsiteY19" fmla="*/ 214116 h 419386"/>
                    <a:gd name="connsiteX20" fmla="*/ 458921 w 533723"/>
                    <a:gd name="connsiteY20" fmla="*/ 213862 h 419386"/>
                    <a:gd name="connsiteX21" fmla="*/ 231642 w 533723"/>
                    <a:gd name="connsiteY21" fmla="*/ 117869 h 419386"/>
                    <a:gd name="connsiteX22" fmla="*/ 245739 w 533723"/>
                    <a:gd name="connsiteY22" fmla="*/ 119960 h 419386"/>
                    <a:gd name="connsiteX23" fmla="*/ 247479 w 533723"/>
                    <a:gd name="connsiteY23" fmla="*/ 117948 h 419386"/>
                    <a:gd name="connsiteX24" fmla="*/ 241439 w 533723"/>
                    <a:gd name="connsiteY24" fmla="*/ 117896 h 419386"/>
                    <a:gd name="connsiteX25" fmla="*/ 231642 w 533723"/>
                    <a:gd name="connsiteY25" fmla="*/ 117869 h 419386"/>
                    <a:gd name="connsiteX26" fmla="*/ 393966 w 533723"/>
                    <a:gd name="connsiteY26" fmla="*/ 59548 h 419386"/>
                    <a:gd name="connsiteX27" fmla="*/ 394760 w 533723"/>
                    <a:gd name="connsiteY27" fmla="*/ 61641 h 419386"/>
                    <a:gd name="connsiteX28" fmla="*/ 396543 w 533723"/>
                    <a:gd name="connsiteY28" fmla="*/ 61922 h 419386"/>
                    <a:gd name="connsiteX29" fmla="*/ 393966 w 533723"/>
                    <a:gd name="connsiteY29" fmla="*/ 59548 h 419386"/>
                    <a:gd name="connsiteX30" fmla="*/ 135290 w 533723"/>
                    <a:gd name="connsiteY30" fmla="*/ 95 h 419386"/>
                    <a:gd name="connsiteX31" fmla="*/ 142002 w 533723"/>
                    <a:gd name="connsiteY31" fmla="*/ 118 h 419386"/>
                    <a:gd name="connsiteX32" fmla="*/ 184247 w 533723"/>
                    <a:gd name="connsiteY32" fmla="*/ 9888 h 419386"/>
                    <a:gd name="connsiteX33" fmla="*/ 237411 w 533723"/>
                    <a:gd name="connsiteY33" fmla="*/ 31727 h 419386"/>
                    <a:gd name="connsiteX34" fmla="*/ 273908 w 533723"/>
                    <a:gd name="connsiteY34" fmla="*/ 50693 h 419386"/>
                    <a:gd name="connsiteX35" fmla="*/ 300993 w 533723"/>
                    <a:gd name="connsiteY35" fmla="*/ 65241 h 419386"/>
                    <a:gd name="connsiteX36" fmla="*/ 313770 w 533723"/>
                    <a:gd name="connsiteY36" fmla="*/ 72415 h 419386"/>
                    <a:gd name="connsiteX37" fmla="*/ 317458 w 533723"/>
                    <a:gd name="connsiteY37" fmla="*/ 74704 h 419386"/>
                    <a:gd name="connsiteX38" fmla="*/ 321989 w 533723"/>
                    <a:gd name="connsiteY38" fmla="*/ 77518 h 419386"/>
                    <a:gd name="connsiteX39" fmla="*/ 328509 w 533723"/>
                    <a:gd name="connsiteY39" fmla="*/ 81728 h 419386"/>
                    <a:gd name="connsiteX40" fmla="*/ 329950 w 533723"/>
                    <a:gd name="connsiteY40" fmla="*/ 82770 h 419386"/>
                    <a:gd name="connsiteX41" fmla="*/ 322786 w 533723"/>
                    <a:gd name="connsiteY41" fmla="*/ 67357 h 419386"/>
                    <a:gd name="connsiteX42" fmla="*/ 318179 w 533723"/>
                    <a:gd name="connsiteY42" fmla="*/ 66024 h 419386"/>
                    <a:gd name="connsiteX43" fmla="*/ 315145 w 533723"/>
                    <a:gd name="connsiteY43" fmla="*/ 65146 h 419386"/>
                    <a:gd name="connsiteX44" fmla="*/ 315984 w 533723"/>
                    <a:gd name="connsiteY44" fmla="*/ 64282 h 419386"/>
                    <a:gd name="connsiteX45" fmla="*/ 336115 w 533723"/>
                    <a:gd name="connsiteY45" fmla="*/ 45493 h 419386"/>
                    <a:gd name="connsiteX46" fmla="*/ 339135 w 533723"/>
                    <a:gd name="connsiteY46" fmla="*/ 43303 h 419386"/>
                    <a:gd name="connsiteX47" fmla="*/ 344556 w 533723"/>
                    <a:gd name="connsiteY47" fmla="*/ 40552 h 419386"/>
                    <a:gd name="connsiteX48" fmla="*/ 348957 w 533723"/>
                    <a:gd name="connsiteY48" fmla="*/ 38760 h 419386"/>
                    <a:gd name="connsiteX49" fmla="*/ 368054 w 533723"/>
                    <a:gd name="connsiteY49" fmla="*/ 34807 h 419386"/>
                    <a:gd name="connsiteX50" fmla="*/ 382234 w 533723"/>
                    <a:gd name="connsiteY50" fmla="*/ 37952 h 419386"/>
                    <a:gd name="connsiteX51" fmla="*/ 390275 w 533723"/>
                    <a:gd name="connsiteY51" fmla="*/ 35652 h 419386"/>
                    <a:gd name="connsiteX52" fmla="*/ 390840 w 533723"/>
                    <a:gd name="connsiteY52" fmla="*/ 35749 h 419386"/>
                    <a:gd name="connsiteX53" fmla="*/ 391575 w 533723"/>
                    <a:gd name="connsiteY53" fmla="*/ 35894 h 419386"/>
                    <a:gd name="connsiteX54" fmla="*/ 391750 w 533723"/>
                    <a:gd name="connsiteY54" fmla="*/ 35955 h 419386"/>
                    <a:gd name="connsiteX55" fmla="*/ 392615 w 533723"/>
                    <a:gd name="connsiteY55" fmla="*/ 36327 h 419386"/>
                    <a:gd name="connsiteX56" fmla="*/ 393242 w 533723"/>
                    <a:gd name="connsiteY56" fmla="*/ 36306 h 419386"/>
                    <a:gd name="connsiteX57" fmla="*/ 393406 w 533723"/>
                    <a:gd name="connsiteY57" fmla="*/ 36317 h 419386"/>
                    <a:gd name="connsiteX58" fmla="*/ 397383 w 533723"/>
                    <a:gd name="connsiteY58" fmla="*/ 37341 h 419386"/>
                    <a:gd name="connsiteX59" fmla="*/ 408367 w 533723"/>
                    <a:gd name="connsiteY59" fmla="*/ 43126 h 419386"/>
                    <a:gd name="connsiteX60" fmla="*/ 459773 w 533723"/>
                    <a:gd name="connsiteY60" fmla="*/ 126491 h 419386"/>
                    <a:gd name="connsiteX61" fmla="*/ 441680 w 533723"/>
                    <a:gd name="connsiteY61" fmla="*/ 188008 h 419386"/>
                    <a:gd name="connsiteX62" fmla="*/ 442553 w 533723"/>
                    <a:gd name="connsiteY62" fmla="*/ 192637 h 419386"/>
                    <a:gd name="connsiteX63" fmla="*/ 443081 w 533723"/>
                    <a:gd name="connsiteY63" fmla="*/ 194875 h 419386"/>
                    <a:gd name="connsiteX64" fmla="*/ 451172 w 533723"/>
                    <a:gd name="connsiteY64" fmla="*/ 201092 h 419386"/>
                    <a:gd name="connsiteX65" fmla="*/ 458953 w 533723"/>
                    <a:gd name="connsiteY65" fmla="*/ 214116 h 419386"/>
                    <a:gd name="connsiteX66" fmla="*/ 459209 w 533723"/>
                    <a:gd name="connsiteY66" fmla="*/ 216161 h 419386"/>
                    <a:gd name="connsiteX67" fmla="*/ 460971 w 533723"/>
                    <a:gd name="connsiteY67" fmla="*/ 219929 h 419386"/>
                    <a:gd name="connsiteX68" fmla="*/ 461361 w 533723"/>
                    <a:gd name="connsiteY68" fmla="*/ 220754 h 419386"/>
                    <a:gd name="connsiteX69" fmla="*/ 470303 w 533723"/>
                    <a:gd name="connsiteY69" fmla="*/ 246015 h 419386"/>
                    <a:gd name="connsiteX70" fmla="*/ 469962 w 533723"/>
                    <a:gd name="connsiteY70" fmla="*/ 245448 h 419386"/>
                    <a:gd name="connsiteX71" fmla="*/ 468971 w 533723"/>
                    <a:gd name="connsiteY71" fmla="*/ 243799 h 419386"/>
                    <a:gd name="connsiteX72" fmla="*/ 464115 w 533723"/>
                    <a:gd name="connsiteY72" fmla="*/ 240660 h 419386"/>
                    <a:gd name="connsiteX73" fmla="*/ 457544 w 533723"/>
                    <a:gd name="connsiteY73" fmla="*/ 239804 h 419386"/>
                    <a:gd name="connsiteX74" fmla="*/ 463829 w 533723"/>
                    <a:gd name="connsiteY74" fmla="*/ 242086 h 419386"/>
                    <a:gd name="connsiteX75" fmla="*/ 469895 w 533723"/>
                    <a:gd name="connsiteY75" fmla="*/ 245979 h 419386"/>
                    <a:gd name="connsiteX76" fmla="*/ 470460 w 533723"/>
                    <a:gd name="connsiteY76" fmla="*/ 246460 h 419386"/>
                    <a:gd name="connsiteX77" fmla="*/ 485321 w 533723"/>
                    <a:gd name="connsiteY77" fmla="*/ 288443 h 419386"/>
                    <a:gd name="connsiteX78" fmla="*/ 485666 w 533723"/>
                    <a:gd name="connsiteY78" fmla="*/ 289289 h 419386"/>
                    <a:gd name="connsiteX79" fmla="*/ 485392 w 533723"/>
                    <a:gd name="connsiteY79" fmla="*/ 285754 h 419386"/>
                    <a:gd name="connsiteX80" fmla="*/ 485409 w 533723"/>
                    <a:gd name="connsiteY80" fmla="*/ 284254 h 419386"/>
                    <a:gd name="connsiteX81" fmla="*/ 485552 w 533723"/>
                    <a:gd name="connsiteY81" fmla="*/ 284634 h 419386"/>
                    <a:gd name="connsiteX82" fmla="*/ 487684 w 533723"/>
                    <a:gd name="connsiteY82" fmla="*/ 290297 h 419386"/>
                    <a:gd name="connsiteX83" fmla="*/ 487716 w 533723"/>
                    <a:gd name="connsiteY83" fmla="*/ 290381 h 419386"/>
                    <a:gd name="connsiteX84" fmla="*/ 487709 w 533723"/>
                    <a:gd name="connsiteY84" fmla="*/ 290382 h 419386"/>
                    <a:gd name="connsiteX85" fmla="*/ 486150 w 533723"/>
                    <a:gd name="connsiteY85" fmla="*/ 290474 h 419386"/>
                    <a:gd name="connsiteX86" fmla="*/ 488742 w 533723"/>
                    <a:gd name="connsiteY86" fmla="*/ 296824 h 419386"/>
                    <a:gd name="connsiteX87" fmla="*/ 494320 w 533723"/>
                    <a:gd name="connsiteY87" fmla="*/ 295556 h 419386"/>
                    <a:gd name="connsiteX88" fmla="*/ 512429 w 533723"/>
                    <a:gd name="connsiteY88" fmla="*/ 291820 h 419386"/>
                    <a:gd name="connsiteX89" fmla="*/ 519005 w 533723"/>
                    <a:gd name="connsiteY89" fmla="*/ 287509 h 419386"/>
                    <a:gd name="connsiteX90" fmla="*/ 520508 w 533723"/>
                    <a:gd name="connsiteY90" fmla="*/ 286839 h 419386"/>
                    <a:gd name="connsiteX91" fmla="*/ 522424 w 533723"/>
                    <a:gd name="connsiteY91" fmla="*/ 286502 h 419386"/>
                    <a:gd name="connsiteX92" fmla="*/ 523091 w 533723"/>
                    <a:gd name="connsiteY92" fmla="*/ 286385 h 419386"/>
                    <a:gd name="connsiteX93" fmla="*/ 525364 w 533723"/>
                    <a:gd name="connsiteY93" fmla="*/ 286646 h 419386"/>
                    <a:gd name="connsiteX94" fmla="*/ 533413 w 533723"/>
                    <a:gd name="connsiteY94" fmla="*/ 297855 h 419386"/>
                    <a:gd name="connsiteX95" fmla="*/ 530826 w 533723"/>
                    <a:gd name="connsiteY95" fmla="*/ 316249 h 419386"/>
                    <a:gd name="connsiteX96" fmla="*/ 530588 w 533723"/>
                    <a:gd name="connsiteY96" fmla="*/ 318085 h 419386"/>
                    <a:gd name="connsiteX97" fmla="*/ 530192 w 533723"/>
                    <a:gd name="connsiteY97" fmla="*/ 320320 h 419386"/>
                    <a:gd name="connsiteX98" fmla="*/ 529838 w 533723"/>
                    <a:gd name="connsiteY98" fmla="*/ 321637 h 419386"/>
                    <a:gd name="connsiteX99" fmla="*/ 526883 w 533723"/>
                    <a:gd name="connsiteY99" fmla="*/ 332653 h 419386"/>
                    <a:gd name="connsiteX100" fmla="*/ 524435 w 533723"/>
                    <a:gd name="connsiteY100" fmla="*/ 341781 h 419386"/>
                    <a:gd name="connsiteX101" fmla="*/ 519934 w 533723"/>
                    <a:gd name="connsiteY101" fmla="*/ 353045 h 419386"/>
                    <a:gd name="connsiteX102" fmla="*/ 493458 w 533723"/>
                    <a:gd name="connsiteY102" fmla="*/ 392987 h 419386"/>
                    <a:gd name="connsiteX103" fmla="*/ 421143 w 533723"/>
                    <a:gd name="connsiteY103" fmla="*/ 403455 h 419386"/>
                    <a:gd name="connsiteX104" fmla="*/ 416615 w 533723"/>
                    <a:gd name="connsiteY104" fmla="*/ 401105 h 419386"/>
                    <a:gd name="connsiteX105" fmla="*/ 401019 w 533723"/>
                    <a:gd name="connsiteY105" fmla="*/ 392405 h 419386"/>
                    <a:gd name="connsiteX106" fmla="*/ 382546 w 533723"/>
                    <a:gd name="connsiteY106" fmla="*/ 418083 h 419386"/>
                    <a:gd name="connsiteX107" fmla="*/ 364512 w 533723"/>
                    <a:gd name="connsiteY107" fmla="*/ 414388 h 419386"/>
                    <a:gd name="connsiteX108" fmla="*/ 362260 w 533723"/>
                    <a:gd name="connsiteY108" fmla="*/ 412847 h 419386"/>
                    <a:gd name="connsiteX109" fmla="*/ 359508 w 533723"/>
                    <a:gd name="connsiteY109" fmla="*/ 412530 h 419386"/>
                    <a:gd name="connsiteX110" fmla="*/ 354180 w 533723"/>
                    <a:gd name="connsiteY110" fmla="*/ 409493 h 419386"/>
                    <a:gd name="connsiteX111" fmla="*/ 351263 w 533723"/>
                    <a:gd name="connsiteY111" fmla="*/ 406931 h 419386"/>
                    <a:gd name="connsiteX112" fmla="*/ 351015 w 533723"/>
                    <a:gd name="connsiteY112" fmla="*/ 406713 h 419386"/>
                    <a:gd name="connsiteX113" fmla="*/ 348397 w 533723"/>
                    <a:gd name="connsiteY113" fmla="*/ 403432 h 419386"/>
                    <a:gd name="connsiteX114" fmla="*/ 347445 w 533723"/>
                    <a:gd name="connsiteY114" fmla="*/ 401927 h 419386"/>
                    <a:gd name="connsiteX115" fmla="*/ 345319 w 533723"/>
                    <a:gd name="connsiteY115" fmla="*/ 397536 h 419386"/>
                    <a:gd name="connsiteX116" fmla="*/ 344561 w 533723"/>
                    <a:gd name="connsiteY116" fmla="*/ 395286 h 419386"/>
                    <a:gd name="connsiteX117" fmla="*/ 335650 w 533723"/>
                    <a:gd name="connsiteY117" fmla="*/ 375455 h 419386"/>
                    <a:gd name="connsiteX118" fmla="*/ 322714 w 533723"/>
                    <a:gd name="connsiteY118" fmla="*/ 362234 h 419386"/>
                    <a:gd name="connsiteX119" fmla="*/ 319648 w 533723"/>
                    <a:gd name="connsiteY119" fmla="*/ 358159 h 419386"/>
                    <a:gd name="connsiteX120" fmla="*/ 319434 w 533723"/>
                    <a:gd name="connsiteY120" fmla="*/ 357823 h 419386"/>
                    <a:gd name="connsiteX121" fmla="*/ 314734 w 533723"/>
                    <a:gd name="connsiteY121" fmla="*/ 350455 h 419386"/>
                    <a:gd name="connsiteX122" fmla="*/ 319052 w 533723"/>
                    <a:gd name="connsiteY122" fmla="*/ 316733 h 419386"/>
                    <a:gd name="connsiteX123" fmla="*/ 323333 w 533723"/>
                    <a:gd name="connsiteY123" fmla="*/ 310656 h 419386"/>
                    <a:gd name="connsiteX124" fmla="*/ 320679 w 533723"/>
                    <a:gd name="connsiteY124" fmla="*/ 310837 h 419386"/>
                    <a:gd name="connsiteX125" fmla="*/ 316984 w 533723"/>
                    <a:gd name="connsiteY125" fmla="*/ 309959 h 419386"/>
                    <a:gd name="connsiteX126" fmla="*/ 278469 w 533723"/>
                    <a:gd name="connsiteY126" fmla="*/ 281787 h 419386"/>
                    <a:gd name="connsiteX127" fmla="*/ 279196 w 533723"/>
                    <a:gd name="connsiteY127" fmla="*/ 221148 h 419386"/>
                    <a:gd name="connsiteX128" fmla="*/ 281137 w 533723"/>
                    <a:gd name="connsiteY128" fmla="*/ 212759 h 419386"/>
                    <a:gd name="connsiteX129" fmla="*/ 280817 w 533723"/>
                    <a:gd name="connsiteY129" fmla="*/ 212855 h 419386"/>
                    <a:gd name="connsiteX130" fmla="*/ 280074 w 533723"/>
                    <a:gd name="connsiteY130" fmla="*/ 213019 h 419386"/>
                    <a:gd name="connsiteX131" fmla="*/ 208386 w 533723"/>
                    <a:gd name="connsiteY131" fmla="*/ 230868 h 419386"/>
                    <a:gd name="connsiteX132" fmla="*/ 129358 w 533723"/>
                    <a:gd name="connsiteY132" fmla="*/ 256155 h 419386"/>
                    <a:gd name="connsiteX133" fmla="*/ 76481 w 533723"/>
                    <a:gd name="connsiteY133" fmla="*/ 253856 h 419386"/>
                    <a:gd name="connsiteX134" fmla="*/ 56365 w 533723"/>
                    <a:gd name="connsiteY134" fmla="*/ 204718 h 419386"/>
                    <a:gd name="connsiteX135" fmla="*/ 6361 w 533723"/>
                    <a:gd name="connsiteY135" fmla="*/ 145234 h 419386"/>
                    <a:gd name="connsiteX136" fmla="*/ 4924 w 533723"/>
                    <a:gd name="connsiteY136" fmla="*/ 90923 h 419386"/>
                    <a:gd name="connsiteX137" fmla="*/ 26190 w 533723"/>
                    <a:gd name="connsiteY137" fmla="*/ 62762 h 419386"/>
                    <a:gd name="connsiteX138" fmla="*/ 51192 w 533723"/>
                    <a:gd name="connsiteY138" fmla="*/ 63624 h 419386"/>
                    <a:gd name="connsiteX139" fmla="*/ 92574 w 533723"/>
                    <a:gd name="connsiteY139" fmla="*/ 72245 h 419386"/>
                    <a:gd name="connsiteX140" fmla="*/ 148899 w 533723"/>
                    <a:gd name="connsiteY140" fmla="*/ 97533 h 419386"/>
                    <a:gd name="connsiteX141" fmla="*/ 100620 w 533723"/>
                    <a:gd name="connsiteY141" fmla="*/ 70233 h 419386"/>
                    <a:gd name="connsiteX142" fmla="*/ 68722 w 533723"/>
                    <a:gd name="connsiteY142" fmla="*/ 57877 h 419386"/>
                    <a:gd name="connsiteX143" fmla="*/ 95735 w 533723"/>
                    <a:gd name="connsiteY143" fmla="*/ 33739 h 419386"/>
                    <a:gd name="connsiteX144" fmla="*/ 118438 w 533723"/>
                    <a:gd name="connsiteY144" fmla="*/ 6440 h 419386"/>
                    <a:gd name="connsiteX145" fmla="*/ 135290 w 533723"/>
                    <a:gd name="connsiteY145" fmla="*/ 95 h 419386"/>
                    <a:gd name="connsiteX0" fmla="*/ 528506 w 533723"/>
                    <a:gd name="connsiteY0" fmla="*/ 291832 h 415347"/>
                    <a:gd name="connsiteX1" fmla="*/ 510121 w 533723"/>
                    <a:gd name="connsiteY1" fmla="*/ 300446 h 415347"/>
                    <a:gd name="connsiteX2" fmla="*/ 500354 w 533723"/>
                    <a:gd name="connsiteY2" fmla="*/ 302312 h 415347"/>
                    <a:gd name="connsiteX3" fmla="*/ 489695 w 533723"/>
                    <a:gd name="connsiteY3" fmla="*/ 299159 h 415347"/>
                    <a:gd name="connsiteX4" fmla="*/ 490953 w 533723"/>
                    <a:gd name="connsiteY4" fmla="*/ 302242 h 415347"/>
                    <a:gd name="connsiteX5" fmla="*/ 490826 w 533723"/>
                    <a:gd name="connsiteY5" fmla="*/ 302554 h 415347"/>
                    <a:gd name="connsiteX6" fmla="*/ 497481 w 533723"/>
                    <a:gd name="connsiteY6" fmla="*/ 306188 h 415347"/>
                    <a:gd name="connsiteX7" fmla="*/ 505812 w 533723"/>
                    <a:gd name="connsiteY7" fmla="*/ 305901 h 415347"/>
                    <a:gd name="connsiteX8" fmla="*/ 523335 w 533723"/>
                    <a:gd name="connsiteY8" fmla="*/ 297575 h 415347"/>
                    <a:gd name="connsiteX9" fmla="*/ 528506 w 533723"/>
                    <a:gd name="connsiteY9" fmla="*/ 291832 h 415347"/>
                    <a:gd name="connsiteX10" fmla="*/ 459095 w 533723"/>
                    <a:gd name="connsiteY10" fmla="*/ 214354 h 415347"/>
                    <a:gd name="connsiteX11" fmla="*/ 470185 w 533723"/>
                    <a:gd name="connsiteY11" fmla="*/ 232917 h 415347"/>
                    <a:gd name="connsiteX12" fmla="*/ 469083 w 533723"/>
                    <a:gd name="connsiteY12" fmla="*/ 236710 h 415347"/>
                    <a:gd name="connsiteX13" fmla="*/ 465107 w 533723"/>
                    <a:gd name="connsiteY13" fmla="*/ 228628 h 415347"/>
                    <a:gd name="connsiteX14" fmla="*/ 462850 w 533723"/>
                    <a:gd name="connsiteY14" fmla="*/ 223907 h 415347"/>
                    <a:gd name="connsiteX15" fmla="*/ 461361 w 533723"/>
                    <a:gd name="connsiteY15" fmla="*/ 220754 h 415347"/>
                    <a:gd name="connsiteX16" fmla="*/ 459095 w 533723"/>
                    <a:gd name="connsiteY16" fmla="*/ 214354 h 415347"/>
                    <a:gd name="connsiteX17" fmla="*/ 458921 w 533723"/>
                    <a:gd name="connsiteY17" fmla="*/ 213862 h 415347"/>
                    <a:gd name="connsiteX18" fmla="*/ 459095 w 533723"/>
                    <a:gd name="connsiteY18" fmla="*/ 214354 h 415347"/>
                    <a:gd name="connsiteX19" fmla="*/ 458953 w 533723"/>
                    <a:gd name="connsiteY19" fmla="*/ 214116 h 415347"/>
                    <a:gd name="connsiteX20" fmla="*/ 458921 w 533723"/>
                    <a:gd name="connsiteY20" fmla="*/ 213862 h 415347"/>
                    <a:gd name="connsiteX21" fmla="*/ 231642 w 533723"/>
                    <a:gd name="connsiteY21" fmla="*/ 117869 h 415347"/>
                    <a:gd name="connsiteX22" fmla="*/ 245739 w 533723"/>
                    <a:gd name="connsiteY22" fmla="*/ 119960 h 415347"/>
                    <a:gd name="connsiteX23" fmla="*/ 247479 w 533723"/>
                    <a:gd name="connsiteY23" fmla="*/ 117948 h 415347"/>
                    <a:gd name="connsiteX24" fmla="*/ 241439 w 533723"/>
                    <a:gd name="connsiteY24" fmla="*/ 117896 h 415347"/>
                    <a:gd name="connsiteX25" fmla="*/ 231642 w 533723"/>
                    <a:gd name="connsiteY25" fmla="*/ 117869 h 415347"/>
                    <a:gd name="connsiteX26" fmla="*/ 393966 w 533723"/>
                    <a:gd name="connsiteY26" fmla="*/ 59548 h 415347"/>
                    <a:gd name="connsiteX27" fmla="*/ 394760 w 533723"/>
                    <a:gd name="connsiteY27" fmla="*/ 61641 h 415347"/>
                    <a:gd name="connsiteX28" fmla="*/ 396543 w 533723"/>
                    <a:gd name="connsiteY28" fmla="*/ 61922 h 415347"/>
                    <a:gd name="connsiteX29" fmla="*/ 393966 w 533723"/>
                    <a:gd name="connsiteY29" fmla="*/ 59548 h 415347"/>
                    <a:gd name="connsiteX30" fmla="*/ 135290 w 533723"/>
                    <a:gd name="connsiteY30" fmla="*/ 95 h 415347"/>
                    <a:gd name="connsiteX31" fmla="*/ 142002 w 533723"/>
                    <a:gd name="connsiteY31" fmla="*/ 118 h 415347"/>
                    <a:gd name="connsiteX32" fmla="*/ 184247 w 533723"/>
                    <a:gd name="connsiteY32" fmla="*/ 9888 h 415347"/>
                    <a:gd name="connsiteX33" fmla="*/ 237411 w 533723"/>
                    <a:gd name="connsiteY33" fmla="*/ 31727 h 415347"/>
                    <a:gd name="connsiteX34" fmla="*/ 273908 w 533723"/>
                    <a:gd name="connsiteY34" fmla="*/ 50693 h 415347"/>
                    <a:gd name="connsiteX35" fmla="*/ 300993 w 533723"/>
                    <a:gd name="connsiteY35" fmla="*/ 65241 h 415347"/>
                    <a:gd name="connsiteX36" fmla="*/ 313770 w 533723"/>
                    <a:gd name="connsiteY36" fmla="*/ 72415 h 415347"/>
                    <a:gd name="connsiteX37" fmla="*/ 317458 w 533723"/>
                    <a:gd name="connsiteY37" fmla="*/ 74704 h 415347"/>
                    <a:gd name="connsiteX38" fmla="*/ 321989 w 533723"/>
                    <a:gd name="connsiteY38" fmla="*/ 77518 h 415347"/>
                    <a:gd name="connsiteX39" fmla="*/ 328509 w 533723"/>
                    <a:gd name="connsiteY39" fmla="*/ 81728 h 415347"/>
                    <a:gd name="connsiteX40" fmla="*/ 329950 w 533723"/>
                    <a:gd name="connsiteY40" fmla="*/ 82770 h 415347"/>
                    <a:gd name="connsiteX41" fmla="*/ 322786 w 533723"/>
                    <a:gd name="connsiteY41" fmla="*/ 67357 h 415347"/>
                    <a:gd name="connsiteX42" fmla="*/ 318179 w 533723"/>
                    <a:gd name="connsiteY42" fmla="*/ 66024 h 415347"/>
                    <a:gd name="connsiteX43" fmla="*/ 315145 w 533723"/>
                    <a:gd name="connsiteY43" fmla="*/ 65146 h 415347"/>
                    <a:gd name="connsiteX44" fmla="*/ 315984 w 533723"/>
                    <a:gd name="connsiteY44" fmla="*/ 64282 h 415347"/>
                    <a:gd name="connsiteX45" fmla="*/ 336115 w 533723"/>
                    <a:gd name="connsiteY45" fmla="*/ 45493 h 415347"/>
                    <a:gd name="connsiteX46" fmla="*/ 339135 w 533723"/>
                    <a:gd name="connsiteY46" fmla="*/ 43303 h 415347"/>
                    <a:gd name="connsiteX47" fmla="*/ 344556 w 533723"/>
                    <a:gd name="connsiteY47" fmla="*/ 40552 h 415347"/>
                    <a:gd name="connsiteX48" fmla="*/ 348957 w 533723"/>
                    <a:gd name="connsiteY48" fmla="*/ 38760 h 415347"/>
                    <a:gd name="connsiteX49" fmla="*/ 368054 w 533723"/>
                    <a:gd name="connsiteY49" fmla="*/ 34807 h 415347"/>
                    <a:gd name="connsiteX50" fmla="*/ 382234 w 533723"/>
                    <a:gd name="connsiteY50" fmla="*/ 37952 h 415347"/>
                    <a:gd name="connsiteX51" fmla="*/ 390275 w 533723"/>
                    <a:gd name="connsiteY51" fmla="*/ 35652 h 415347"/>
                    <a:gd name="connsiteX52" fmla="*/ 390840 w 533723"/>
                    <a:gd name="connsiteY52" fmla="*/ 35749 h 415347"/>
                    <a:gd name="connsiteX53" fmla="*/ 391575 w 533723"/>
                    <a:gd name="connsiteY53" fmla="*/ 35894 h 415347"/>
                    <a:gd name="connsiteX54" fmla="*/ 391750 w 533723"/>
                    <a:gd name="connsiteY54" fmla="*/ 35955 h 415347"/>
                    <a:gd name="connsiteX55" fmla="*/ 392615 w 533723"/>
                    <a:gd name="connsiteY55" fmla="*/ 36327 h 415347"/>
                    <a:gd name="connsiteX56" fmla="*/ 393242 w 533723"/>
                    <a:gd name="connsiteY56" fmla="*/ 36306 h 415347"/>
                    <a:gd name="connsiteX57" fmla="*/ 393406 w 533723"/>
                    <a:gd name="connsiteY57" fmla="*/ 36317 h 415347"/>
                    <a:gd name="connsiteX58" fmla="*/ 397383 w 533723"/>
                    <a:gd name="connsiteY58" fmla="*/ 37341 h 415347"/>
                    <a:gd name="connsiteX59" fmla="*/ 408367 w 533723"/>
                    <a:gd name="connsiteY59" fmla="*/ 43126 h 415347"/>
                    <a:gd name="connsiteX60" fmla="*/ 459773 w 533723"/>
                    <a:gd name="connsiteY60" fmla="*/ 126491 h 415347"/>
                    <a:gd name="connsiteX61" fmla="*/ 441680 w 533723"/>
                    <a:gd name="connsiteY61" fmla="*/ 188008 h 415347"/>
                    <a:gd name="connsiteX62" fmla="*/ 442553 w 533723"/>
                    <a:gd name="connsiteY62" fmla="*/ 192637 h 415347"/>
                    <a:gd name="connsiteX63" fmla="*/ 443081 w 533723"/>
                    <a:gd name="connsiteY63" fmla="*/ 194875 h 415347"/>
                    <a:gd name="connsiteX64" fmla="*/ 451172 w 533723"/>
                    <a:gd name="connsiteY64" fmla="*/ 201092 h 415347"/>
                    <a:gd name="connsiteX65" fmla="*/ 458953 w 533723"/>
                    <a:gd name="connsiteY65" fmla="*/ 214116 h 415347"/>
                    <a:gd name="connsiteX66" fmla="*/ 459209 w 533723"/>
                    <a:gd name="connsiteY66" fmla="*/ 216161 h 415347"/>
                    <a:gd name="connsiteX67" fmla="*/ 460971 w 533723"/>
                    <a:gd name="connsiteY67" fmla="*/ 219929 h 415347"/>
                    <a:gd name="connsiteX68" fmla="*/ 461361 w 533723"/>
                    <a:gd name="connsiteY68" fmla="*/ 220754 h 415347"/>
                    <a:gd name="connsiteX69" fmla="*/ 470303 w 533723"/>
                    <a:gd name="connsiteY69" fmla="*/ 246015 h 415347"/>
                    <a:gd name="connsiteX70" fmla="*/ 469962 w 533723"/>
                    <a:gd name="connsiteY70" fmla="*/ 245448 h 415347"/>
                    <a:gd name="connsiteX71" fmla="*/ 468971 w 533723"/>
                    <a:gd name="connsiteY71" fmla="*/ 243799 h 415347"/>
                    <a:gd name="connsiteX72" fmla="*/ 464115 w 533723"/>
                    <a:gd name="connsiteY72" fmla="*/ 240660 h 415347"/>
                    <a:gd name="connsiteX73" fmla="*/ 457544 w 533723"/>
                    <a:gd name="connsiteY73" fmla="*/ 239804 h 415347"/>
                    <a:gd name="connsiteX74" fmla="*/ 463829 w 533723"/>
                    <a:gd name="connsiteY74" fmla="*/ 242086 h 415347"/>
                    <a:gd name="connsiteX75" fmla="*/ 469895 w 533723"/>
                    <a:gd name="connsiteY75" fmla="*/ 245979 h 415347"/>
                    <a:gd name="connsiteX76" fmla="*/ 470460 w 533723"/>
                    <a:gd name="connsiteY76" fmla="*/ 246460 h 415347"/>
                    <a:gd name="connsiteX77" fmla="*/ 485321 w 533723"/>
                    <a:gd name="connsiteY77" fmla="*/ 288443 h 415347"/>
                    <a:gd name="connsiteX78" fmla="*/ 485666 w 533723"/>
                    <a:gd name="connsiteY78" fmla="*/ 289289 h 415347"/>
                    <a:gd name="connsiteX79" fmla="*/ 485392 w 533723"/>
                    <a:gd name="connsiteY79" fmla="*/ 285754 h 415347"/>
                    <a:gd name="connsiteX80" fmla="*/ 485409 w 533723"/>
                    <a:gd name="connsiteY80" fmla="*/ 284254 h 415347"/>
                    <a:gd name="connsiteX81" fmla="*/ 485552 w 533723"/>
                    <a:gd name="connsiteY81" fmla="*/ 284634 h 415347"/>
                    <a:gd name="connsiteX82" fmla="*/ 487684 w 533723"/>
                    <a:gd name="connsiteY82" fmla="*/ 290297 h 415347"/>
                    <a:gd name="connsiteX83" fmla="*/ 487716 w 533723"/>
                    <a:gd name="connsiteY83" fmla="*/ 290381 h 415347"/>
                    <a:gd name="connsiteX84" fmla="*/ 487709 w 533723"/>
                    <a:gd name="connsiteY84" fmla="*/ 290382 h 415347"/>
                    <a:gd name="connsiteX85" fmla="*/ 486150 w 533723"/>
                    <a:gd name="connsiteY85" fmla="*/ 290474 h 415347"/>
                    <a:gd name="connsiteX86" fmla="*/ 488742 w 533723"/>
                    <a:gd name="connsiteY86" fmla="*/ 296824 h 415347"/>
                    <a:gd name="connsiteX87" fmla="*/ 494320 w 533723"/>
                    <a:gd name="connsiteY87" fmla="*/ 295556 h 415347"/>
                    <a:gd name="connsiteX88" fmla="*/ 512429 w 533723"/>
                    <a:gd name="connsiteY88" fmla="*/ 291820 h 415347"/>
                    <a:gd name="connsiteX89" fmla="*/ 519005 w 533723"/>
                    <a:gd name="connsiteY89" fmla="*/ 287509 h 415347"/>
                    <a:gd name="connsiteX90" fmla="*/ 520508 w 533723"/>
                    <a:gd name="connsiteY90" fmla="*/ 286839 h 415347"/>
                    <a:gd name="connsiteX91" fmla="*/ 522424 w 533723"/>
                    <a:gd name="connsiteY91" fmla="*/ 286502 h 415347"/>
                    <a:gd name="connsiteX92" fmla="*/ 523091 w 533723"/>
                    <a:gd name="connsiteY92" fmla="*/ 286385 h 415347"/>
                    <a:gd name="connsiteX93" fmla="*/ 525364 w 533723"/>
                    <a:gd name="connsiteY93" fmla="*/ 286646 h 415347"/>
                    <a:gd name="connsiteX94" fmla="*/ 533413 w 533723"/>
                    <a:gd name="connsiteY94" fmla="*/ 297855 h 415347"/>
                    <a:gd name="connsiteX95" fmla="*/ 530826 w 533723"/>
                    <a:gd name="connsiteY95" fmla="*/ 316249 h 415347"/>
                    <a:gd name="connsiteX96" fmla="*/ 530588 w 533723"/>
                    <a:gd name="connsiteY96" fmla="*/ 318085 h 415347"/>
                    <a:gd name="connsiteX97" fmla="*/ 530192 w 533723"/>
                    <a:gd name="connsiteY97" fmla="*/ 320320 h 415347"/>
                    <a:gd name="connsiteX98" fmla="*/ 529838 w 533723"/>
                    <a:gd name="connsiteY98" fmla="*/ 321637 h 415347"/>
                    <a:gd name="connsiteX99" fmla="*/ 526883 w 533723"/>
                    <a:gd name="connsiteY99" fmla="*/ 332653 h 415347"/>
                    <a:gd name="connsiteX100" fmla="*/ 524435 w 533723"/>
                    <a:gd name="connsiteY100" fmla="*/ 341781 h 415347"/>
                    <a:gd name="connsiteX101" fmla="*/ 519934 w 533723"/>
                    <a:gd name="connsiteY101" fmla="*/ 353045 h 415347"/>
                    <a:gd name="connsiteX102" fmla="*/ 493458 w 533723"/>
                    <a:gd name="connsiteY102" fmla="*/ 392987 h 415347"/>
                    <a:gd name="connsiteX103" fmla="*/ 421143 w 533723"/>
                    <a:gd name="connsiteY103" fmla="*/ 403455 h 415347"/>
                    <a:gd name="connsiteX104" fmla="*/ 416615 w 533723"/>
                    <a:gd name="connsiteY104" fmla="*/ 401105 h 415347"/>
                    <a:gd name="connsiteX105" fmla="*/ 401019 w 533723"/>
                    <a:gd name="connsiteY105" fmla="*/ 392405 h 415347"/>
                    <a:gd name="connsiteX106" fmla="*/ 381629 w 533723"/>
                    <a:gd name="connsiteY106" fmla="*/ 410745 h 415347"/>
                    <a:gd name="connsiteX107" fmla="*/ 364512 w 533723"/>
                    <a:gd name="connsiteY107" fmla="*/ 414388 h 415347"/>
                    <a:gd name="connsiteX108" fmla="*/ 362260 w 533723"/>
                    <a:gd name="connsiteY108" fmla="*/ 412847 h 415347"/>
                    <a:gd name="connsiteX109" fmla="*/ 359508 w 533723"/>
                    <a:gd name="connsiteY109" fmla="*/ 412530 h 415347"/>
                    <a:gd name="connsiteX110" fmla="*/ 354180 w 533723"/>
                    <a:gd name="connsiteY110" fmla="*/ 409493 h 415347"/>
                    <a:gd name="connsiteX111" fmla="*/ 351263 w 533723"/>
                    <a:gd name="connsiteY111" fmla="*/ 406931 h 415347"/>
                    <a:gd name="connsiteX112" fmla="*/ 351015 w 533723"/>
                    <a:gd name="connsiteY112" fmla="*/ 406713 h 415347"/>
                    <a:gd name="connsiteX113" fmla="*/ 348397 w 533723"/>
                    <a:gd name="connsiteY113" fmla="*/ 403432 h 415347"/>
                    <a:gd name="connsiteX114" fmla="*/ 347445 w 533723"/>
                    <a:gd name="connsiteY114" fmla="*/ 401927 h 415347"/>
                    <a:gd name="connsiteX115" fmla="*/ 345319 w 533723"/>
                    <a:gd name="connsiteY115" fmla="*/ 397536 h 415347"/>
                    <a:gd name="connsiteX116" fmla="*/ 344561 w 533723"/>
                    <a:gd name="connsiteY116" fmla="*/ 395286 h 415347"/>
                    <a:gd name="connsiteX117" fmla="*/ 335650 w 533723"/>
                    <a:gd name="connsiteY117" fmla="*/ 375455 h 415347"/>
                    <a:gd name="connsiteX118" fmla="*/ 322714 w 533723"/>
                    <a:gd name="connsiteY118" fmla="*/ 362234 h 415347"/>
                    <a:gd name="connsiteX119" fmla="*/ 319648 w 533723"/>
                    <a:gd name="connsiteY119" fmla="*/ 358159 h 415347"/>
                    <a:gd name="connsiteX120" fmla="*/ 319434 w 533723"/>
                    <a:gd name="connsiteY120" fmla="*/ 357823 h 415347"/>
                    <a:gd name="connsiteX121" fmla="*/ 314734 w 533723"/>
                    <a:gd name="connsiteY121" fmla="*/ 350455 h 415347"/>
                    <a:gd name="connsiteX122" fmla="*/ 319052 w 533723"/>
                    <a:gd name="connsiteY122" fmla="*/ 316733 h 415347"/>
                    <a:gd name="connsiteX123" fmla="*/ 323333 w 533723"/>
                    <a:gd name="connsiteY123" fmla="*/ 310656 h 415347"/>
                    <a:gd name="connsiteX124" fmla="*/ 320679 w 533723"/>
                    <a:gd name="connsiteY124" fmla="*/ 310837 h 415347"/>
                    <a:gd name="connsiteX125" fmla="*/ 316984 w 533723"/>
                    <a:gd name="connsiteY125" fmla="*/ 309959 h 415347"/>
                    <a:gd name="connsiteX126" fmla="*/ 278469 w 533723"/>
                    <a:gd name="connsiteY126" fmla="*/ 281787 h 415347"/>
                    <a:gd name="connsiteX127" fmla="*/ 279196 w 533723"/>
                    <a:gd name="connsiteY127" fmla="*/ 221148 h 415347"/>
                    <a:gd name="connsiteX128" fmla="*/ 281137 w 533723"/>
                    <a:gd name="connsiteY128" fmla="*/ 212759 h 415347"/>
                    <a:gd name="connsiteX129" fmla="*/ 280817 w 533723"/>
                    <a:gd name="connsiteY129" fmla="*/ 212855 h 415347"/>
                    <a:gd name="connsiteX130" fmla="*/ 280074 w 533723"/>
                    <a:gd name="connsiteY130" fmla="*/ 213019 h 415347"/>
                    <a:gd name="connsiteX131" fmla="*/ 208386 w 533723"/>
                    <a:gd name="connsiteY131" fmla="*/ 230868 h 415347"/>
                    <a:gd name="connsiteX132" fmla="*/ 129358 w 533723"/>
                    <a:gd name="connsiteY132" fmla="*/ 256155 h 415347"/>
                    <a:gd name="connsiteX133" fmla="*/ 76481 w 533723"/>
                    <a:gd name="connsiteY133" fmla="*/ 253856 h 415347"/>
                    <a:gd name="connsiteX134" fmla="*/ 56365 w 533723"/>
                    <a:gd name="connsiteY134" fmla="*/ 204718 h 415347"/>
                    <a:gd name="connsiteX135" fmla="*/ 6361 w 533723"/>
                    <a:gd name="connsiteY135" fmla="*/ 145234 h 415347"/>
                    <a:gd name="connsiteX136" fmla="*/ 4924 w 533723"/>
                    <a:gd name="connsiteY136" fmla="*/ 90923 h 415347"/>
                    <a:gd name="connsiteX137" fmla="*/ 26190 w 533723"/>
                    <a:gd name="connsiteY137" fmla="*/ 62762 h 415347"/>
                    <a:gd name="connsiteX138" fmla="*/ 51192 w 533723"/>
                    <a:gd name="connsiteY138" fmla="*/ 63624 h 415347"/>
                    <a:gd name="connsiteX139" fmla="*/ 92574 w 533723"/>
                    <a:gd name="connsiteY139" fmla="*/ 72245 h 415347"/>
                    <a:gd name="connsiteX140" fmla="*/ 148899 w 533723"/>
                    <a:gd name="connsiteY140" fmla="*/ 97533 h 415347"/>
                    <a:gd name="connsiteX141" fmla="*/ 100620 w 533723"/>
                    <a:gd name="connsiteY141" fmla="*/ 70233 h 415347"/>
                    <a:gd name="connsiteX142" fmla="*/ 68722 w 533723"/>
                    <a:gd name="connsiteY142" fmla="*/ 57877 h 415347"/>
                    <a:gd name="connsiteX143" fmla="*/ 95735 w 533723"/>
                    <a:gd name="connsiteY143" fmla="*/ 33739 h 415347"/>
                    <a:gd name="connsiteX144" fmla="*/ 118438 w 533723"/>
                    <a:gd name="connsiteY144" fmla="*/ 6440 h 415347"/>
                    <a:gd name="connsiteX145" fmla="*/ 135290 w 533723"/>
                    <a:gd name="connsiteY145" fmla="*/ 95 h 415347"/>
                    <a:gd name="connsiteX0" fmla="*/ 528506 w 533723"/>
                    <a:gd name="connsiteY0" fmla="*/ 291832 h 415322"/>
                    <a:gd name="connsiteX1" fmla="*/ 510121 w 533723"/>
                    <a:gd name="connsiteY1" fmla="*/ 300446 h 415322"/>
                    <a:gd name="connsiteX2" fmla="*/ 500354 w 533723"/>
                    <a:gd name="connsiteY2" fmla="*/ 302312 h 415322"/>
                    <a:gd name="connsiteX3" fmla="*/ 489695 w 533723"/>
                    <a:gd name="connsiteY3" fmla="*/ 299159 h 415322"/>
                    <a:gd name="connsiteX4" fmla="*/ 490953 w 533723"/>
                    <a:gd name="connsiteY4" fmla="*/ 302242 h 415322"/>
                    <a:gd name="connsiteX5" fmla="*/ 490826 w 533723"/>
                    <a:gd name="connsiteY5" fmla="*/ 302554 h 415322"/>
                    <a:gd name="connsiteX6" fmla="*/ 497481 w 533723"/>
                    <a:gd name="connsiteY6" fmla="*/ 306188 h 415322"/>
                    <a:gd name="connsiteX7" fmla="*/ 505812 w 533723"/>
                    <a:gd name="connsiteY7" fmla="*/ 305901 h 415322"/>
                    <a:gd name="connsiteX8" fmla="*/ 523335 w 533723"/>
                    <a:gd name="connsiteY8" fmla="*/ 297575 h 415322"/>
                    <a:gd name="connsiteX9" fmla="*/ 528506 w 533723"/>
                    <a:gd name="connsiteY9" fmla="*/ 291832 h 415322"/>
                    <a:gd name="connsiteX10" fmla="*/ 459095 w 533723"/>
                    <a:gd name="connsiteY10" fmla="*/ 214354 h 415322"/>
                    <a:gd name="connsiteX11" fmla="*/ 470185 w 533723"/>
                    <a:gd name="connsiteY11" fmla="*/ 232917 h 415322"/>
                    <a:gd name="connsiteX12" fmla="*/ 469083 w 533723"/>
                    <a:gd name="connsiteY12" fmla="*/ 236710 h 415322"/>
                    <a:gd name="connsiteX13" fmla="*/ 465107 w 533723"/>
                    <a:gd name="connsiteY13" fmla="*/ 228628 h 415322"/>
                    <a:gd name="connsiteX14" fmla="*/ 462850 w 533723"/>
                    <a:gd name="connsiteY14" fmla="*/ 223907 h 415322"/>
                    <a:gd name="connsiteX15" fmla="*/ 461361 w 533723"/>
                    <a:gd name="connsiteY15" fmla="*/ 220754 h 415322"/>
                    <a:gd name="connsiteX16" fmla="*/ 459095 w 533723"/>
                    <a:gd name="connsiteY16" fmla="*/ 214354 h 415322"/>
                    <a:gd name="connsiteX17" fmla="*/ 458921 w 533723"/>
                    <a:gd name="connsiteY17" fmla="*/ 213862 h 415322"/>
                    <a:gd name="connsiteX18" fmla="*/ 459095 w 533723"/>
                    <a:gd name="connsiteY18" fmla="*/ 214354 h 415322"/>
                    <a:gd name="connsiteX19" fmla="*/ 458953 w 533723"/>
                    <a:gd name="connsiteY19" fmla="*/ 214116 h 415322"/>
                    <a:gd name="connsiteX20" fmla="*/ 458921 w 533723"/>
                    <a:gd name="connsiteY20" fmla="*/ 213862 h 415322"/>
                    <a:gd name="connsiteX21" fmla="*/ 231642 w 533723"/>
                    <a:gd name="connsiteY21" fmla="*/ 117869 h 415322"/>
                    <a:gd name="connsiteX22" fmla="*/ 245739 w 533723"/>
                    <a:gd name="connsiteY22" fmla="*/ 119960 h 415322"/>
                    <a:gd name="connsiteX23" fmla="*/ 247479 w 533723"/>
                    <a:gd name="connsiteY23" fmla="*/ 117948 h 415322"/>
                    <a:gd name="connsiteX24" fmla="*/ 241439 w 533723"/>
                    <a:gd name="connsiteY24" fmla="*/ 117896 h 415322"/>
                    <a:gd name="connsiteX25" fmla="*/ 231642 w 533723"/>
                    <a:gd name="connsiteY25" fmla="*/ 117869 h 415322"/>
                    <a:gd name="connsiteX26" fmla="*/ 393966 w 533723"/>
                    <a:gd name="connsiteY26" fmla="*/ 59548 h 415322"/>
                    <a:gd name="connsiteX27" fmla="*/ 394760 w 533723"/>
                    <a:gd name="connsiteY27" fmla="*/ 61641 h 415322"/>
                    <a:gd name="connsiteX28" fmla="*/ 396543 w 533723"/>
                    <a:gd name="connsiteY28" fmla="*/ 61922 h 415322"/>
                    <a:gd name="connsiteX29" fmla="*/ 393966 w 533723"/>
                    <a:gd name="connsiteY29" fmla="*/ 59548 h 415322"/>
                    <a:gd name="connsiteX30" fmla="*/ 135290 w 533723"/>
                    <a:gd name="connsiteY30" fmla="*/ 95 h 415322"/>
                    <a:gd name="connsiteX31" fmla="*/ 142002 w 533723"/>
                    <a:gd name="connsiteY31" fmla="*/ 118 h 415322"/>
                    <a:gd name="connsiteX32" fmla="*/ 184247 w 533723"/>
                    <a:gd name="connsiteY32" fmla="*/ 9888 h 415322"/>
                    <a:gd name="connsiteX33" fmla="*/ 237411 w 533723"/>
                    <a:gd name="connsiteY33" fmla="*/ 31727 h 415322"/>
                    <a:gd name="connsiteX34" fmla="*/ 273908 w 533723"/>
                    <a:gd name="connsiteY34" fmla="*/ 50693 h 415322"/>
                    <a:gd name="connsiteX35" fmla="*/ 300993 w 533723"/>
                    <a:gd name="connsiteY35" fmla="*/ 65241 h 415322"/>
                    <a:gd name="connsiteX36" fmla="*/ 313770 w 533723"/>
                    <a:gd name="connsiteY36" fmla="*/ 72415 h 415322"/>
                    <a:gd name="connsiteX37" fmla="*/ 317458 w 533723"/>
                    <a:gd name="connsiteY37" fmla="*/ 74704 h 415322"/>
                    <a:gd name="connsiteX38" fmla="*/ 321989 w 533723"/>
                    <a:gd name="connsiteY38" fmla="*/ 77518 h 415322"/>
                    <a:gd name="connsiteX39" fmla="*/ 328509 w 533723"/>
                    <a:gd name="connsiteY39" fmla="*/ 81728 h 415322"/>
                    <a:gd name="connsiteX40" fmla="*/ 329950 w 533723"/>
                    <a:gd name="connsiteY40" fmla="*/ 82770 h 415322"/>
                    <a:gd name="connsiteX41" fmla="*/ 322786 w 533723"/>
                    <a:gd name="connsiteY41" fmla="*/ 67357 h 415322"/>
                    <a:gd name="connsiteX42" fmla="*/ 318179 w 533723"/>
                    <a:gd name="connsiteY42" fmla="*/ 66024 h 415322"/>
                    <a:gd name="connsiteX43" fmla="*/ 315145 w 533723"/>
                    <a:gd name="connsiteY43" fmla="*/ 65146 h 415322"/>
                    <a:gd name="connsiteX44" fmla="*/ 315984 w 533723"/>
                    <a:gd name="connsiteY44" fmla="*/ 64282 h 415322"/>
                    <a:gd name="connsiteX45" fmla="*/ 336115 w 533723"/>
                    <a:gd name="connsiteY45" fmla="*/ 45493 h 415322"/>
                    <a:gd name="connsiteX46" fmla="*/ 339135 w 533723"/>
                    <a:gd name="connsiteY46" fmla="*/ 43303 h 415322"/>
                    <a:gd name="connsiteX47" fmla="*/ 344556 w 533723"/>
                    <a:gd name="connsiteY47" fmla="*/ 40552 h 415322"/>
                    <a:gd name="connsiteX48" fmla="*/ 348957 w 533723"/>
                    <a:gd name="connsiteY48" fmla="*/ 38760 h 415322"/>
                    <a:gd name="connsiteX49" fmla="*/ 368054 w 533723"/>
                    <a:gd name="connsiteY49" fmla="*/ 34807 h 415322"/>
                    <a:gd name="connsiteX50" fmla="*/ 382234 w 533723"/>
                    <a:gd name="connsiteY50" fmla="*/ 37952 h 415322"/>
                    <a:gd name="connsiteX51" fmla="*/ 390275 w 533723"/>
                    <a:gd name="connsiteY51" fmla="*/ 35652 h 415322"/>
                    <a:gd name="connsiteX52" fmla="*/ 390840 w 533723"/>
                    <a:gd name="connsiteY52" fmla="*/ 35749 h 415322"/>
                    <a:gd name="connsiteX53" fmla="*/ 391575 w 533723"/>
                    <a:gd name="connsiteY53" fmla="*/ 35894 h 415322"/>
                    <a:gd name="connsiteX54" fmla="*/ 391750 w 533723"/>
                    <a:gd name="connsiteY54" fmla="*/ 35955 h 415322"/>
                    <a:gd name="connsiteX55" fmla="*/ 392615 w 533723"/>
                    <a:gd name="connsiteY55" fmla="*/ 36327 h 415322"/>
                    <a:gd name="connsiteX56" fmla="*/ 393242 w 533723"/>
                    <a:gd name="connsiteY56" fmla="*/ 36306 h 415322"/>
                    <a:gd name="connsiteX57" fmla="*/ 393406 w 533723"/>
                    <a:gd name="connsiteY57" fmla="*/ 36317 h 415322"/>
                    <a:gd name="connsiteX58" fmla="*/ 397383 w 533723"/>
                    <a:gd name="connsiteY58" fmla="*/ 37341 h 415322"/>
                    <a:gd name="connsiteX59" fmla="*/ 408367 w 533723"/>
                    <a:gd name="connsiteY59" fmla="*/ 43126 h 415322"/>
                    <a:gd name="connsiteX60" fmla="*/ 459773 w 533723"/>
                    <a:gd name="connsiteY60" fmla="*/ 126491 h 415322"/>
                    <a:gd name="connsiteX61" fmla="*/ 441680 w 533723"/>
                    <a:gd name="connsiteY61" fmla="*/ 188008 h 415322"/>
                    <a:gd name="connsiteX62" fmla="*/ 442553 w 533723"/>
                    <a:gd name="connsiteY62" fmla="*/ 192637 h 415322"/>
                    <a:gd name="connsiteX63" fmla="*/ 443081 w 533723"/>
                    <a:gd name="connsiteY63" fmla="*/ 194875 h 415322"/>
                    <a:gd name="connsiteX64" fmla="*/ 451172 w 533723"/>
                    <a:gd name="connsiteY64" fmla="*/ 201092 h 415322"/>
                    <a:gd name="connsiteX65" fmla="*/ 458953 w 533723"/>
                    <a:gd name="connsiteY65" fmla="*/ 214116 h 415322"/>
                    <a:gd name="connsiteX66" fmla="*/ 459209 w 533723"/>
                    <a:gd name="connsiteY66" fmla="*/ 216161 h 415322"/>
                    <a:gd name="connsiteX67" fmla="*/ 460971 w 533723"/>
                    <a:gd name="connsiteY67" fmla="*/ 219929 h 415322"/>
                    <a:gd name="connsiteX68" fmla="*/ 461361 w 533723"/>
                    <a:gd name="connsiteY68" fmla="*/ 220754 h 415322"/>
                    <a:gd name="connsiteX69" fmla="*/ 470303 w 533723"/>
                    <a:gd name="connsiteY69" fmla="*/ 246015 h 415322"/>
                    <a:gd name="connsiteX70" fmla="*/ 469962 w 533723"/>
                    <a:gd name="connsiteY70" fmla="*/ 245448 h 415322"/>
                    <a:gd name="connsiteX71" fmla="*/ 468971 w 533723"/>
                    <a:gd name="connsiteY71" fmla="*/ 243799 h 415322"/>
                    <a:gd name="connsiteX72" fmla="*/ 464115 w 533723"/>
                    <a:gd name="connsiteY72" fmla="*/ 240660 h 415322"/>
                    <a:gd name="connsiteX73" fmla="*/ 457544 w 533723"/>
                    <a:gd name="connsiteY73" fmla="*/ 239804 h 415322"/>
                    <a:gd name="connsiteX74" fmla="*/ 463829 w 533723"/>
                    <a:gd name="connsiteY74" fmla="*/ 242086 h 415322"/>
                    <a:gd name="connsiteX75" fmla="*/ 469895 w 533723"/>
                    <a:gd name="connsiteY75" fmla="*/ 245979 h 415322"/>
                    <a:gd name="connsiteX76" fmla="*/ 470460 w 533723"/>
                    <a:gd name="connsiteY76" fmla="*/ 246460 h 415322"/>
                    <a:gd name="connsiteX77" fmla="*/ 485321 w 533723"/>
                    <a:gd name="connsiteY77" fmla="*/ 288443 h 415322"/>
                    <a:gd name="connsiteX78" fmla="*/ 485666 w 533723"/>
                    <a:gd name="connsiteY78" fmla="*/ 289289 h 415322"/>
                    <a:gd name="connsiteX79" fmla="*/ 485392 w 533723"/>
                    <a:gd name="connsiteY79" fmla="*/ 285754 h 415322"/>
                    <a:gd name="connsiteX80" fmla="*/ 485409 w 533723"/>
                    <a:gd name="connsiteY80" fmla="*/ 284254 h 415322"/>
                    <a:gd name="connsiteX81" fmla="*/ 485552 w 533723"/>
                    <a:gd name="connsiteY81" fmla="*/ 284634 h 415322"/>
                    <a:gd name="connsiteX82" fmla="*/ 487684 w 533723"/>
                    <a:gd name="connsiteY82" fmla="*/ 290297 h 415322"/>
                    <a:gd name="connsiteX83" fmla="*/ 487716 w 533723"/>
                    <a:gd name="connsiteY83" fmla="*/ 290381 h 415322"/>
                    <a:gd name="connsiteX84" fmla="*/ 487709 w 533723"/>
                    <a:gd name="connsiteY84" fmla="*/ 290382 h 415322"/>
                    <a:gd name="connsiteX85" fmla="*/ 486150 w 533723"/>
                    <a:gd name="connsiteY85" fmla="*/ 290474 h 415322"/>
                    <a:gd name="connsiteX86" fmla="*/ 488742 w 533723"/>
                    <a:gd name="connsiteY86" fmla="*/ 296824 h 415322"/>
                    <a:gd name="connsiteX87" fmla="*/ 494320 w 533723"/>
                    <a:gd name="connsiteY87" fmla="*/ 295556 h 415322"/>
                    <a:gd name="connsiteX88" fmla="*/ 512429 w 533723"/>
                    <a:gd name="connsiteY88" fmla="*/ 291820 h 415322"/>
                    <a:gd name="connsiteX89" fmla="*/ 519005 w 533723"/>
                    <a:gd name="connsiteY89" fmla="*/ 287509 h 415322"/>
                    <a:gd name="connsiteX90" fmla="*/ 520508 w 533723"/>
                    <a:gd name="connsiteY90" fmla="*/ 286839 h 415322"/>
                    <a:gd name="connsiteX91" fmla="*/ 522424 w 533723"/>
                    <a:gd name="connsiteY91" fmla="*/ 286502 h 415322"/>
                    <a:gd name="connsiteX92" fmla="*/ 523091 w 533723"/>
                    <a:gd name="connsiteY92" fmla="*/ 286385 h 415322"/>
                    <a:gd name="connsiteX93" fmla="*/ 525364 w 533723"/>
                    <a:gd name="connsiteY93" fmla="*/ 286646 h 415322"/>
                    <a:gd name="connsiteX94" fmla="*/ 533413 w 533723"/>
                    <a:gd name="connsiteY94" fmla="*/ 297855 h 415322"/>
                    <a:gd name="connsiteX95" fmla="*/ 530826 w 533723"/>
                    <a:gd name="connsiteY95" fmla="*/ 316249 h 415322"/>
                    <a:gd name="connsiteX96" fmla="*/ 530588 w 533723"/>
                    <a:gd name="connsiteY96" fmla="*/ 318085 h 415322"/>
                    <a:gd name="connsiteX97" fmla="*/ 530192 w 533723"/>
                    <a:gd name="connsiteY97" fmla="*/ 320320 h 415322"/>
                    <a:gd name="connsiteX98" fmla="*/ 529838 w 533723"/>
                    <a:gd name="connsiteY98" fmla="*/ 321637 h 415322"/>
                    <a:gd name="connsiteX99" fmla="*/ 526883 w 533723"/>
                    <a:gd name="connsiteY99" fmla="*/ 332653 h 415322"/>
                    <a:gd name="connsiteX100" fmla="*/ 524435 w 533723"/>
                    <a:gd name="connsiteY100" fmla="*/ 341781 h 415322"/>
                    <a:gd name="connsiteX101" fmla="*/ 519934 w 533723"/>
                    <a:gd name="connsiteY101" fmla="*/ 353045 h 415322"/>
                    <a:gd name="connsiteX102" fmla="*/ 493458 w 533723"/>
                    <a:gd name="connsiteY102" fmla="*/ 392987 h 415322"/>
                    <a:gd name="connsiteX103" fmla="*/ 421143 w 533723"/>
                    <a:gd name="connsiteY103" fmla="*/ 403455 h 415322"/>
                    <a:gd name="connsiteX104" fmla="*/ 416615 w 533723"/>
                    <a:gd name="connsiteY104" fmla="*/ 401105 h 415322"/>
                    <a:gd name="connsiteX105" fmla="*/ 403771 w 533723"/>
                    <a:gd name="connsiteY105" fmla="*/ 393322 h 415322"/>
                    <a:gd name="connsiteX106" fmla="*/ 381629 w 533723"/>
                    <a:gd name="connsiteY106" fmla="*/ 410745 h 415322"/>
                    <a:gd name="connsiteX107" fmla="*/ 364512 w 533723"/>
                    <a:gd name="connsiteY107" fmla="*/ 414388 h 415322"/>
                    <a:gd name="connsiteX108" fmla="*/ 362260 w 533723"/>
                    <a:gd name="connsiteY108" fmla="*/ 412847 h 415322"/>
                    <a:gd name="connsiteX109" fmla="*/ 359508 w 533723"/>
                    <a:gd name="connsiteY109" fmla="*/ 412530 h 415322"/>
                    <a:gd name="connsiteX110" fmla="*/ 354180 w 533723"/>
                    <a:gd name="connsiteY110" fmla="*/ 409493 h 415322"/>
                    <a:gd name="connsiteX111" fmla="*/ 351263 w 533723"/>
                    <a:gd name="connsiteY111" fmla="*/ 406931 h 415322"/>
                    <a:gd name="connsiteX112" fmla="*/ 351015 w 533723"/>
                    <a:gd name="connsiteY112" fmla="*/ 406713 h 415322"/>
                    <a:gd name="connsiteX113" fmla="*/ 348397 w 533723"/>
                    <a:gd name="connsiteY113" fmla="*/ 403432 h 415322"/>
                    <a:gd name="connsiteX114" fmla="*/ 347445 w 533723"/>
                    <a:gd name="connsiteY114" fmla="*/ 401927 h 415322"/>
                    <a:gd name="connsiteX115" fmla="*/ 345319 w 533723"/>
                    <a:gd name="connsiteY115" fmla="*/ 397536 h 415322"/>
                    <a:gd name="connsiteX116" fmla="*/ 344561 w 533723"/>
                    <a:gd name="connsiteY116" fmla="*/ 395286 h 415322"/>
                    <a:gd name="connsiteX117" fmla="*/ 335650 w 533723"/>
                    <a:gd name="connsiteY117" fmla="*/ 375455 h 415322"/>
                    <a:gd name="connsiteX118" fmla="*/ 322714 w 533723"/>
                    <a:gd name="connsiteY118" fmla="*/ 362234 h 415322"/>
                    <a:gd name="connsiteX119" fmla="*/ 319648 w 533723"/>
                    <a:gd name="connsiteY119" fmla="*/ 358159 h 415322"/>
                    <a:gd name="connsiteX120" fmla="*/ 319434 w 533723"/>
                    <a:gd name="connsiteY120" fmla="*/ 357823 h 415322"/>
                    <a:gd name="connsiteX121" fmla="*/ 314734 w 533723"/>
                    <a:gd name="connsiteY121" fmla="*/ 350455 h 415322"/>
                    <a:gd name="connsiteX122" fmla="*/ 319052 w 533723"/>
                    <a:gd name="connsiteY122" fmla="*/ 316733 h 415322"/>
                    <a:gd name="connsiteX123" fmla="*/ 323333 w 533723"/>
                    <a:gd name="connsiteY123" fmla="*/ 310656 h 415322"/>
                    <a:gd name="connsiteX124" fmla="*/ 320679 w 533723"/>
                    <a:gd name="connsiteY124" fmla="*/ 310837 h 415322"/>
                    <a:gd name="connsiteX125" fmla="*/ 316984 w 533723"/>
                    <a:gd name="connsiteY125" fmla="*/ 309959 h 415322"/>
                    <a:gd name="connsiteX126" fmla="*/ 278469 w 533723"/>
                    <a:gd name="connsiteY126" fmla="*/ 281787 h 415322"/>
                    <a:gd name="connsiteX127" fmla="*/ 279196 w 533723"/>
                    <a:gd name="connsiteY127" fmla="*/ 221148 h 415322"/>
                    <a:gd name="connsiteX128" fmla="*/ 281137 w 533723"/>
                    <a:gd name="connsiteY128" fmla="*/ 212759 h 415322"/>
                    <a:gd name="connsiteX129" fmla="*/ 280817 w 533723"/>
                    <a:gd name="connsiteY129" fmla="*/ 212855 h 415322"/>
                    <a:gd name="connsiteX130" fmla="*/ 280074 w 533723"/>
                    <a:gd name="connsiteY130" fmla="*/ 213019 h 415322"/>
                    <a:gd name="connsiteX131" fmla="*/ 208386 w 533723"/>
                    <a:gd name="connsiteY131" fmla="*/ 230868 h 415322"/>
                    <a:gd name="connsiteX132" fmla="*/ 129358 w 533723"/>
                    <a:gd name="connsiteY132" fmla="*/ 256155 h 415322"/>
                    <a:gd name="connsiteX133" fmla="*/ 76481 w 533723"/>
                    <a:gd name="connsiteY133" fmla="*/ 253856 h 415322"/>
                    <a:gd name="connsiteX134" fmla="*/ 56365 w 533723"/>
                    <a:gd name="connsiteY134" fmla="*/ 204718 h 415322"/>
                    <a:gd name="connsiteX135" fmla="*/ 6361 w 533723"/>
                    <a:gd name="connsiteY135" fmla="*/ 145234 h 415322"/>
                    <a:gd name="connsiteX136" fmla="*/ 4924 w 533723"/>
                    <a:gd name="connsiteY136" fmla="*/ 90923 h 415322"/>
                    <a:gd name="connsiteX137" fmla="*/ 26190 w 533723"/>
                    <a:gd name="connsiteY137" fmla="*/ 62762 h 415322"/>
                    <a:gd name="connsiteX138" fmla="*/ 51192 w 533723"/>
                    <a:gd name="connsiteY138" fmla="*/ 63624 h 415322"/>
                    <a:gd name="connsiteX139" fmla="*/ 92574 w 533723"/>
                    <a:gd name="connsiteY139" fmla="*/ 72245 h 415322"/>
                    <a:gd name="connsiteX140" fmla="*/ 148899 w 533723"/>
                    <a:gd name="connsiteY140" fmla="*/ 97533 h 415322"/>
                    <a:gd name="connsiteX141" fmla="*/ 100620 w 533723"/>
                    <a:gd name="connsiteY141" fmla="*/ 70233 h 415322"/>
                    <a:gd name="connsiteX142" fmla="*/ 68722 w 533723"/>
                    <a:gd name="connsiteY142" fmla="*/ 57877 h 415322"/>
                    <a:gd name="connsiteX143" fmla="*/ 95735 w 533723"/>
                    <a:gd name="connsiteY143" fmla="*/ 33739 h 415322"/>
                    <a:gd name="connsiteX144" fmla="*/ 118438 w 533723"/>
                    <a:gd name="connsiteY144" fmla="*/ 6440 h 415322"/>
                    <a:gd name="connsiteX145" fmla="*/ 135290 w 533723"/>
                    <a:gd name="connsiteY145" fmla="*/ 95 h 415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</a:cxnLst>
                  <a:rect l="l" t="t" r="r" b="b"/>
                  <a:pathLst>
                    <a:path w="533723" h="415322">
                      <a:moveTo>
                        <a:pt x="528506" y="291832"/>
                      </a:moveTo>
                      <a:cubicBezTo>
                        <a:pt x="528506" y="291832"/>
                        <a:pt x="516154" y="299584"/>
                        <a:pt x="510121" y="300446"/>
                      </a:cubicBezTo>
                      <a:cubicBezTo>
                        <a:pt x="507105" y="300877"/>
                        <a:pt x="504089" y="302097"/>
                        <a:pt x="500354" y="302312"/>
                      </a:cubicBezTo>
                      <a:lnTo>
                        <a:pt x="489695" y="299159"/>
                      </a:lnTo>
                      <a:lnTo>
                        <a:pt x="490953" y="302242"/>
                      </a:lnTo>
                      <a:cubicBezTo>
                        <a:pt x="490911" y="302346"/>
                        <a:pt x="490868" y="302450"/>
                        <a:pt x="490826" y="302554"/>
                      </a:cubicBezTo>
                      <a:lnTo>
                        <a:pt x="497481" y="306188"/>
                      </a:lnTo>
                      <a:cubicBezTo>
                        <a:pt x="502940" y="306475"/>
                        <a:pt x="505812" y="305901"/>
                        <a:pt x="505812" y="305901"/>
                      </a:cubicBezTo>
                      <a:cubicBezTo>
                        <a:pt x="517015" y="304465"/>
                        <a:pt x="521899" y="299010"/>
                        <a:pt x="523335" y="297575"/>
                      </a:cubicBezTo>
                      <a:cubicBezTo>
                        <a:pt x="525059" y="296426"/>
                        <a:pt x="528506" y="291832"/>
                        <a:pt x="528506" y="291832"/>
                      </a:cubicBezTo>
                      <a:close/>
                      <a:moveTo>
                        <a:pt x="459095" y="214354"/>
                      </a:moveTo>
                      <a:lnTo>
                        <a:pt x="470185" y="232917"/>
                      </a:lnTo>
                      <a:lnTo>
                        <a:pt x="469083" y="236710"/>
                      </a:lnTo>
                      <a:lnTo>
                        <a:pt x="465107" y="228628"/>
                      </a:lnTo>
                      <a:cubicBezTo>
                        <a:pt x="464316" y="226985"/>
                        <a:pt x="463551" y="225384"/>
                        <a:pt x="462850" y="223907"/>
                      </a:cubicBezTo>
                      <a:lnTo>
                        <a:pt x="461361" y="220754"/>
                      </a:lnTo>
                      <a:lnTo>
                        <a:pt x="459095" y="214354"/>
                      </a:lnTo>
                      <a:close/>
                      <a:moveTo>
                        <a:pt x="458921" y="213862"/>
                      </a:moveTo>
                      <a:lnTo>
                        <a:pt x="459095" y="214354"/>
                      </a:lnTo>
                      <a:lnTo>
                        <a:pt x="458953" y="214116"/>
                      </a:lnTo>
                      <a:cubicBezTo>
                        <a:pt x="458942" y="214031"/>
                        <a:pt x="458932" y="213947"/>
                        <a:pt x="458921" y="213862"/>
                      </a:cubicBezTo>
                      <a:close/>
                      <a:moveTo>
                        <a:pt x="231642" y="117869"/>
                      </a:moveTo>
                      <a:lnTo>
                        <a:pt x="245739" y="119960"/>
                      </a:lnTo>
                      <a:lnTo>
                        <a:pt x="247479" y="117948"/>
                      </a:lnTo>
                      <a:lnTo>
                        <a:pt x="241439" y="117896"/>
                      </a:lnTo>
                      <a:lnTo>
                        <a:pt x="231642" y="117869"/>
                      </a:lnTo>
                      <a:close/>
                      <a:moveTo>
                        <a:pt x="393966" y="59548"/>
                      </a:moveTo>
                      <a:lnTo>
                        <a:pt x="394760" y="61641"/>
                      </a:lnTo>
                      <a:lnTo>
                        <a:pt x="396543" y="61922"/>
                      </a:lnTo>
                      <a:lnTo>
                        <a:pt x="393966" y="59548"/>
                      </a:lnTo>
                      <a:close/>
                      <a:moveTo>
                        <a:pt x="135290" y="95"/>
                      </a:moveTo>
                      <a:cubicBezTo>
                        <a:pt x="137297" y="-44"/>
                        <a:pt x="139488" y="-26"/>
                        <a:pt x="142002" y="118"/>
                      </a:cubicBezTo>
                      <a:cubicBezTo>
                        <a:pt x="151773" y="692"/>
                        <a:pt x="171890" y="5290"/>
                        <a:pt x="184247" y="9888"/>
                      </a:cubicBezTo>
                      <a:cubicBezTo>
                        <a:pt x="196604" y="14198"/>
                        <a:pt x="225916" y="24831"/>
                        <a:pt x="237411" y="31727"/>
                      </a:cubicBezTo>
                      <a:cubicBezTo>
                        <a:pt x="250056" y="38911"/>
                        <a:pt x="261551" y="43509"/>
                        <a:pt x="273908" y="50693"/>
                      </a:cubicBezTo>
                      <a:cubicBezTo>
                        <a:pt x="280230" y="54285"/>
                        <a:pt x="290576" y="59601"/>
                        <a:pt x="300993" y="65241"/>
                      </a:cubicBezTo>
                      <a:lnTo>
                        <a:pt x="313770" y="72415"/>
                      </a:lnTo>
                      <a:lnTo>
                        <a:pt x="317458" y="74704"/>
                      </a:lnTo>
                      <a:lnTo>
                        <a:pt x="321989" y="77518"/>
                      </a:lnTo>
                      <a:lnTo>
                        <a:pt x="328509" y="81728"/>
                      </a:lnTo>
                      <a:lnTo>
                        <a:pt x="329950" y="82770"/>
                      </a:lnTo>
                      <a:lnTo>
                        <a:pt x="322786" y="67357"/>
                      </a:lnTo>
                      <a:lnTo>
                        <a:pt x="318179" y="66024"/>
                      </a:lnTo>
                      <a:lnTo>
                        <a:pt x="315145" y="65146"/>
                      </a:lnTo>
                      <a:lnTo>
                        <a:pt x="315984" y="64282"/>
                      </a:lnTo>
                      <a:cubicBezTo>
                        <a:pt x="319030" y="61163"/>
                        <a:pt x="328778" y="51321"/>
                        <a:pt x="336115" y="45493"/>
                      </a:cubicBezTo>
                      <a:lnTo>
                        <a:pt x="339135" y="43303"/>
                      </a:lnTo>
                      <a:lnTo>
                        <a:pt x="344556" y="40552"/>
                      </a:lnTo>
                      <a:lnTo>
                        <a:pt x="348957" y="38760"/>
                      </a:lnTo>
                      <a:cubicBezTo>
                        <a:pt x="353552" y="36748"/>
                        <a:pt x="359726" y="34376"/>
                        <a:pt x="368054" y="34807"/>
                      </a:cubicBezTo>
                      <a:cubicBezTo>
                        <a:pt x="372219" y="35023"/>
                        <a:pt x="376921" y="35939"/>
                        <a:pt x="382234" y="37952"/>
                      </a:cubicBezTo>
                      <a:cubicBezTo>
                        <a:pt x="403198" y="46001"/>
                        <a:pt x="390275" y="35652"/>
                        <a:pt x="390275" y="35652"/>
                      </a:cubicBezTo>
                      <a:cubicBezTo>
                        <a:pt x="390275" y="35652"/>
                        <a:pt x="390477" y="35683"/>
                        <a:pt x="390840" y="35749"/>
                      </a:cubicBezTo>
                      <a:lnTo>
                        <a:pt x="391575" y="35894"/>
                      </a:lnTo>
                      <a:lnTo>
                        <a:pt x="391750" y="35955"/>
                      </a:lnTo>
                      <a:cubicBezTo>
                        <a:pt x="392319" y="36184"/>
                        <a:pt x="392615" y="36327"/>
                        <a:pt x="392615" y="36327"/>
                      </a:cubicBezTo>
                      <a:cubicBezTo>
                        <a:pt x="392615" y="36327"/>
                        <a:pt x="392831" y="36305"/>
                        <a:pt x="393242" y="36306"/>
                      </a:cubicBezTo>
                      <a:lnTo>
                        <a:pt x="393406" y="36317"/>
                      </a:lnTo>
                      <a:lnTo>
                        <a:pt x="397383" y="37341"/>
                      </a:lnTo>
                      <a:cubicBezTo>
                        <a:pt x="401260" y="38527"/>
                        <a:pt x="405783" y="40395"/>
                        <a:pt x="408367" y="43126"/>
                      </a:cubicBezTo>
                      <a:cubicBezTo>
                        <a:pt x="413537" y="48875"/>
                        <a:pt x="463219" y="96019"/>
                        <a:pt x="459773" y="126491"/>
                      </a:cubicBezTo>
                      <a:cubicBezTo>
                        <a:pt x="457762" y="144888"/>
                        <a:pt x="440819" y="179671"/>
                        <a:pt x="441680" y="188008"/>
                      </a:cubicBezTo>
                      <a:cubicBezTo>
                        <a:pt x="441860" y="189266"/>
                        <a:pt x="442165" y="190853"/>
                        <a:pt x="442553" y="192637"/>
                      </a:cubicBezTo>
                      <a:lnTo>
                        <a:pt x="443081" y="194875"/>
                      </a:lnTo>
                      <a:lnTo>
                        <a:pt x="451172" y="201092"/>
                      </a:lnTo>
                      <a:lnTo>
                        <a:pt x="458953" y="214116"/>
                      </a:lnTo>
                      <a:cubicBezTo>
                        <a:pt x="459038" y="214798"/>
                        <a:pt x="459124" y="215479"/>
                        <a:pt x="459209" y="216161"/>
                      </a:cubicBezTo>
                      <a:cubicBezTo>
                        <a:pt x="459209" y="216161"/>
                        <a:pt x="459892" y="217634"/>
                        <a:pt x="460971" y="219929"/>
                      </a:cubicBezTo>
                      <a:lnTo>
                        <a:pt x="461361" y="220754"/>
                      </a:lnTo>
                      <a:lnTo>
                        <a:pt x="470303" y="246015"/>
                      </a:lnTo>
                      <a:lnTo>
                        <a:pt x="469962" y="245448"/>
                      </a:lnTo>
                      <a:lnTo>
                        <a:pt x="468971" y="243799"/>
                      </a:lnTo>
                      <a:cubicBezTo>
                        <a:pt x="468971" y="243799"/>
                        <a:pt x="466400" y="241516"/>
                        <a:pt x="464115" y="240660"/>
                      </a:cubicBezTo>
                      <a:cubicBezTo>
                        <a:pt x="461829" y="239518"/>
                        <a:pt x="457544" y="239804"/>
                        <a:pt x="457544" y="239804"/>
                      </a:cubicBezTo>
                      <a:cubicBezTo>
                        <a:pt x="457544" y="239804"/>
                        <a:pt x="461829" y="241516"/>
                        <a:pt x="463829" y="242086"/>
                      </a:cubicBezTo>
                      <a:cubicBezTo>
                        <a:pt x="465329" y="242300"/>
                        <a:pt x="468435" y="244762"/>
                        <a:pt x="469895" y="245979"/>
                      </a:cubicBezTo>
                      <a:lnTo>
                        <a:pt x="470460" y="246460"/>
                      </a:lnTo>
                      <a:lnTo>
                        <a:pt x="485321" y="288443"/>
                      </a:lnTo>
                      <a:lnTo>
                        <a:pt x="485666" y="289289"/>
                      </a:lnTo>
                      <a:cubicBezTo>
                        <a:pt x="485575" y="288111"/>
                        <a:pt x="485483" y="286932"/>
                        <a:pt x="485392" y="285754"/>
                      </a:cubicBezTo>
                      <a:cubicBezTo>
                        <a:pt x="485398" y="285254"/>
                        <a:pt x="485403" y="284754"/>
                        <a:pt x="485409" y="284254"/>
                      </a:cubicBezTo>
                      <a:cubicBezTo>
                        <a:pt x="485457" y="284381"/>
                        <a:pt x="485504" y="284507"/>
                        <a:pt x="485552" y="284634"/>
                      </a:cubicBezTo>
                      <a:lnTo>
                        <a:pt x="487684" y="290297"/>
                      </a:lnTo>
                      <a:cubicBezTo>
                        <a:pt x="487695" y="290325"/>
                        <a:pt x="487705" y="290353"/>
                        <a:pt x="487716" y="290381"/>
                      </a:cubicBezTo>
                      <a:cubicBezTo>
                        <a:pt x="487714" y="290381"/>
                        <a:pt x="487711" y="290382"/>
                        <a:pt x="487709" y="290382"/>
                      </a:cubicBezTo>
                      <a:lnTo>
                        <a:pt x="486150" y="290474"/>
                      </a:lnTo>
                      <a:lnTo>
                        <a:pt x="488742" y="296824"/>
                      </a:lnTo>
                      <a:lnTo>
                        <a:pt x="494320" y="295556"/>
                      </a:lnTo>
                      <a:cubicBezTo>
                        <a:pt x="500644" y="296131"/>
                        <a:pt x="506393" y="294406"/>
                        <a:pt x="512429" y="291820"/>
                      </a:cubicBezTo>
                      <a:cubicBezTo>
                        <a:pt x="515304" y="290526"/>
                        <a:pt x="517172" y="288730"/>
                        <a:pt x="519005" y="287509"/>
                      </a:cubicBezTo>
                      <a:lnTo>
                        <a:pt x="520508" y="286839"/>
                      </a:lnTo>
                      <a:lnTo>
                        <a:pt x="522424" y="286502"/>
                      </a:lnTo>
                      <a:lnTo>
                        <a:pt x="523091" y="286385"/>
                      </a:lnTo>
                      <a:lnTo>
                        <a:pt x="525364" y="286646"/>
                      </a:lnTo>
                      <a:cubicBezTo>
                        <a:pt x="530826" y="288371"/>
                        <a:pt x="531976" y="291532"/>
                        <a:pt x="533413" y="297855"/>
                      </a:cubicBezTo>
                      <a:cubicBezTo>
                        <a:pt x="534850" y="304178"/>
                        <a:pt x="530826" y="316249"/>
                        <a:pt x="530826" y="316249"/>
                      </a:cubicBezTo>
                      <a:cubicBezTo>
                        <a:pt x="530826" y="316249"/>
                        <a:pt x="530763" y="316891"/>
                        <a:pt x="530588" y="318085"/>
                      </a:cubicBezTo>
                      <a:lnTo>
                        <a:pt x="530192" y="320320"/>
                      </a:lnTo>
                      <a:lnTo>
                        <a:pt x="529838" y="321637"/>
                      </a:lnTo>
                      <a:lnTo>
                        <a:pt x="526883" y="332653"/>
                      </a:lnTo>
                      <a:lnTo>
                        <a:pt x="524435" y="341781"/>
                      </a:lnTo>
                      <a:lnTo>
                        <a:pt x="519934" y="353045"/>
                      </a:lnTo>
                      <a:cubicBezTo>
                        <a:pt x="514343" y="365490"/>
                        <a:pt x="505962" y="379622"/>
                        <a:pt x="493458" y="392987"/>
                      </a:cubicBezTo>
                      <a:cubicBezTo>
                        <a:pt x="468666" y="419716"/>
                        <a:pt x="437567" y="410878"/>
                        <a:pt x="421143" y="403455"/>
                      </a:cubicBezTo>
                      <a:lnTo>
                        <a:pt x="416615" y="401105"/>
                      </a:lnTo>
                      <a:cubicBezTo>
                        <a:pt x="416179" y="402174"/>
                        <a:pt x="404207" y="392253"/>
                        <a:pt x="403771" y="393322"/>
                      </a:cubicBezTo>
                      <a:cubicBezTo>
                        <a:pt x="395387" y="401831"/>
                        <a:pt x="388172" y="407234"/>
                        <a:pt x="381629" y="410745"/>
                      </a:cubicBezTo>
                      <a:cubicBezTo>
                        <a:pt x="375086" y="414256"/>
                        <a:pt x="370055" y="416767"/>
                        <a:pt x="364512" y="414388"/>
                      </a:cubicBezTo>
                      <a:lnTo>
                        <a:pt x="362260" y="412847"/>
                      </a:lnTo>
                      <a:lnTo>
                        <a:pt x="359508" y="412530"/>
                      </a:lnTo>
                      <a:lnTo>
                        <a:pt x="354180" y="409493"/>
                      </a:lnTo>
                      <a:lnTo>
                        <a:pt x="351263" y="406931"/>
                      </a:lnTo>
                      <a:lnTo>
                        <a:pt x="351015" y="406713"/>
                      </a:lnTo>
                      <a:lnTo>
                        <a:pt x="348397" y="403432"/>
                      </a:lnTo>
                      <a:lnTo>
                        <a:pt x="347445" y="401927"/>
                      </a:lnTo>
                      <a:lnTo>
                        <a:pt x="345319" y="397536"/>
                      </a:lnTo>
                      <a:cubicBezTo>
                        <a:pt x="344794" y="396166"/>
                        <a:pt x="344561" y="395286"/>
                        <a:pt x="344561" y="395286"/>
                      </a:cubicBezTo>
                      <a:lnTo>
                        <a:pt x="335650" y="375455"/>
                      </a:lnTo>
                      <a:cubicBezTo>
                        <a:pt x="335650" y="375455"/>
                        <a:pt x="327314" y="367408"/>
                        <a:pt x="322714" y="362234"/>
                      </a:cubicBezTo>
                      <a:lnTo>
                        <a:pt x="319648" y="358159"/>
                      </a:lnTo>
                      <a:lnTo>
                        <a:pt x="319434" y="357823"/>
                      </a:lnTo>
                      <a:lnTo>
                        <a:pt x="314734" y="350455"/>
                      </a:lnTo>
                      <a:cubicBezTo>
                        <a:pt x="314734" y="350455"/>
                        <a:pt x="310334" y="332411"/>
                        <a:pt x="319052" y="316733"/>
                      </a:cubicBezTo>
                      <a:lnTo>
                        <a:pt x="323333" y="310656"/>
                      </a:lnTo>
                      <a:lnTo>
                        <a:pt x="320679" y="310837"/>
                      </a:lnTo>
                      <a:cubicBezTo>
                        <a:pt x="319405" y="310763"/>
                        <a:pt x="318170" y="310498"/>
                        <a:pt x="316984" y="309959"/>
                      </a:cubicBezTo>
                      <a:cubicBezTo>
                        <a:pt x="307787" y="305647"/>
                        <a:pt x="281056" y="298172"/>
                        <a:pt x="278469" y="281787"/>
                      </a:cubicBezTo>
                      <a:cubicBezTo>
                        <a:pt x="276529" y="269497"/>
                        <a:pt x="275235" y="243140"/>
                        <a:pt x="279196" y="221148"/>
                      </a:cubicBezTo>
                      <a:lnTo>
                        <a:pt x="281137" y="212759"/>
                      </a:lnTo>
                      <a:lnTo>
                        <a:pt x="280817" y="212855"/>
                      </a:lnTo>
                      <a:lnTo>
                        <a:pt x="280074" y="213019"/>
                      </a:lnTo>
                      <a:cubicBezTo>
                        <a:pt x="269049" y="215467"/>
                        <a:pt x="223976" y="225587"/>
                        <a:pt x="208386" y="230868"/>
                      </a:cubicBezTo>
                      <a:cubicBezTo>
                        <a:pt x="190569" y="236902"/>
                        <a:pt x="148612" y="256155"/>
                        <a:pt x="129358" y="256155"/>
                      </a:cubicBezTo>
                      <a:cubicBezTo>
                        <a:pt x="102632" y="255868"/>
                        <a:pt x="76481" y="253856"/>
                        <a:pt x="76481" y="253856"/>
                      </a:cubicBezTo>
                      <a:cubicBezTo>
                        <a:pt x="76481" y="253856"/>
                        <a:pt x="66710" y="217649"/>
                        <a:pt x="56365" y="204718"/>
                      </a:cubicBezTo>
                      <a:cubicBezTo>
                        <a:pt x="45732" y="191787"/>
                        <a:pt x="12971" y="165062"/>
                        <a:pt x="6361" y="145234"/>
                      </a:cubicBezTo>
                      <a:cubicBezTo>
                        <a:pt x="39" y="125119"/>
                        <a:pt x="-3409" y="109027"/>
                        <a:pt x="4924" y="90923"/>
                      </a:cubicBezTo>
                      <a:cubicBezTo>
                        <a:pt x="12971" y="73107"/>
                        <a:pt x="26190" y="62762"/>
                        <a:pt x="26190" y="62762"/>
                      </a:cubicBezTo>
                      <a:lnTo>
                        <a:pt x="51192" y="63624"/>
                      </a:lnTo>
                      <a:cubicBezTo>
                        <a:pt x="62399" y="65061"/>
                        <a:pt x="80217" y="68222"/>
                        <a:pt x="92574" y="72245"/>
                      </a:cubicBezTo>
                      <a:cubicBezTo>
                        <a:pt x="104644" y="76268"/>
                        <a:pt x="148899" y="97533"/>
                        <a:pt x="148899" y="97533"/>
                      </a:cubicBezTo>
                      <a:lnTo>
                        <a:pt x="100620" y="70233"/>
                      </a:lnTo>
                      <a:lnTo>
                        <a:pt x="68722" y="57877"/>
                      </a:lnTo>
                      <a:cubicBezTo>
                        <a:pt x="68722" y="57877"/>
                        <a:pt x="82803" y="49544"/>
                        <a:pt x="95735" y="33739"/>
                      </a:cubicBezTo>
                      <a:cubicBezTo>
                        <a:pt x="108667" y="17934"/>
                        <a:pt x="109816" y="12187"/>
                        <a:pt x="118438" y="6440"/>
                      </a:cubicBezTo>
                      <a:cubicBezTo>
                        <a:pt x="124904" y="2345"/>
                        <a:pt x="129268" y="513"/>
                        <a:pt x="135290" y="9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1961" b="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1203881" y="3576757"/>
                  <a:ext cx="290830" cy="297796"/>
                </a:xfrm>
                <a:custGeom>
                  <a:avLst/>
                  <a:gdLst>
                    <a:gd name="connsiteX0" fmla="*/ 1222186 w 2129049"/>
                    <a:gd name="connsiteY0" fmla="*/ 1839320 h 2180047"/>
                    <a:gd name="connsiteX1" fmla="*/ 1208400 w 2129049"/>
                    <a:gd name="connsiteY1" fmla="*/ 1841119 h 2180047"/>
                    <a:gd name="connsiteX2" fmla="*/ 1186099 w 2129049"/>
                    <a:gd name="connsiteY2" fmla="*/ 1843640 h 2180047"/>
                    <a:gd name="connsiteX3" fmla="*/ 1188379 w 2129049"/>
                    <a:gd name="connsiteY3" fmla="*/ 1844841 h 2180047"/>
                    <a:gd name="connsiteX4" fmla="*/ 1243194 w 2129049"/>
                    <a:gd name="connsiteY4" fmla="*/ 1939957 h 2180047"/>
                    <a:gd name="connsiteX5" fmla="*/ 1223702 w 2129049"/>
                    <a:gd name="connsiteY5" fmla="*/ 1853174 h 2180047"/>
                    <a:gd name="connsiteX6" fmla="*/ 1222569 w 2129049"/>
                    <a:gd name="connsiteY6" fmla="*/ 1839342 h 2180047"/>
                    <a:gd name="connsiteX7" fmla="*/ 441891 w 2129049"/>
                    <a:gd name="connsiteY7" fmla="*/ 1746105 h 2180047"/>
                    <a:gd name="connsiteX8" fmla="*/ 450977 w 2129049"/>
                    <a:gd name="connsiteY8" fmla="*/ 1757606 h 2180047"/>
                    <a:gd name="connsiteX9" fmla="*/ 707370 w 2129049"/>
                    <a:gd name="connsiteY9" fmla="*/ 1976776 h 2180047"/>
                    <a:gd name="connsiteX10" fmla="*/ 766453 w 2129049"/>
                    <a:gd name="connsiteY10" fmla="*/ 2010648 h 2180047"/>
                    <a:gd name="connsiteX11" fmla="*/ 831225 w 2129049"/>
                    <a:gd name="connsiteY11" fmla="*/ 2015356 h 2180047"/>
                    <a:gd name="connsiteX12" fmla="*/ 999836 w 2129049"/>
                    <a:gd name="connsiteY12" fmla="*/ 2014732 h 2180047"/>
                    <a:gd name="connsiteX13" fmla="*/ 1033552 w 2129049"/>
                    <a:gd name="connsiteY13" fmla="*/ 2011934 h 2180047"/>
                    <a:gd name="connsiteX14" fmla="*/ 1030508 w 2129049"/>
                    <a:gd name="connsiteY14" fmla="*/ 1991231 h 2180047"/>
                    <a:gd name="connsiteX15" fmla="*/ 1069280 w 2129049"/>
                    <a:gd name="connsiteY15" fmla="*/ 1869985 h 2180047"/>
                    <a:gd name="connsiteX16" fmla="*/ 1086998 w 2129049"/>
                    <a:gd name="connsiteY16" fmla="*/ 1852207 h 2180047"/>
                    <a:gd name="connsiteX17" fmla="*/ 1040249 w 2129049"/>
                    <a:gd name="connsiteY17" fmla="*/ 1855089 h 2180047"/>
                    <a:gd name="connsiteX18" fmla="*/ 700561 w 2129049"/>
                    <a:gd name="connsiteY18" fmla="*/ 1833012 h 2180047"/>
                    <a:gd name="connsiteX19" fmla="*/ 442094 w 2129049"/>
                    <a:gd name="connsiteY19" fmla="*/ 1746192 h 2180047"/>
                    <a:gd name="connsiteX20" fmla="*/ 1059954 w 2129049"/>
                    <a:gd name="connsiteY20" fmla="*/ 1504433 h 2180047"/>
                    <a:gd name="connsiteX21" fmla="*/ 1137935 w 2129049"/>
                    <a:gd name="connsiteY21" fmla="*/ 1553560 h 2180047"/>
                    <a:gd name="connsiteX22" fmla="*/ 1232714 w 2129049"/>
                    <a:gd name="connsiteY22" fmla="*/ 1597039 h 2180047"/>
                    <a:gd name="connsiteX23" fmla="*/ 1498003 w 2129049"/>
                    <a:gd name="connsiteY23" fmla="*/ 1620193 h 2180047"/>
                    <a:gd name="connsiteX24" fmla="*/ 1417995 w 2129049"/>
                    <a:gd name="connsiteY24" fmla="*/ 1660186 h 2180047"/>
                    <a:gd name="connsiteX25" fmla="*/ 1260085 w 2129049"/>
                    <a:gd name="connsiteY25" fmla="*/ 1660186 h 2180047"/>
                    <a:gd name="connsiteX26" fmla="*/ 1110597 w 2129049"/>
                    <a:gd name="connsiteY26" fmla="*/ 1640189 h 2180047"/>
                    <a:gd name="connsiteX27" fmla="*/ 1099046 w 2129049"/>
                    <a:gd name="connsiteY27" fmla="*/ 1638682 h 2180047"/>
                    <a:gd name="connsiteX28" fmla="*/ 251840 w 2129049"/>
                    <a:gd name="connsiteY28" fmla="*/ 316333 h 2180047"/>
                    <a:gd name="connsiteX29" fmla="*/ 246796 w 2129049"/>
                    <a:gd name="connsiteY29" fmla="*/ 329846 h 2180047"/>
                    <a:gd name="connsiteX30" fmla="*/ 161902 w 2129049"/>
                    <a:gd name="connsiteY30" fmla="*/ 686152 h 2180047"/>
                    <a:gd name="connsiteX31" fmla="*/ 163319 w 2129049"/>
                    <a:gd name="connsiteY31" fmla="*/ 765157 h 2180047"/>
                    <a:gd name="connsiteX32" fmla="*/ 168120 w 2129049"/>
                    <a:gd name="connsiteY32" fmla="*/ 772124 h 2180047"/>
                    <a:gd name="connsiteX33" fmla="*/ 462568 w 2129049"/>
                    <a:gd name="connsiteY33" fmla="*/ 1054574 h 2180047"/>
                    <a:gd name="connsiteX34" fmla="*/ 1083519 w 2129049"/>
                    <a:gd name="connsiteY34" fmla="*/ 1296666 h 2180047"/>
                    <a:gd name="connsiteX35" fmla="*/ 1112988 w 2129049"/>
                    <a:gd name="connsiteY35" fmla="*/ 1212460 h 2180047"/>
                    <a:gd name="connsiteX36" fmla="*/ 635171 w 2129049"/>
                    <a:gd name="connsiteY36" fmla="*/ 913528 h 2180047"/>
                    <a:gd name="connsiteX37" fmla="*/ 256327 w 2129049"/>
                    <a:gd name="connsiteY37" fmla="*/ 344726 h 2180047"/>
                    <a:gd name="connsiteX38" fmla="*/ 203697 w 2129049"/>
                    <a:gd name="connsiteY38" fmla="*/ 216555 h 2180047"/>
                    <a:gd name="connsiteX39" fmla="*/ 195507 w 2129049"/>
                    <a:gd name="connsiteY39" fmla="*/ 224152 h 2180047"/>
                    <a:gd name="connsiteX40" fmla="*/ 153435 w 2129049"/>
                    <a:gd name="connsiteY40" fmla="*/ 280530 h 2180047"/>
                    <a:gd name="connsiteX41" fmla="*/ 119142 w 2129049"/>
                    <a:gd name="connsiteY41" fmla="*/ 338248 h 2180047"/>
                    <a:gd name="connsiteX42" fmla="*/ 162420 w 2129049"/>
                    <a:gd name="connsiteY42" fmla="*/ 270250 h 2180047"/>
                    <a:gd name="connsiteX43" fmla="*/ 200473 w 2129049"/>
                    <a:gd name="connsiteY43" fmla="*/ 220227 h 2180047"/>
                    <a:gd name="connsiteX44" fmla="*/ 545326 w 2129049"/>
                    <a:gd name="connsiteY44" fmla="*/ 37476 h 2180047"/>
                    <a:gd name="connsiteX45" fmla="*/ 541800 w 2129049"/>
                    <a:gd name="connsiteY45" fmla="*/ 40991 h 2180047"/>
                    <a:gd name="connsiteX46" fmla="*/ 536701 w 2129049"/>
                    <a:gd name="connsiteY46" fmla="*/ 46149 h 2180047"/>
                    <a:gd name="connsiteX47" fmla="*/ 940947 w 2129049"/>
                    <a:gd name="connsiteY47" fmla="*/ 939893 h 2180047"/>
                    <a:gd name="connsiteX48" fmla="*/ 978333 w 2129049"/>
                    <a:gd name="connsiteY48" fmla="*/ 993267 h 2180047"/>
                    <a:gd name="connsiteX49" fmla="*/ 1095859 w 2129049"/>
                    <a:gd name="connsiteY49" fmla="*/ 1039243 h 2180047"/>
                    <a:gd name="connsiteX50" fmla="*/ 1131484 w 2129049"/>
                    <a:gd name="connsiteY50" fmla="*/ 1124187 h 2180047"/>
                    <a:gd name="connsiteX51" fmla="*/ 1146506 w 2129049"/>
                    <a:gd name="connsiteY51" fmla="*/ 1133109 h 2180047"/>
                    <a:gd name="connsiteX52" fmla="*/ 1148541 w 2129049"/>
                    <a:gd name="connsiteY52" fmla="*/ 1133748 h 2180047"/>
                    <a:gd name="connsiteX53" fmla="*/ 1141842 w 2129049"/>
                    <a:gd name="connsiteY53" fmla="*/ 1144915 h 2180047"/>
                    <a:gd name="connsiteX54" fmla="*/ 1141505 w 2129049"/>
                    <a:gd name="connsiteY54" fmla="*/ 1145660 h 2180047"/>
                    <a:gd name="connsiteX55" fmla="*/ 1187973 w 2129049"/>
                    <a:gd name="connsiteY55" fmla="*/ 1232630 h 2180047"/>
                    <a:gd name="connsiteX56" fmla="*/ 1289562 w 2129049"/>
                    <a:gd name="connsiteY56" fmla="*/ 1373921 h 2180047"/>
                    <a:gd name="connsiteX57" fmla="*/ 1531690 w 2129049"/>
                    <a:gd name="connsiteY57" fmla="*/ 1481270 h 2180047"/>
                    <a:gd name="connsiteX58" fmla="*/ 1426417 w 2129049"/>
                    <a:gd name="connsiteY58" fmla="*/ 1496004 h 2180047"/>
                    <a:gd name="connsiteX59" fmla="*/ 1194816 w 2129049"/>
                    <a:gd name="connsiteY59" fmla="*/ 1399179 h 2180047"/>
                    <a:gd name="connsiteX60" fmla="*/ 1145436 w 2129049"/>
                    <a:gd name="connsiteY60" fmla="*/ 1340670 h 2180047"/>
                    <a:gd name="connsiteX61" fmla="*/ 1091189 w 2129049"/>
                    <a:gd name="connsiteY61" fmla="*/ 1275923 h 2180047"/>
                    <a:gd name="connsiteX62" fmla="*/ 1064249 w 2129049"/>
                    <a:gd name="connsiteY62" fmla="*/ 1369079 h 2180047"/>
                    <a:gd name="connsiteX63" fmla="*/ 1046007 w 2129049"/>
                    <a:gd name="connsiteY63" fmla="*/ 1483657 h 2180047"/>
                    <a:gd name="connsiteX64" fmla="*/ 1046013 w 2129049"/>
                    <a:gd name="connsiteY64" fmla="*/ 1495461 h 2180047"/>
                    <a:gd name="connsiteX65" fmla="*/ 1012870 w 2129049"/>
                    <a:gd name="connsiteY65" fmla="*/ 1487283 h 2180047"/>
                    <a:gd name="connsiteX66" fmla="*/ 561761 w 2129049"/>
                    <a:gd name="connsiteY66" fmla="*/ 1355377 h 2180047"/>
                    <a:gd name="connsiteX67" fmla="*/ 245802 w 2129049"/>
                    <a:gd name="connsiteY67" fmla="*/ 1165644 h 2180047"/>
                    <a:gd name="connsiteX68" fmla="*/ 203985 w 2129049"/>
                    <a:gd name="connsiteY68" fmla="*/ 1132152 h 2180047"/>
                    <a:gd name="connsiteX69" fmla="*/ 234345 w 2129049"/>
                    <a:gd name="connsiteY69" fmla="*/ 1297625 h 2180047"/>
                    <a:gd name="connsiteX70" fmla="*/ 260418 w 2129049"/>
                    <a:gd name="connsiteY70" fmla="*/ 1401636 h 2180047"/>
                    <a:gd name="connsiteX71" fmla="*/ 276086 w 2129049"/>
                    <a:gd name="connsiteY71" fmla="*/ 1451374 h 2180047"/>
                    <a:gd name="connsiteX72" fmla="*/ 305709 w 2129049"/>
                    <a:gd name="connsiteY72" fmla="*/ 1466895 h 2180047"/>
                    <a:gd name="connsiteX73" fmla="*/ 561761 w 2129049"/>
                    <a:gd name="connsiteY73" fmla="*/ 1572001 h 2180047"/>
                    <a:gd name="connsiteX74" fmla="*/ 1106575 w 2129049"/>
                    <a:gd name="connsiteY74" fmla="*/ 1664539 h 2180047"/>
                    <a:gd name="connsiteX75" fmla="*/ 1106413 w 2129049"/>
                    <a:gd name="connsiteY75" fmla="*/ 1663981 h 2180047"/>
                    <a:gd name="connsiteX76" fmla="*/ 1109394 w 2129049"/>
                    <a:gd name="connsiteY76" fmla="*/ 1669032 h 2180047"/>
                    <a:gd name="connsiteX77" fmla="*/ 1145872 w 2129049"/>
                    <a:gd name="connsiteY77" fmla="*/ 1724864 h 2180047"/>
                    <a:gd name="connsiteX78" fmla="*/ 1151390 w 2129049"/>
                    <a:gd name="connsiteY78" fmla="*/ 1728726 h 2180047"/>
                    <a:gd name="connsiteX79" fmla="*/ 1244657 w 2129049"/>
                    <a:gd name="connsiteY79" fmla="*/ 1793994 h 2180047"/>
                    <a:gd name="connsiteX80" fmla="*/ 1255282 w 2129049"/>
                    <a:gd name="connsiteY80" fmla="*/ 1801430 h 2180047"/>
                    <a:gd name="connsiteX81" fmla="*/ 1259765 w 2129049"/>
                    <a:gd name="connsiteY81" fmla="*/ 1803273 h 2180047"/>
                    <a:gd name="connsiteX82" fmla="*/ 1262425 w 2129049"/>
                    <a:gd name="connsiteY82" fmla="*/ 1805592 h 2180047"/>
                    <a:gd name="connsiteX83" fmla="*/ 1274330 w 2129049"/>
                    <a:gd name="connsiteY83" fmla="*/ 1811179 h 2180047"/>
                    <a:gd name="connsiteX84" fmla="*/ 1470632 w 2129049"/>
                    <a:gd name="connsiteY84" fmla="*/ 1851731 h 2180047"/>
                    <a:gd name="connsiteX85" fmla="*/ 1337987 w 2129049"/>
                    <a:gd name="connsiteY85" fmla="*/ 1879094 h 2180047"/>
                    <a:gd name="connsiteX86" fmla="*/ 1331095 w 2129049"/>
                    <a:gd name="connsiteY86" fmla="*/ 1878426 h 2180047"/>
                    <a:gd name="connsiteX87" fmla="*/ 1337882 w 2129049"/>
                    <a:gd name="connsiteY87" fmla="*/ 1887387 h 2180047"/>
                    <a:gd name="connsiteX88" fmla="*/ 2129049 w 2129049"/>
                    <a:gd name="connsiteY88" fmla="*/ 1929443 h 2180047"/>
                    <a:gd name="connsiteX89" fmla="*/ 1413632 w 2129049"/>
                    <a:gd name="connsiteY89" fmla="*/ 2169166 h 2180047"/>
                    <a:gd name="connsiteX90" fmla="*/ 1301496 w 2129049"/>
                    <a:gd name="connsiteY90" fmla="*/ 2177335 h 2180047"/>
                    <a:gd name="connsiteX91" fmla="*/ 1281595 w 2129049"/>
                    <a:gd name="connsiteY91" fmla="*/ 2175656 h 2180047"/>
                    <a:gd name="connsiteX92" fmla="*/ 1272759 w 2129049"/>
                    <a:gd name="connsiteY92" fmla="*/ 2177928 h 2180047"/>
                    <a:gd name="connsiteX93" fmla="*/ 1063402 w 2129049"/>
                    <a:gd name="connsiteY93" fmla="*/ 2155016 h 2180047"/>
                    <a:gd name="connsiteX94" fmla="*/ 994039 w 2129049"/>
                    <a:gd name="connsiteY94" fmla="*/ 2133739 h 2180047"/>
                    <a:gd name="connsiteX95" fmla="*/ 954380 w 2129049"/>
                    <a:gd name="connsiteY95" fmla="*/ 2125140 h 2180047"/>
                    <a:gd name="connsiteX96" fmla="*/ 485181 w 2129049"/>
                    <a:gd name="connsiteY96" fmla="*/ 1869194 h 2180047"/>
                    <a:gd name="connsiteX97" fmla="*/ 424111 w 2129049"/>
                    <a:gd name="connsiteY97" fmla="*/ 1817746 h 2180047"/>
                    <a:gd name="connsiteX98" fmla="*/ 407264 w 2129049"/>
                    <a:gd name="connsiteY98" fmla="*/ 1804650 h 2180047"/>
                    <a:gd name="connsiteX99" fmla="*/ 400242 w 2129049"/>
                    <a:gd name="connsiteY99" fmla="*/ 1797638 h 2180047"/>
                    <a:gd name="connsiteX100" fmla="*/ 373060 w 2129049"/>
                    <a:gd name="connsiteY100" fmla="*/ 1774739 h 2180047"/>
                    <a:gd name="connsiteX101" fmla="*/ 178723 w 2129049"/>
                    <a:gd name="connsiteY101" fmla="*/ 1546546 h 2180047"/>
                    <a:gd name="connsiteX102" fmla="*/ 0 w 2129049"/>
                    <a:gd name="connsiteY102" fmla="*/ 780817 h 2180047"/>
                    <a:gd name="connsiteX103" fmla="*/ 75177 w 2129049"/>
                    <a:gd name="connsiteY103" fmla="*/ 424975 h 2180047"/>
                    <a:gd name="connsiteX104" fmla="*/ 118668 w 2129049"/>
                    <a:gd name="connsiteY104" fmla="*/ 339046 h 2180047"/>
                    <a:gd name="connsiteX105" fmla="*/ 116953 w 2129049"/>
                    <a:gd name="connsiteY105" fmla="*/ 341932 h 2180047"/>
                    <a:gd name="connsiteX106" fmla="*/ 93993 w 2129049"/>
                    <a:gd name="connsiteY106" fmla="*/ 385485 h 2180047"/>
                    <a:gd name="connsiteX107" fmla="*/ 93509 w 2129049"/>
                    <a:gd name="connsiteY107" fmla="*/ 386464 h 2180047"/>
                    <a:gd name="connsiteX108" fmla="*/ 95671 w 2129049"/>
                    <a:gd name="connsiteY108" fmla="*/ 380966 h 2180047"/>
                    <a:gd name="connsiteX109" fmla="*/ 182624 w 2129049"/>
                    <a:gd name="connsiteY109" fmla="*/ 235436 h 2180047"/>
                    <a:gd name="connsiteX110" fmla="*/ 478385 w 2129049"/>
                    <a:gd name="connsiteY110" fmla="*/ 56179 h 2180047"/>
                    <a:gd name="connsiteX111" fmla="*/ 999928 w 2129049"/>
                    <a:gd name="connsiteY111" fmla="*/ 0 h 2180047"/>
                    <a:gd name="connsiteX112" fmla="*/ 1676449 w 2129049"/>
                    <a:gd name="connsiteY112" fmla="*/ 525838 h 2180047"/>
                    <a:gd name="connsiteX113" fmla="*/ 1579666 w 2129049"/>
                    <a:gd name="connsiteY113" fmla="*/ 999319 h 2180047"/>
                    <a:gd name="connsiteX114" fmla="*/ 1467605 w 2129049"/>
                    <a:gd name="connsiteY114" fmla="*/ 1154947 h 2180047"/>
                    <a:gd name="connsiteX115" fmla="*/ 1464597 w 2129049"/>
                    <a:gd name="connsiteY115" fmla="*/ 1153889 h 2180047"/>
                    <a:gd name="connsiteX116" fmla="*/ 1452025 w 2129049"/>
                    <a:gd name="connsiteY116" fmla="*/ 1125910 h 2180047"/>
                    <a:gd name="connsiteX117" fmla="*/ 1421781 w 2129049"/>
                    <a:gd name="connsiteY117" fmla="*/ 1058603 h 2180047"/>
                    <a:gd name="connsiteX118" fmla="*/ 1327088 w 2129049"/>
                    <a:gd name="connsiteY118" fmla="*/ 961820 h 2180047"/>
                    <a:gd name="connsiteX119" fmla="*/ 1304643 w 2129049"/>
                    <a:gd name="connsiteY119" fmla="*/ 931982 h 2180047"/>
                    <a:gd name="connsiteX120" fmla="*/ 1303076 w 2129049"/>
                    <a:gd name="connsiteY120" fmla="*/ 929526 h 2180047"/>
                    <a:gd name="connsiteX121" fmla="*/ 1268667 w 2129049"/>
                    <a:gd name="connsiteY121" fmla="*/ 875590 h 2180047"/>
                    <a:gd name="connsiteX122" fmla="*/ 1300274 w 2129049"/>
                    <a:gd name="connsiteY122" fmla="*/ 628723 h 2180047"/>
                    <a:gd name="connsiteX123" fmla="*/ 1307563 w 2129049"/>
                    <a:gd name="connsiteY123" fmla="*/ 618378 h 2180047"/>
                    <a:gd name="connsiteX124" fmla="*/ 1298642 w 2129049"/>
                    <a:gd name="connsiteY124" fmla="*/ 596988 h 2180047"/>
                    <a:gd name="connsiteX125" fmla="*/ 1292154 w 2129049"/>
                    <a:gd name="connsiteY125" fmla="*/ 580800 h 2180047"/>
                    <a:gd name="connsiteX126" fmla="*/ 1285141 w 2129049"/>
                    <a:gd name="connsiteY126" fmla="*/ 579133 h 2180047"/>
                    <a:gd name="connsiteX127" fmla="*/ 1003184 w 2129049"/>
                    <a:gd name="connsiteY127" fmla="*/ 372896 h 2180047"/>
                    <a:gd name="connsiteX128" fmla="*/ 993448 w 2129049"/>
                    <a:gd name="connsiteY128" fmla="*/ 53615 h 218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2129049" h="2180047">
                      <a:moveTo>
                        <a:pt x="1222186" y="1839320"/>
                      </a:moveTo>
                      <a:cubicBezTo>
                        <a:pt x="1222186" y="1839320"/>
                        <a:pt x="1217322" y="1840010"/>
                        <a:pt x="1208400" y="1841119"/>
                      </a:cubicBezTo>
                      <a:lnTo>
                        <a:pt x="1186099" y="1843640"/>
                      </a:lnTo>
                      <a:lnTo>
                        <a:pt x="1188379" y="1844841"/>
                      </a:lnTo>
                      <a:cubicBezTo>
                        <a:pt x="1208837" y="1862152"/>
                        <a:pt x="1227939" y="1892644"/>
                        <a:pt x="1243194" y="1939957"/>
                      </a:cubicBezTo>
                      <a:cubicBezTo>
                        <a:pt x="1232936" y="1903158"/>
                        <a:pt x="1226723" y="1874737"/>
                        <a:pt x="1223702" y="1853174"/>
                      </a:cubicBezTo>
                      <a:lnTo>
                        <a:pt x="1222569" y="1839342"/>
                      </a:lnTo>
                      <a:close/>
                      <a:moveTo>
                        <a:pt x="441891" y="1746105"/>
                      </a:moveTo>
                      <a:lnTo>
                        <a:pt x="450977" y="1757606"/>
                      </a:lnTo>
                      <a:cubicBezTo>
                        <a:pt x="523579" y="1840277"/>
                        <a:pt x="612111" y="1915885"/>
                        <a:pt x="707370" y="1976776"/>
                      </a:cubicBezTo>
                      <a:lnTo>
                        <a:pt x="766453" y="2010648"/>
                      </a:lnTo>
                      <a:lnTo>
                        <a:pt x="831225" y="2015356"/>
                      </a:lnTo>
                      <a:cubicBezTo>
                        <a:pt x="884464" y="2017808"/>
                        <a:pt x="942877" y="2017788"/>
                        <a:pt x="999836" y="2014732"/>
                      </a:cubicBezTo>
                      <a:lnTo>
                        <a:pt x="1033552" y="2011934"/>
                      </a:lnTo>
                      <a:lnTo>
                        <a:pt x="1030508" y="1991231"/>
                      </a:lnTo>
                      <a:cubicBezTo>
                        <a:pt x="1029673" y="1945751"/>
                        <a:pt x="1045399" y="1901238"/>
                        <a:pt x="1069280" y="1869985"/>
                      </a:cubicBezTo>
                      <a:lnTo>
                        <a:pt x="1086998" y="1852207"/>
                      </a:lnTo>
                      <a:lnTo>
                        <a:pt x="1040249" y="1855089"/>
                      </a:lnTo>
                      <a:cubicBezTo>
                        <a:pt x="936134" y="1859819"/>
                        <a:pt x="805728" y="1858242"/>
                        <a:pt x="700561" y="1833012"/>
                      </a:cubicBezTo>
                      <a:cubicBezTo>
                        <a:pt x="607620" y="1810016"/>
                        <a:pt x="515887" y="1776557"/>
                        <a:pt x="442094" y="1746192"/>
                      </a:cubicBezTo>
                      <a:close/>
                      <a:moveTo>
                        <a:pt x="1059954" y="1504433"/>
                      </a:moveTo>
                      <a:lnTo>
                        <a:pt x="1137935" y="1553560"/>
                      </a:lnTo>
                      <a:cubicBezTo>
                        <a:pt x="1171787" y="1572701"/>
                        <a:pt x="1204817" y="1588620"/>
                        <a:pt x="1232714" y="1597039"/>
                      </a:cubicBezTo>
                      <a:cubicBezTo>
                        <a:pt x="1361148" y="1634927"/>
                        <a:pt x="1457999" y="1643347"/>
                        <a:pt x="1498003" y="1620193"/>
                      </a:cubicBezTo>
                      <a:cubicBezTo>
                        <a:pt x="1498003" y="1620193"/>
                        <a:pt x="1462210" y="1649661"/>
                        <a:pt x="1417995" y="1660186"/>
                      </a:cubicBezTo>
                      <a:cubicBezTo>
                        <a:pt x="1373780" y="1668605"/>
                        <a:pt x="1319038" y="1668605"/>
                        <a:pt x="1260085" y="1660186"/>
                      </a:cubicBezTo>
                      <a:cubicBezTo>
                        <a:pt x="1230609" y="1655976"/>
                        <a:pt x="1166918" y="1647556"/>
                        <a:pt x="1110597" y="1640189"/>
                      </a:cubicBezTo>
                      <a:lnTo>
                        <a:pt x="1099046" y="1638682"/>
                      </a:lnTo>
                      <a:close/>
                      <a:moveTo>
                        <a:pt x="251840" y="316333"/>
                      </a:moveTo>
                      <a:lnTo>
                        <a:pt x="246796" y="329846"/>
                      </a:lnTo>
                      <a:cubicBezTo>
                        <a:pt x="205006" y="446862"/>
                        <a:pt x="162954" y="588333"/>
                        <a:pt x="161902" y="686152"/>
                      </a:cubicBezTo>
                      <a:lnTo>
                        <a:pt x="163319" y="765157"/>
                      </a:lnTo>
                      <a:lnTo>
                        <a:pt x="168120" y="772124"/>
                      </a:lnTo>
                      <a:cubicBezTo>
                        <a:pt x="237177" y="866056"/>
                        <a:pt x="334563" y="972605"/>
                        <a:pt x="462568" y="1054574"/>
                      </a:cubicBezTo>
                      <a:cubicBezTo>
                        <a:pt x="755152" y="1239827"/>
                        <a:pt x="1083519" y="1296666"/>
                        <a:pt x="1083519" y="1296666"/>
                      </a:cubicBezTo>
                      <a:cubicBezTo>
                        <a:pt x="1112988" y="1212460"/>
                        <a:pt x="1112988" y="1212460"/>
                        <a:pt x="1112988" y="1212460"/>
                      </a:cubicBezTo>
                      <a:cubicBezTo>
                        <a:pt x="1112988" y="1212460"/>
                        <a:pt x="1058260" y="1208250"/>
                        <a:pt x="635171" y="913528"/>
                      </a:cubicBezTo>
                      <a:cubicBezTo>
                        <a:pt x="372057" y="730643"/>
                        <a:pt x="286544" y="495129"/>
                        <a:pt x="256327" y="344726"/>
                      </a:cubicBezTo>
                      <a:close/>
                      <a:moveTo>
                        <a:pt x="203697" y="216555"/>
                      </a:moveTo>
                      <a:lnTo>
                        <a:pt x="195507" y="224152"/>
                      </a:lnTo>
                      <a:cubicBezTo>
                        <a:pt x="181433" y="239566"/>
                        <a:pt x="166968" y="259629"/>
                        <a:pt x="153435" y="280530"/>
                      </a:cubicBezTo>
                      <a:lnTo>
                        <a:pt x="119142" y="338248"/>
                      </a:lnTo>
                      <a:lnTo>
                        <a:pt x="162420" y="270250"/>
                      </a:lnTo>
                      <a:cubicBezTo>
                        <a:pt x="176342" y="250442"/>
                        <a:pt x="189335" y="233719"/>
                        <a:pt x="200473" y="220227"/>
                      </a:cubicBezTo>
                      <a:close/>
                      <a:moveTo>
                        <a:pt x="545326" y="37476"/>
                      </a:moveTo>
                      <a:lnTo>
                        <a:pt x="541800" y="40991"/>
                      </a:lnTo>
                      <a:cubicBezTo>
                        <a:pt x="538494" y="44318"/>
                        <a:pt x="536701" y="46149"/>
                        <a:pt x="536701" y="46149"/>
                      </a:cubicBezTo>
                      <a:cubicBezTo>
                        <a:pt x="536701" y="131636"/>
                        <a:pt x="760164" y="665826"/>
                        <a:pt x="940947" y="939893"/>
                      </a:cubicBezTo>
                      <a:lnTo>
                        <a:pt x="978333" y="993267"/>
                      </a:lnTo>
                      <a:lnTo>
                        <a:pt x="1095859" y="1039243"/>
                      </a:lnTo>
                      <a:lnTo>
                        <a:pt x="1131484" y="1124187"/>
                      </a:lnTo>
                      <a:lnTo>
                        <a:pt x="1146506" y="1133109"/>
                      </a:lnTo>
                      <a:lnTo>
                        <a:pt x="1148541" y="1133748"/>
                      </a:lnTo>
                      <a:lnTo>
                        <a:pt x="1141842" y="1144915"/>
                      </a:lnTo>
                      <a:lnTo>
                        <a:pt x="1141505" y="1145660"/>
                      </a:lnTo>
                      <a:lnTo>
                        <a:pt x="1187973" y="1232630"/>
                      </a:lnTo>
                      <a:cubicBezTo>
                        <a:pt x="1223766" y="1293409"/>
                        <a:pt x="1261138" y="1345505"/>
                        <a:pt x="1289562" y="1373921"/>
                      </a:cubicBezTo>
                      <a:cubicBezTo>
                        <a:pt x="1344304" y="1428648"/>
                        <a:pt x="1426417" y="1496004"/>
                        <a:pt x="1531690" y="1481270"/>
                      </a:cubicBezTo>
                      <a:cubicBezTo>
                        <a:pt x="1531690" y="1481270"/>
                        <a:pt x="1476948" y="1504424"/>
                        <a:pt x="1426417" y="1496004"/>
                      </a:cubicBezTo>
                      <a:cubicBezTo>
                        <a:pt x="1377991" y="1485480"/>
                        <a:pt x="1245347" y="1456011"/>
                        <a:pt x="1194816" y="1399179"/>
                      </a:cubicBezTo>
                      <a:cubicBezTo>
                        <a:pt x="1182709" y="1384971"/>
                        <a:pt x="1165076" y="1364054"/>
                        <a:pt x="1145436" y="1340670"/>
                      </a:cubicBezTo>
                      <a:lnTo>
                        <a:pt x="1091189" y="1275923"/>
                      </a:lnTo>
                      <a:lnTo>
                        <a:pt x="1064249" y="1369079"/>
                      </a:lnTo>
                      <a:cubicBezTo>
                        <a:pt x="1054868" y="1409695"/>
                        <a:pt x="1048279" y="1449238"/>
                        <a:pt x="1046007" y="1483657"/>
                      </a:cubicBezTo>
                      <a:lnTo>
                        <a:pt x="1046013" y="1495461"/>
                      </a:lnTo>
                      <a:lnTo>
                        <a:pt x="1012870" y="1487283"/>
                      </a:lnTo>
                      <a:cubicBezTo>
                        <a:pt x="926987" y="1465792"/>
                        <a:pt x="733725" y="1415316"/>
                        <a:pt x="561761" y="1355377"/>
                      </a:cubicBezTo>
                      <a:cubicBezTo>
                        <a:pt x="461449" y="1320412"/>
                        <a:pt x="345032" y="1242374"/>
                        <a:pt x="245802" y="1165644"/>
                      </a:cubicBezTo>
                      <a:lnTo>
                        <a:pt x="203985" y="1132152"/>
                      </a:lnTo>
                      <a:lnTo>
                        <a:pt x="234345" y="1297625"/>
                      </a:lnTo>
                      <a:cubicBezTo>
                        <a:pt x="242410" y="1333469"/>
                        <a:pt x="251108" y="1368352"/>
                        <a:pt x="260418" y="1401636"/>
                      </a:cubicBezTo>
                      <a:lnTo>
                        <a:pt x="276086" y="1451374"/>
                      </a:lnTo>
                      <a:lnTo>
                        <a:pt x="305709" y="1466895"/>
                      </a:lnTo>
                      <a:cubicBezTo>
                        <a:pt x="373741" y="1500727"/>
                        <a:pt x="458919" y="1537496"/>
                        <a:pt x="561761" y="1572001"/>
                      </a:cubicBezTo>
                      <a:cubicBezTo>
                        <a:pt x="875187" y="1675055"/>
                        <a:pt x="1106575" y="1664539"/>
                        <a:pt x="1106575" y="1664539"/>
                      </a:cubicBezTo>
                      <a:lnTo>
                        <a:pt x="1106413" y="1663981"/>
                      </a:lnTo>
                      <a:lnTo>
                        <a:pt x="1109394" y="1669032"/>
                      </a:lnTo>
                      <a:lnTo>
                        <a:pt x="1145872" y="1724864"/>
                      </a:lnTo>
                      <a:lnTo>
                        <a:pt x="1151390" y="1728726"/>
                      </a:lnTo>
                      <a:cubicBezTo>
                        <a:pt x="1204685" y="1766022"/>
                        <a:pt x="1231333" y="1784670"/>
                        <a:pt x="1244657" y="1793994"/>
                      </a:cubicBezTo>
                      <a:lnTo>
                        <a:pt x="1255282" y="1801430"/>
                      </a:lnTo>
                      <a:lnTo>
                        <a:pt x="1259765" y="1803273"/>
                      </a:lnTo>
                      <a:lnTo>
                        <a:pt x="1262425" y="1805592"/>
                      </a:lnTo>
                      <a:lnTo>
                        <a:pt x="1274330" y="1811179"/>
                      </a:lnTo>
                      <a:cubicBezTo>
                        <a:pt x="1306011" y="1825288"/>
                        <a:pt x="1380623" y="1853310"/>
                        <a:pt x="1470632" y="1851731"/>
                      </a:cubicBezTo>
                      <a:cubicBezTo>
                        <a:pt x="1470632" y="1851731"/>
                        <a:pt x="1375886" y="1881199"/>
                        <a:pt x="1337987" y="1879094"/>
                      </a:cubicBezTo>
                      <a:lnTo>
                        <a:pt x="1331095" y="1878426"/>
                      </a:lnTo>
                      <a:lnTo>
                        <a:pt x="1337882" y="1887387"/>
                      </a:lnTo>
                      <a:cubicBezTo>
                        <a:pt x="1419945" y="2013557"/>
                        <a:pt x="2129049" y="1929443"/>
                        <a:pt x="2129049" y="1929443"/>
                      </a:cubicBezTo>
                      <a:cubicBezTo>
                        <a:pt x="2129049" y="1929443"/>
                        <a:pt x="2129049" y="1929443"/>
                        <a:pt x="1413632" y="2169166"/>
                      </a:cubicBezTo>
                      <a:cubicBezTo>
                        <a:pt x="1372338" y="2174818"/>
                        <a:pt x="1335063" y="2177389"/>
                        <a:pt x="1301496" y="2177335"/>
                      </a:cubicBezTo>
                      <a:lnTo>
                        <a:pt x="1281595" y="2175656"/>
                      </a:lnTo>
                      <a:lnTo>
                        <a:pt x="1272759" y="2177928"/>
                      </a:lnTo>
                      <a:cubicBezTo>
                        <a:pt x="1225811" y="2184118"/>
                        <a:pt x="1152027" y="2176826"/>
                        <a:pt x="1063402" y="2155016"/>
                      </a:cubicBezTo>
                      <a:lnTo>
                        <a:pt x="994039" y="2133739"/>
                      </a:lnTo>
                      <a:lnTo>
                        <a:pt x="954380" y="2125140"/>
                      </a:lnTo>
                      <a:cubicBezTo>
                        <a:pt x="795130" y="2082053"/>
                        <a:pt x="625466" y="1978945"/>
                        <a:pt x="485181" y="1869194"/>
                      </a:cubicBezTo>
                      <a:lnTo>
                        <a:pt x="424111" y="1817746"/>
                      </a:lnTo>
                      <a:lnTo>
                        <a:pt x="407264" y="1804650"/>
                      </a:lnTo>
                      <a:lnTo>
                        <a:pt x="400242" y="1797638"/>
                      </a:lnTo>
                      <a:lnTo>
                        <a:pt x="373060" y="1774739"/>
                      </a:lnTo>
                      <a:cubicBezTo>
                        <a:pt x="269990" y="1681147"/>
                        <a:pt x="196858" y="1593878"/>
                        <a:pt x="178723" y="1546546"/>
                      </a:cubicBezTo>
                      <a:cubicBezTo>
                        <a:pt x="92516" y="1378254"/>
                        <a:pt x="0" y="1054291"/>
                        <a:pt x="0" y="780817"/>
                      </a:cubicBezTo>
                      <a:cubicBezTo>
                        <a:pt x="0" y="639609"/>
                        <a:pt x="33412" y="519701"/>
                        <a:pt x="75177" y="424975"/>
                      </a:cubicBezTo>
                      <a:lnTo>
                        <a:pt x="118668" y="339046"/>
                      </a:lnTo>
                      <a:lnTo>
                        <a:pt x="116953" y="341932"/>
                      </a:lnTo>
                      <a:cubicBezTo>
                        <a:pt x="106605" y="360695"/>
                        <a:pt x="98512" y="376484"/>
                        <a:pt x="93993" y="385485"/>
                      </a:cubicBezTo>
                      <a:lnTo>
                        <a:pt x="93509" y="386464"/>
                      </a:lnTo>
                      <a:lnTo>
                        <a:pt x="95671" y="380966"/>
                      </a:lnTo>
                      <a:cubicBezTo>
                        <a:pt x="123713" y="321057"/>
                        <a:pt x="154747" y="273315"/>
                        <a:pt x="182624" y="235436"/>
                      </a:cubicBezTo>
                      <a:cubicBezTo>
                        <a:pt x="241010" y="154155"/>
                        <a:pt x="355019" y="96548"/>
                        <a:pt x="478385" y="56179"/>
                      </a:cubicBezTo>
                      <a:close/>
                      <a:moveTo>
                        <a:pt x="999928" y="0"/>
                      </a:moveTo>
                      <a:lnTo>
                        <a:pt x="1676449" y="525838"/>
                      </a:lnTo>
                      <a:cubicBezTo>
                        <a:pt x="1676449" y="525838"/>
                        <a:pt x="1594394" y="780465"/>
                        <a:pt x="1579666" y="999319"/>
                      </a:cubicBezTo>
                      <a:cubicBezTo>
                        <a:pt x="1570461" y="1136103"/>
                        <a:pt x="1517697" y="1165202"/>
                        <a:pt x="1467605" y="1154947"/>
                      </a:cubicBezTo>
                      <a:lnTo>
                        <a:pt x="1464597" y="1153889"/>
                      </a:lnTo>
                      <a:lnTo>
                        <a:pt x="1452025" y="1125910"/>
                      </a:lnTo>
                      <a:cubicBezTo>
                        <a:pt x="1443951" y="1107940"/>
                        <a:pt x="1434013" y="1085824"/>
                        <a:pt x="1421781" y="1058603"/>
                      </a:cubicBezTo>
                      <a:cubicBezTo>
                        <a:pt x="1421781" y="1058603"/>
                        <a:pt x="1360757" y="999691"/>
                        <a:pt x="1327088" y="961820"/>
                      </a:cubicBezTo>
                      <a:lnTo>
                        <a:pt x="1304643" y="931982"/>
                      </a:lnTo>
                      <a:lnTo>
                        <a:pt x="1303076" y="929526"/>
                      </a:lnTo>
                      <a:cubicBezTo>
                        <a:pt x="1268667" y="875590"/>
                        <a:pt x="1268667" y="875590"/>
                        <a:pt x="1268667" y="875590"/>
                      </a:cubicBezTo>
                      <a:cubicBezTo>
                        <a:pt x="1268667" y="875590"/>
                        <a:pt x="1236457" y="743498"/>
                        <a:pt x="1300274" y="628723"/>
                      </a:cubicBezTo>
                      <a:lnTo>
                        <a:pt x="1307563" y="618378"/>
                      </a:lnTo>
                      <a:lnTo>
                        <a:pt x="1298642" y="596988"/>
                      </a:lnTo>
                      <a:lnTo>
                        <a:pt x="1292154" y="580800"/>
                      </a:lnTo>
                      <a:lnTo>
                        <a:pt x="1285141" y="579133"/>
                      </a:lnTo>
                      <a:cubicBezTo>
                        <a:pt x="1217808" y="547566"/>
                        <a:pt x="1022122" y="492850"/>
                        <a:pt x="1003184" y="372896"/>
                      </a:cubicBezTo>
                      <a:cubicBezTo>
                        <a:pt x="992533" y="305422"/>
                        <a:pt x="984544" y="180018"/>
                        <a:pt x="993448" y="53615"/>
                      </a:cubicBezTo>
                      <a:close/>
                    </a:path>
                  </a:pathLst>
                </a:custGeom>
                <a:solidFill>
                  <a:srgbClr val="FAED22"/>
                </a:solidFill>
                <a:ln w="31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67"/>
                  <a:endParaRPr lang="en-IN" sz="1765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1058398" y="3354141"/>
                  <a:ext cx="533724" cy="414349"/>
                </a:xfrm>
                <a:custGeom>
                  <a:avLst/>
                  <a:gdLst>
                    <a:gd name="connsiteX0" fmla="*/ 3283994 w 3907177"/>
                    <a:gd name="connsiteY0" fmla="*/ 2199606 h 3033282"/>
                    <a:gd name="connsiteX1" fmla="*/ 3216771 w 3907177"/>
                    <a:gd name="connsiteY1" fmla="*/ 2237508 h 3033282"/>
                    <a:gd name="connsiteX2" fmla="*/ 3176070 w 3907177"/>
                    <a:gd name="connsiteY2" fmla="*/ 2287254 h 3033282"/>
                    <a:gd name="connsiteX3" fmla="*/ 3157902 w 3907177"/>
                    <a:gd name="connsiteY3" fmla="*/ 2304911 h 3033282"/>
                    <a:gd name="connsiteX4" fmla="*/ 3148728 w 3907177"/>
                    <a:gd name="connsiteY4" fmla="*/ 2311436 h 3033282"/>
                    <a:gd name="connsiteX5" fmla="*/ 3136944 w 3907177"/>
                    <a:gd name="connsiteY5" fmla="*/ 2319628 h 3033282"/>
                    <a:gd name="connsiteX6" fmla="*/ 3154439 w 3907177"/>
                    <a:gd name="connsiteY6" fmla="*/ 2308277 h 3033282"/>
                    <a:gd name="connsiteX7" fmla="*/ 3157902 w 3907177"/>
                    <a:gd name="connsiteY7" fmla="*/ 2304911 h 3033282"/>
                    <a:gd name="connsiteX8" fmla="*/ 3176070 w 3907177"/>
                    <a:gd name="connsiteY8" fmla="*/ 2291992 h 3033282"/>
                    <a:gd name="connsiteX9" fmla="*/ 3229375 w 3907177"/>
                    <a:gd name="connsiteY9" fmla="*/ 2250142 h 3033282"/>
                    <a:gd name="connsiteX10" fmla="*/ 3317605 w 3907177"/>
                    <a:gd name="connsiteY10" fmla="*/ 2231191 h 3033282"/>
                    <a:gd name="connsiteX11" fmla="*/ 3378755 w 3907177"/>
                    <a:gd name="connsiteY11" fmla="*/ 2245404 h 3033282"/>
                    <a:gd name="connsiteX12" fmla="*/ 3382808 w 3907177"/>
                    <a:gd name="connsiteY12" fmla="*/ 2247161 h 3033282"/>
                    <a:gd name="connsiteX13" fmla="*/ 3351550 w 3907177"/>
                    <a:gd name="connsiteY13" fmla="*/ 2248260 h 3033282"/>
                    <a:gd name="connsiteX14" fmla="*/ 3315694 w 3907177"/>
                    <a:gd name="connsiteY14" fmla="*/ 2268558 h 3033282"/>
                    <a:gd name="connsiteX15" fmla="*/ 3248262 w 3907177"/>
                    <a:gd name="connsiteY15" fmla="*/ 2369622 h 3033282"/>
                    <a:gd name="connsiteX16" fmla="*/ 3195581 w 3907177"/>
                    <a:gd name="connsiteY16" fmla="*/ 2443314 h 3033282"/>
                    <a:gd name="connsiteX17" fmla="*/ 3288300 w 3907177"/>
                    <a:gd name="connsiteY17" fmla="*/ 2346462 h 3033282"/>
                    <a:gd name="connsiteX18" fmla="*/ 3334660 w 3907177"/>
                    <a:gd name="connsiteY18" fmla="*/ 2295930 h 3033282"/>
                    <a:gd name="connsiteX19" fmla="*/ 3404199 w 3907177"/>
                    <a:gd name="connsiteY19" fmla="*/ 2281191 h 3033282"/>
                    <a:gd name="connsiteX20" fmla="*/ 3442129 w 3907177"/>
                    <a:gd name="connsiteY20" fmla="*/ 2291719 h 3033282"/>
                    <a:gd name="connsiteX21" fmla="*/ 3448451 w 3907177"/>
                    <a:gd name="connsiteY21" fmla="*/ 2258031 h 3033282"/>
                    <a:gd name="connsiteX22" fmla="*/ 3432746 w 3907177"/>
                    <a:gd name="connsiteY22" fmla="*/ 2253458 h 3033282"/>
                    <a:gd name="connsiteX23" fmla="*/ 3399309 w 3907177"/>
                    <a:gd name="connsiteY23" fmla="*/ 2247403 h 3033282"/>
                    <a:gd name="connsiteX24" fmla="*/ 3406885 w 3907177"/>
                    <a:gd name="connsiteY24" fmla="*/ 2246720 h 3033282"/>
                    <a:gd name="connsiteX25" fmla="*/ 3422640 w 3907177"/>
                    <a:gd name="connsiteY25" fmla="*/ 2231191 h 3033282"/>
                    <a:gd name="connsiteX26" fmla="*/ 3370122 w 3907177"/>
                    <a:gd name="connsiteY26" fmla="*/ 2208029 h 3033282"/>
                    <a:gd name="connsiteX27" fmla="*/ 3283994 w 3907177"/>
                    <a:gd name="connsiteY27" fmla="*/ 2199606 h 3033282"/>
                    <a:gd name="connsiteX28" fmla="*/ 3868985 w 3907177"/>
                    <a:gd name="connsiteY28" fmla="*/ 2136388 h 3033282"/>
                    <a:gd name="connsiteX29" fmla="*/ 3734396 w 3907177"/>
                    <a:gd name="connsiteY29" fmla="*/ 2199444 h 3033282"/>
                    <a:gd name="connsiteX30" fmla="*/ 3559852 w 3907177"/>
                    <a:gd name="connsiteY30" fmla="*/ 2182629 h 3033282"/>
                    <a:gd name="connsiteX31" fmla="*/ 3641867 w 3907177"/>
                    <a:gd name="connsiteY31" fmla="*/ 2241481 h 3033282"/>
                    <a:gd name="connsiteX32" fmla="*/ 3702852 w 3907177"/>
                    <a:gd name="connsiteY32" fmla="*/ 2239379 h 3033282"/>
                    <a:gd name="connsiteX33" fmla="*/ 3831132 w 3907177"/>
                    <a:gd name="connsiteY33" fmla="*/ 2178425 h 3033282"/>
                    <a:gd name="connsiteX34" fmla="*/ 3868985 w 3907177"/>
                    <a:gd name="connsiteY34" fmla="*/ 2136388 h 3033282"/>
                    <a:gd name="connsiteX35" fmla="*/ 3385344 w 3907177"/>
                    <a:gd name="connsiteY35" fmla="*/ 2089937 h 3033282"/>
                    <a:gd name="connsiteX36" fmla="*/ 3403807 w 3907177"/>
                    <a:gd name="connsiteY36" fmla="*/ 2092045 h 3033282"/>
                    <a:gd name="connsiteX37" fmla="*/ 3420687 w 3907177"/>
                    <a:gd name="connsiteY37" fmla="*/ 2119439 h 3033282"/>
                    <a:gd name="connsiteX38" fmla="*/ 3410137 w 3907177"/>
                    <a:gd name="connsiteY38" fmla="*/ 2151048 h 3033282"/>
                    <a:gd name="connsiteX39" fmla="*/ 3380596 w 3907177"/>
                    <a:gd name="connsiteY39" fmla="*/ 2144726 h 3033282"/>
                    <a:gd name="connsiteX40" fmla="*/ 3353166 w 3907177"/>
                    <a:gd name="connsiteY40" fmla="*/ 2146834 h 3033282"/>
                    <a:gd name="connsiteX41" fmla="*/ 3353166 w 3907177"/>
                    <a:gd name="connsiteY41" fmla="*/ 2113117 h 3033282"/>
                    <a:gd name="connsiteX42" fmla="*/ 3370046 w 3907177"/>
                    <a:gd name="connsiteY42" fmla="*/ 2094152 h 3033282"/>
                    <a:gd name="connsiteX43" fmla="*/ 3385344 w 3907177"/>
                    <a:gd name="connsiteY43" fmla="*/ 2089937 h 3033282"/>
                    <a:gd name="connsiteX44" fmla="*/ 2921466 w 3907177"/>
                    <a:gd name="connsiteY44" fmla="*/ 1940074 h 3033282"/>
                    <a:gd name="connsiteX45" fmla="*/ 2876044 w 3907177"/>
                    <a:gd name="connsiteY45" fmla="*/ 1945069 h 3033282"/>
                    <a:gd name="connsiteX46" fmla="*/ 2796228 w 3907177"/>
                    <a:gd name="connsiteY46" fmla="*/ 1980818 h 3033282"/>
                    <a:gd name="connsiteX47" fmla="*/ 2716411 w 3907177"/>
                    <a:gd name="connsiteY47" fmla="*/ 2018670 h 3033282"/>
                    <a:gd name="connsiteX48" fmla="*/ 2773123 w 3907177"/>
                    <a:gd name="connsiteY48" fmla="*/ 2014464 h 3033282"/>
                    <a:gd name="connsiteX49" fmla="*/ 2813031 w 3907177"/>
                    <a:gd name="connsiteY49" fmla="*/ 2008155 h 3033282"/>
                    <a:gd name="connsiteX50" fmla="*/ 2810931 w 3907177"/>
                    <a:gd name="connsiteY50" fmla="*/ 2075448 h 3033282"/>
                    <a:gd name="connsiteX51" fmla="*/ 2825634 w 3907177"/>
                    <a:gd name="connsiteY51" fmla="*/ 2117505 h 3033282"/>
                    <a:gd name="connsiteX52" fmla="*/ 2817232 w 3907177"/>
                    <a:gd name="connsiteY52" fmla="*/ 2123814 h 3033282"/>
                    <a:gd name="connsiteX53" fmla="*/ 2773123 w 3907177"/>
                    <a:gd name="connsiteY53" fmla="*/ 2157460 h 3033282"/>
                    <a:gd name="connsiteX54" fmla="*/ 2848738 w 3907177"/>
                    <a:gd name="connsiteY54" fmla="*/ 2125917 h 3033282"/>
                    <a:gd name="connsiteX55" fmla="*/ 2941157 w 3907177"/>
                    <a:gd name="connsiteY55" fmla="*/ 2104888 h 3033282"/>
                    <a:gd name="connsiteX56" fmla="*/ 3111292 w 3907177"/>
                    <a:gd name="connsiteY56" fmla="*/ 2106991 h 3033282"/>
                    <a:gd name="connsiteX57" fmla="*/ 3056681 w 3907177"/>
                    <a:gd name="connsiteY57" fmla="*/ 2085962 h 3033282"/>
                    <a:gd name="connsiteX58" fmla="*/ 3016773 w 3907177"/>
                    <a:gd name="connsiteY58" fmla="*/ 2081756 h 3033282"/>
                    <a:gd name="connsiteX59" fmla="*/ 3023074 w 3907177"/>
                    <a:gd name="connsiteY59" fmla="*/ 2027081 h 3033282"/>
                    <a:gd name="connsiteX60" fmla="*/ 2995769 w 3907177"/>
                    <a:gd name="connsiteY60" fmla="*/ 1970303 h 3033282"/>
                    <a:gd name="connsiteX61" fmla="*/ 3018873 w 3907177"/>
                    <a:gd name="connsiteY61" fmla="*/ 1966098 h 3033282"/>
                    <a:gd name="connsiteX62" fmla="*/ 3065083 w 3907177"/>
                    <a:gd name="connsiteY62" fmla="*/ 1957686 h 3033282"/>
                    <a:gd name="connsiteX63" fmla="*/ 2968463 w 3907177"/>
                    <a:gd name="connsiteY63" fmla="*/ 1942966 h 3033282"/>
                    <a:gd name="connsiteX64" fmla="*/ 2921466 w 3907177"/>
                    <a:gd name="connsiteY64" fmla="*/ 1940074 h 3033282"/>
                    <a:gd name="connsiteX65" fmla="*/ 2882143 w 3907177"/>
                    <a:gd name="connsiteY65" fmla="*/ 1689578 h 3033282"/>
                    <a:gd name="connsiteX66" fmla="*/ 2779009 w 3907177"/>
                    <a:gd name="connsiteY66" fmla="*/ 1700880 h 3033282"/>
                    <a:gd name="connsiteX67" fmla="*/ 2720075 w 3907177"/>
                    <a:gd name="connsiteY67" fmla="*/ 1810222 h 3033282"/>
                    <a:gd name="connsiteX68" fmla="*/ 2806371 w 3907177"/>
                    <a:gd name="connsiteY68" fmla="*/ 1730318 h 3033282"/>
                    <a:gd name="connsiteX69" fmla="*/ 2953705 w 3907177"/>
                    <a:gd name="connsiteY69" fmla="*/ 1692469 h 3033282"/>
                    <a:gd name="connsiteX70" fmla="*/ 2882143 w 3907177"/>
                    <a:gd name="connsiteY70" fmla="*/ 1689578 h 3033282"/>
                    <a:gd name="connsiteX71" fmla="*/ 2751741 w 3907177"/>
                    <a:gd name="connsiteY71" fmla="*/ 1152523 h 3033282"/>
                    <a:gd name="connsiteX72" fmla="*/ 2752273 w 3907177"/>
                    <a:gd name="connsiteY72" fmla="*/ 1154187 h 3033282"/>
                    <a:gd name="connsiteX73" fmla="*/ 2764036 w 3907177"/>
                    <a:gd name="connsiteY73" fmla="*/ 1192874 h 3033282"/>
                    <a:gd name="connsiteX74" fmla="*/ 2787833 w 3907177"/>
                    <a:gd name="connsiteY74" fmla="*/ 1274009 h 3033282"/>
                    <a:gd name="connsiteX75" fmla="*/ 2819472 w 3907177"/>
                    <a:gd name="connsiteY75" fmla="*/ 1283014 h 3033282"/>
                    <a:gd name="connsiteX76" fmla="*/ 2820261 w 3907177"/>
                    <a:gd name="connsiteY76" fmla="*/ 1283258 h 3033282"/>
                    <a:gd name="connsiteX77" fmla="*/ 2825890 w 3907177"/>
                    <a:gd name="connsiteY77" fmla="*/ 1283302 h 3033282"/>
                    <a:gd name="connsiteX78" fmla="*/ 2903747 w 3907177"/>
                    <a:gd name="connsiteY78" fmla="*/ 1291542 h 3033282"/>
                    <a:gd name="connsiteX79" fmla="*/ 2899550 w 3907177"/>
                    <a:gd name="connsiteY79" fmla="*/ 1288295 h 3033282"/>
                    <a:gd name="connsiteX80" fmla="*/ 2806596 w 3907177"/>
                    <a:gd name="connsiteY80" fmla="*/ 1216396 h 3033282"/>
                    <a:gd name="connsiteX81" fmla="*/ 2775061 w 3907177"/>
                    <a:gd name="connsiteY81" fmla="*/ 1179930 h 3033282"/>
                    <a:gd name="connsiteX82" fmla="*/ 1695768 w 3907177"/>
                    <a:gd name="connsiteY82" fmla="*/ 862876 h 3033282"/>
                    <a:gd name="connsiteX83" fmla="*/ 2078780 w 3907177"/>
                    <a:gd name="connsiteY83" fmla="*/ 919680 h 3033282"/>
                    <a:gd name="connsiteX84" fmla="*/ 2177689 w 3907177"/>
                    <a:gd name="connsiteY84" fmla="*/ 938615 h 3033282"/>
                    <a:gd name="connsiteX85" fmla="*/ 2274495 w 3907177"/>
                    <a:gd name="connsiteY85" fmla="*/ 997523 h 3033282"/>
                    <a:gd name="connsiteX86" fmla="*/ 2192421 w 3907177"/>
                    <a:gd name="connsiteY86" fmla="*/ 984900 h 3033282"/>
                    <a:gd name="connsiteX87" fmla="*/ 2082989 w 3907177"/>
                    <a:gd name="connsiteY87" fmla="*/ 1031185 h 3033282"/>
                    <a:gd name="connsiteX88" fmla="*/ 2013542 w 3907177"/>
                    <a:gd name="connsiteY88" fmla="*/ 1064846 h 3033282"/>
                    <a:gd name="connsiteX89" fmla="*/ 2177689 w 3907177"/>
                    <a:gd name="connsiteY89" fmla="*/ 1060639 h 3033282"/>
                    <a:gd name="connsiteX90" fmla="*/ 2320793 w 3907177"/>
                    <a:gd name="connsiteY90" fmla="*/ 1102716 h 3033282"/>
                    <a:gd name="connsiteX91" fmla="*/ 2402867 w 3907177"/>
                    <a:gd name="connsiteY91" fmla="*/ 1193182 h 3033282"/>
                    <a:gd name="connsiteX92" fmla="*/ 2477977 w 3907177"/>
                    <a:gd name="connsiteY92" fmla="*/ 1304520 h 3033282"/>
                    <a:gd name="connsiteX93" fmla="*/ 2495231 w 3907177"/>
                    <a:gd name="connsiteY93" fmla="*/ 1302276 h 3033282"/>
                    <a:gd name="connsiteX94" fmla="*/ 2479203 w 3907177"/>
                    <a:gd name="connsiteY94" fmla="*/ 1263722 h 3033282"/>
                    <a:gd name="connsiteX95" fmla="*/ 2352360 w 3907177"/>
                    <a:gd name="connsiteY95" fmla="*/ 974380 h 3033282"/>
                    <a:gd name="connsiteX96" fmla="*/ 2194525 w 3907177"/>
                    <a:gd name="connsiteY96" fmla="*/ 875499 h 3033282"/>
                    <a:gd name="connsiteX97" fmla="*/ 1695768 w 3907177"/>
                    <a:gd name="connsiteY97" fmla="*/ 862876 h 3033282"/>
                    <a:gd name="connsiteX98" fmla="*/ 2884074 w 3907177"/>
                    <a:gd name="connsiteY98" fmla="*/ 435929 h 3033282"/>
                    <a:gd name="connsiteX99" fmla="*/ 2987291 w 3907177"/>
                    <a:gd name="connsiteY99" fmla="*/ 631716 h 3033282"/>
                    <a:gd name="connsiteX100" fmla="*/ 3130531 w 3907177"/>
                    <a:gd name="connsiteY100" fmla="*/ 1008552 h 3033282"/>
                    <a:gd name="connsiteX101" fmla="*/ 3063124 w 3907177"/>
                    <a:gd name="connsiteY101" fmla="*/ 682241 h 3033282"/>
                    <a:gd name="connsiteX102" fmla="*/ 2970440 w 3907177"/>
                    <a:gd name="connsiteY102" fmla="*/ 520138 h 3033282"/>
                    <a:gd name="connsiteX103" fmla="*/ 2884074 w 3907177"/>
                    <a:gd name="connsiteY103" fmla="*/ 435929 h 3033282"/>
                    <a:gd name="connsiteX104" fmla="*/ 990408 w 3907177"/>
                    <a:gd name="connsiteY104" fmla="*/ 698 h 3033282"/>
                    <a:gd name="connsiteX105" fmla="*/ 1039550 w 3907177"/>
                    <a:gd name="connsiteY105" fmla="*/ 863 h 3033282"/>
                    <a:gd name="connsiteX106" fmla="*/ 1348803 w 3907177"/>
                    <a:gd name="connsiteY106" fmla="*/ 72387 h 3033282"/>
                    <a:gd name="connsiteX107" fmla="*/ 1737998 w 3907177"/>
                    <a:gd name="connsiteY107" fmla="*/ 232264 h 3033282"/>
                    <a:gd name="connsiteX108" fmla="*/ 2005176 w 3907177"/>
                    <a:gd name="connsiteY108" fmla="*/ 371104 h 3033282"/>
                    <a:gd name="connsiteX109" fmla="*/ 2203455 w 3907177"/>
                    <a:gd name="connsiteY109" fmla="*/ 477601 h 3033282"/>
                    <a:gd name="connsiteX110" fmla="*/ 2296994 w 3907177"/>
                    <a:gd name="connsiteY110" fmla="*/ 530121 h 3033282"/>
                    <a:gd name="connsiteX111" fmla="*/ 2323986 w 3907177"/>
                    <a:gd name="connsiteY111" fmla="*/ 546882 h 3033282"/>
                    <a:gd name="connsiteX112" fmla="*/ 2357160 w 3907177"/>
                    <a:gd name="connsiteY112" fmla="*/ 567482 h 3033282"/>
                    <a:gd name="connsiteX113" fmla="*/ 2404890 w 3907177"/>
                    <a:gd name="connsiteY113" fmla="*/ 598298 h 3033282"/>
                    <a:gd name="connsiteX114" fmla="*/ 2415440 w 3907177"/>
                    <a:gd name="connsiteY114" fmla="*/ 605928 h 3033282"/>
                    <a:gd name="connsiteX115" fmla="*/ 2362991 w 3907177"/>
                    <a:gd name="connsiteY115" fmla="*/ 493093 h 3033282"/>
                    <a:gd name="connsiteX116" fmla="*/ 2329266 w 3907177"/>
                    <a:gd name="connsiteY116" fmla="*/ 483333 h 3033282"/>
                    <a:gd name="connsiteX117" fmla="*/ 2307060 w 3907177"/>
                    <a:gd name="connsiteY117" fmla="*/ 476906 h 3033282"/>
                    <a:gd name="connsiteX118" fmla="*/ 2313198 w 3907177"/>
                    <a:gd name="connsiteY118" fmla="*/ 470584 h 3033282"/>
                    <a:gd name="connsiteX119" fmla="*/ 2460566 w 3907177"/>
                    <a:gd name="connsiteY119" fmla="*/ 333037 h 3033282"/>
                    <a:gd name="connsiteX120" fmla="*/ 2482676 w 3907177"/>
                    <a:gd name="connsiteY120" fmla="*/ 317005 h 3033282"/>
                    <a:gd name="connsiteX121" fmla="*/ 2522361 w 3907177"/>
                    <a:gd name="connsiteY121" fmla="*/ 296868 h 3033282"/>
                    <a:gd name="connsiteX122" fmla="*/ 2554579 w 3907177"/>
                    <a:gd name="connsiteY122" fmla="*/ 283748 h 3033282"/>
                    <a:gd name="connsiteX123" fmla="*/ 2694384 w 3907177"/>
                    <a:gd name="connsiteY123" fmla="*/ 254812 h 3033282"/>
                    <a:gd name="connsiteX124" fmla="*/ 2798186 w 3907177"/>
                    <a:gd name="connsiteY124" fmla="*/ 277829 h 3033282"/>
                    <a:gd name="connsiteX125" fmla="*/ 2857052 w 3907177"/>
                    <a:gd name="connsiteY125" fmla="*/ 260994 h 3033282"/>
                    <a:gd name="connsiteX126" fmla="*/ 2861191 w 3907177"/>
                    <a:gd name="connsiteY126" fmla="*/ 261705 h 3033282"/>
                    <a:gd name="connsiteX127" fmla="*/ 2866568 w 3907177"/>
                    <a:gd name="connsiteY127" fmla="*/ 262766 h 3033282"/>
                    <a:gd name="connsiteX128" fmla="*/ 2867847 w 3907177"/>
                    <a:gd name="connsiteY128" fmla="*/ 263215 h 3033282"/>
                    <a:gd name="connsiteX129" fmla="*/ 2874182 w 3907177"/>
                    <a:gd name="connsiteY129" fmla="*/ 265939 h 3033282"/>
                    <a:gd name="connsiteX130" fmla="*/ 2878772 w 3907177"/>
                    <a:gd name="connsiteY130" fmla="*/ 265783 h 3033282"/>
                    <a:gd name="connsiteX131" fmla="*/ 2879970 w 3907177"/>
                    <a:gd name="connsiteY131" fmla="*/ 265863 h 3033282"/>
                    <a:gd name="connsiteX132" fmla="*/ 2909084 w 3907177"/>
                    <a:gd name="connsiteY132" fmla="*/ 273357 h 3033282"/>
                    <a:gd name="connsiteX133" fmla="*/ 2989498 w 3907177"/>
                    <a:gd name="connsiteY133" fmla="*/ 315709 h 3033282"/>
                    <a:gd name="connsiteX134" fmla="*/ 3365815 w 3907177"/>
                    <a:gd name="connsiteY134" fmla="*/ 925987 h 3033282"/>
                    <a:gd name="connsiteX135" fmla="*/ 3233368 w 3907177"/>
                    <a:gd name="connsiteY135" fmla="*/ 1376331 h 3033282"/>
                    <a:gd name="connsiteX136" fmla="*/ 3239761 w 3907177"/>
                    <a:gd name="connsiteY136" fmla="*/ 1410216 h 3033282"/>
                    <a:gd name="connsiteX137" fmla="*/ 3243622 w 3907177"/>
                    <a:gd name="connsiteY137" fmla="*/ 1426604 h 3033282"/>
                    <a:gd name="connsiteX138" fmla="*/ 3302854 w 3907177"/>
                    <a:gd name="connsiteY138" fmla="*/ 1472111 h 3033282"/>
                    <a:gd name="connsiteX139" fmla="*/ 3442037 w 3907177"/>
                    <a:gd name="connsiteY139" fmla="*/ 1705090 h 3033282"/>
                    <a:gd name="connsiteX140" fmla="*/ 3433973 w 3907177"/>
                    <a:gd name="connsiteY140" fmla="*/ 1732860 h 3033282"/>
                    <a:gd name="connsiteX141" fmla="*/ 3404867 w 3907177"/>
                    <a:gd name="connsiteY141" fmla="*/ 1673697 h 3033282"/>
                    <a:gd name="connsiteX142" fmla="*/ 3388345 w 3907177"/>
                    <a:gd name="connsiteY142" fmla="*/ 1639131 h 3033282"/>
                    <a:gd name="connsiteX143" fmla="*/ 3377441 w 3907177"/>
                    <a:gd name="connsiteY143" fmla="*/ 1616053 h 3033282"/>
                    <a:gd name="connsiteX144" fmla="*/ 3359581 w 3907177"/>
                    <a:gd name="connsiteY144" fmla="*/ 1565598 h 3033282"/>
                    <a:gd name="connsiteX145" fmla="*/ 3361687 w 3907177"/>
                    <a:gd name="connsiteY145" fmla="*/ 1582431 h 3033282"/>
                    <a:gd name="connsiteX146" fmla="*/ 3374588 w 3907177"/>
                    <a:gd name="connsiteY146" fmla="*/ 1610015 h 3033282"/>
                    <a:gd name="connsiteX147" fmla="*/ 3377441 w 3907177"/>
                    <a:gd name="connsiteY147" fmla="*/ 1616053 h 3033282"/>
                    <a:gd name="connsiteX148" fmla="*/ 3442901 w 3907177"/>
                    <a:gd name="connsiteY148" fmla="*/ 1800978 h 3033282"/>
                    <a:gd name="connsiteX149" fmla="*/ 3440408 w 3907177"/>
                    <a:gd name="connsiteY149" fmla="*/ 1796829 h 3033282"/>
                    <a:gd name="connsiteX150" fmla="*/ 3433154 w 3907177"/>
                    <a:gd name="connsiteY150" fmla="*/ 1784752 h 3033282"/>
                    <a:gd name="connsiteX151" fmla="*/ 3397602 w 3907177"/>
                    <a:gd name="connsiteY151" fmla="*/ 1761774 h 3033282"/>
                    <a:gd name="connsiteX152" fmla="*/ 3349501 w 3907177"/>
                    <a:gd name="connsiteY152" fmla="*/ 1755507 h 3033282"/>
                    <a:gd name="connsiteX153" fmla="*/ 3395510 w 3907177"/>
                    <a:gd name="connsiteY153" fmla="*/ 1772218 h 3033282"/>
                    <a:gd name="connsiteX154" fmla="*/ 3439918 w 3907177"/>
                    <a:gd name="connsiteY154" fmla="*/ 1800713 h 3033282"/>
                    <a:gd name="connsiteX155" fmla="*/ 3444055 w 3907177"/>
                    <a:gd name="connsiteY155" fmla="*/ 1804238 h 3033282"/>
                    <a:gd name="connsiteX156" fmla="*/ 3555468 w 3907177"/>
                    <a:gd name="connsiteY156" fmla="*/ 2118980 h 3033282"/>
                    <a:gd name="connsiteX157" fmla="*/ 3553362 w 3907177"/>
                    <a:gd name="connsiteY157" fmla="*/ 2091890 h 3033282"/>
                    <a:gd name="connsiteX158" fmla="*/ 3553487 w 3907177"/>
                    <a:gd name="connsiteY158" fmla="*/ 2080908 h 3033282"/>
                    <a:gd name="connsiteX159" fmla="*/ 3554536 w 3907177"/>
                    <a:gd name="connsiteY159" fmla="*/ 2083695 h 3033282"/>
                    <a:gd name="connsiteX160" fmla="*/ 3570142 w 3907177"/>
                    <a:gd name="connsiteY160" fmla="*/ 2125146 h 3033282"/>
                    <a:gd name="connsiteX161" fmla="*/ 3570375 w 3907177"/>
                    <a:gd name="connsiteY161" fmla="*/ 2125765 h 3033282"/>
                    <a:gd name="connsiteX162" fmla="*/ 3570326 w 3907177"/>
                    <a:gd name="connsiteY162" fmla="*/ 2125774 h 3033282"/>
                    <a:gd name="connsiteX163" fmla="*/ 3524755 w 3907177"/>
                    <a:gd name="connsiteY163" fmla="*/ 2128437 h 3033282"/>
                    <a:gd name="connsiteX164" fmla="*/ 3520991 w 3907177"/>
                    <a:gd name="connsiteY164" fmla="*/ 2130652 h 3033282"/>
                    <a:gd name="connsiteX165" fmla="*/ 3519898 w 3907177"/>
                    <a:gd name="connsiteY165" fmla="*/ 2125754 h 3033282"/>
                    <a:gd name="connsiteX166" fmla="*/ 3513061 w 3907177"/>
                    <a:gd name="connsiteY166" fmla="*/ 2102599 h 3033282"/>
                    <a:gd name="connsiteX167" fmla="*/ 3485716 w 3907177"/>
                    <a:gd name="connsiteY167" fmla="*/ 2058392 h 3033282"/>
                    <a:gd name="connsiteX168" fmla="*/ 3422611 w 3907177"/>
                    <a:gd name="connsiteY168" fmla="*/ 2039446 h 3033282"/>
                    <a:gd name="connsiteX169" fmla="*/ 3384747 w 3907177"/>
                    <a:gd name="connsiteY169" fmla="*/ 2043657 h 3033282"/>
                    <a:gd name="connsiteX170" fmla="*/ 3334263 w 3907177"/>
                    <a:gd name="connsiteY170" fmla="*/ 2031026 h 3033282"/>
                    <a:gd name="connsiteX171" fmla="*/ 3378437 w 3907177"/>
                    <a:gd name="connsiteY171" fmla="*/ 2058392 h 3033282"/>
                    <a:gd name="connsiteX172" fmla="*/ 3357402 w 3907177"/>
                    <a:gd name="connsiteY172" fmla="*/ 2092073 h 3033282"/>
                    <a:gd name="connsiteX173" fmla="*/ 3351091 w 3907177"/>
                    <a:gd name="connsiteY173" fmla="*/ 2140490 h 3033282"/>
                    <a:gd name="connsiteX174" fmla="*/ 3317435 w 3907177"/>
                    <a:gd name="connsiteY174" fmla="*/ 2140490 h 3033282"/>
                    <a:gd name="connsiteX175" fmla="*/ 3359505 w 3907177"/>
                    <a:gd name="connsiteY175" fmla="*/ 2155225 h 3033282"/>
                    <a:gd name="connsiteX176" fmla="*/ 3416300 w 3907177"/>
                    <a:gd name="connsiteY176" fmla="*/ 2180486 h 3033282"/>
                    <a:gd name="connsiteX177" fmla="*/ 3468953 w 3907177"/>
                    <a:gd name="connsiteY177" fmla="*/ 2204760 h 3033282"/>
                    <a:gd name="connsiteX178" fmla="*/ 3471183 w 3907177"/>
                    <a:gd name="connsiteY178" fmla="*/ 2205864 h 3033282"/>
                    <a:gd name="connsiteX179" fmla="*/ 3465112 w 3907177"/>
                    <a:gd name="connsiteY179" fmla="*/ 2222558 h 3033282"/>
                    <a:gd name="connsiteX180" fmla="*/ 3404088 w 3907177"/>
                    <a:gd name="connsiteY180" fmla="*/ 2397188 h 3033282"/>
                    <a:gd name="connsiteX181" fmla="*/ 3303083 w 3907177"/>
                    <a:gd name="connsiteY181" fmla="*/ 2544467 h 3033282"/>
                    <a:gd name="connsiteX182" fmla="*/ 3395671 w 3907177"/>
                    <a:gd name="connsiteY182" fmla="*/ 2456100 h 3033282"/>
                    <a:gd name="connsiteX183" fmla="*/ 3450382 w 3907177"/>
                    <a:gd name="connsiteY183" fmla="*/ 2386668 h 3033282"/>
                    <a:gd name="connsiteX184" fmla="*/ 3526136 w 3907177"/>
                    <a:gd name="connsiteY184" fmla="*/ 2184686 h 3033282"/>
                    <a:gd name="connsiteX185" fmla="*/ 3618725 w 3907177"/>
                    <a:gd name="connsiteY185" fmla="*/ 2163646 h 3033282"/>
                    <a:gd name="connsiteX186" fmla="*/ 3751294 w 3907177"/>
                    <a:gd name="connsiteY186" fmla="*/ 2136294 h 3033282"/>
                    <a:gd name="connsiteX187" fmla="*/ 3799430 w 3907177"/>
                    <a:gd name="connsiteY187" fmla="*/ 2104735 h 3033282"/>
                    <a:gd name="connsiteX188" fmla="*/ 3810437 w 3907177"/>
                    <a:gd name="connsiteY188" fmla="*/ 2099831 h 3033282"/>
                    <a:gd name="connsiteX189" fmla="*/ 3824461 w 3907177"/>
                    <a:gd name="connsiteY189" fmla="*/ 2097367 h 3033282"/>
                    <a:gd name="connsiteX190" fmla="*/ 3829342 w 3907177"/>
                    <a:gd name="connsiteY190" fmla="*/ 2096510 h 3033282"/>
                    <a:gd name="connsiteX191" fmla="*/ 3845987 w 3907177"/>
                    <a:gd name="connsiteY191" fmla="*/ 2098423 h 3033282"/>
                    <a:gd name="connsiteX192" fmla="*/ 3904907 w 3907177"/>
                    <a:gd name="connsiteY192" fmla="*/ 2180478 h 3033282"/>
                    <a:gd name="connsiteX193" fmla="*/ 3885968 w 3907177"/>
                    <a:gd name="connsiteY193" fmla="*/ 2315133 h 3033282"/>
                    <a:gd name="connsiteX194" fmla="*/ 3884225 w 3907177"/>
                    <a:gd name="connsiteY194" fmla="*/ 2328571 h 3033282"/>
                    <a:gd name="connsiteX195" fmla="*/ 3881324 w 3907177"/>
                    <a:gd name="connsiteY195" fmla="*/ 2344937 h 3033282"/>
                    <a:gd name="connsiteX196" fmla="*/ 3878738 w 3907177"/>
                    <a:gd name="connsiteY196" fmla="*/ 2354578 h 3033282"/>
                    <a:gd name="connsiteX197" fmla="*/ 3857107 w 3907177"/>
                    <a:gd name="connsiteY197" fmla="*/ 2435219 h 3033282"/>
                    <a:gd name="connsiteX198" fmla="*/ 3839183 w 3907177"/>
                    <a:gd name="connsiteY198" fmla="*/ 2502042 h 3033282"/>
                    <a:gd name="connsiteX199" fmla="*/ 3806236 w 3907177"/>
                    <a:gd name="connsiteY199" fmla="*/ 2584501 h 3033282"/>
                    <a:gd name="connsiteX200" fmla="*/ 3612412 w 3907177"/>
                    <a:gd name="connsiteY200" fmla="*/ 2876897 h 3033282"/>
                    <a:gd name="connsiteX201" fmla="*/ 3004275 w 3907177"/>
                    <a:gd name="connsiteY201" fmla="*/ 2912665 h 3033282"/>
                    <a:gd name="connsiteX202" fmla="*/ 2812785 w 3907177"/>
                    <a:gd name="connsiteY202" fmla="*/ 2759074 h 3033282"/>
                    <a:gd name="connsiteX203" fmla="*/ 2726510 w 3907177"/>
                    <a:gd name="connsiteY203" fmla="*/ 2651771 h 3033282"/>
                    <a:gd name="connsiteX204" fmla="*/ 2722301 w 3907177"/>
                    <a:gd name="connsiteY204" fmla="*/ 2655979 h 3033282"/>
                    <a:gd name="connsiteX205" fmla="*/ 2686529 w 3907177"/>
                    <a:gd name="connsiteY205" fmla="*/ 2750658 h 3033282"/>
                    <a:gd name="connsiteX206" fmla="*/ 2646547 w 3907177"/>
                    <a:gd name="connsiteY206" fmla="*/ 2799050 h 3033282"/>
                    <a:gd name="connsiteX207" fmla="*/ 2593940 w 3907177"/>
                    <a:gd name="connsiteY207" fmla="*/ 2887417 h 3033282"/>
                    <a:gd name="connsiteX208" fmla="*/ 2606566 w 3907177"/>
                    <a:gd name="connsiteY208" fmla="*/ 2963160 h 3033282"/>
                    <a:gd name="connsiteX209" fmla="*/ 2724406 w 3907177"/>
                    <a:gd name="connsiteY209" fmla="*/ 3001032 h 3033282"/>
                    <a:gd name="connsiteX210" fmla="*/ 2614983 w 3907177"/>
                    <a:gd name="connsiteY210" fmla="*/ 2916873 h 3033282"/>
                    <a:gd name="connsiteX211" fmla="*/ 2636026 w 3907177"/>
                    <a:gd name="connsiteY211" fmla="*/ 2931601 h 3033282"/>
                    <a:gd name="connsiteX212" fmla="*/ 2741240 w 3907177"/>
                    <a:gd name="connsiteY212" fmla="*/ 2975784 h 3033282"/>
                    <a:gd name="connsiteX213" fmla="*/ 2823307 w 3907177"/>
                    <a:gd name="connsiteY213" fmla="*/ 2935809 h 3033282"/>
                    <a:gd name="connsiteX214" fmla="*/ 2869601 w 3907177"/>
                    <a:gd name="connsiteY214" fmla="*/ 2874793 h 3033282"/>
                    <a:gd name="connsiteX215" fmla="*/ 2909582 w 3907177"/>
                    <a:gd name="connsiteY215" fmla="*/ 2914769 h 3033282"/>
                    <a:gd name="connsiteX216" fmla="*/ 2804368 w 3907177"/>
                    <a:gd name="connsiteY216" fmla="*/ 3009448 h 3033282"/>
                    <a:gd name="connsiteX217" fmla="*/ 2631817 w 3907177"/>
                    <a:gd name="connsiteY217" fmla="*/ 3019968 h 3033282"/>
                    <a:gd name="connsiteX218" fmla="*/ 2592812 w 3907177"/>
                    <a:gd name="connsiteY218" fmla="*/ 2997729 h 3033282"/>
                    <a:gd name="connsiteX219" fmla="*/ 2571463 w 3907177"/>
                    <a:gd name="connsiteY219" fmla="*/ 2978979 h 3033282"/>
                    <a:gd name="connsiteX220" fmla="*/ 2569646 w 3907177"/>
                    <a:gd name="connsiteY220" fmla="*/ 2977384 h 3033282"/>
                    <a:gd name="connsiteX221" fmla="*/ 2550477 w 3907177"/>
                    <a:gd name="connsiteY221" fmla="*/ 2953365 h 3033282"/>
                    <a:gd name="connsiteX222" fmla="*/ 2543509 w 3907177"/>
                    <a:gd name="connsiteY222" fmla="*/ 2942341 h 3033282"/>
                    <a:gd name="connsiteX223" fmla="*/ 2527951 w 3907177"/>
                    <a:gd name="connsiteY223" fmla="*/ 2910199 h 3033282"/>
                    <a:gd name="connsiteX224" fmla="*/ 2522395 w 3907177"/>
                    <a:gd name="connsiteY224" fmla="*/ 2893729 h 3033282"/>
                    <a:gd name="connsiteX225" fmla="*/ 2457162 w 3907177"/>
                    <a:gd name="connsiteY225" fmla="*/ 2748554 h 3033282"/>
                    <a:gd name="connsiteX226" fmla="*/ 2362469 w 3907177"/>
                    <a:gd name="connsiteY226" fmla="*/ 2651771 h 3033282"/>
                    <a:gd name="connsiteX227" fmla="*/ 2340024 w 3907177"/>
                    <a:gd name="connsiteY227" fmla="*/ 2621933 h 3033282"/>
                    <a:gd name="connsiteX228" fmla="*/ 2338457 w 3907177"/>
                    <a:gd name="connsiteY228" fmla="*/ 2619477 h 3033282"/>
                    <a:gd name="connsiteX229" fmla="*/ 2304048 w 3907177"/>
                    <a:gd name="connsiteY229" fmla="*/ 2565541 h 3033282"/>
                    <a:gd name="connsiteX230" fmla="*/ 2335655 w 3907177"/>
                    <a:gd name="connsiteY230" fmla="*/ 2318674 h 3033282"/>
                    <a:gd name="connsiteX231" fmla="*/ 2366996 w 3907177"/>
                    <a:gd name="connsiteY231" fmla="*/ 2274192 h 3033282"/>
                    <a:gd name="connsiteX232" fmla="*/ 2347572 w 3907177"/>
                    <a:gd name="connsiteY232" fmla="*/ 2275513 h 3033282"/>
                    <a:gd name="connsiteX233" fmla="*/ 2320522 w 3907177"/>
                    <a:gd name="connsiteY233" fmla="*/ 2269084 h 3033282"/>
                    <a:gd name="connsiteX234" fmla="*/ 2038565 w 3907177"/>
                    <a:gd name="connsiteY234" fmla="*/ 2062847 h 3033282"/>
                    <a:gd name="connsiteX235" fmla="*/ 2043892 w 3907177"/>
                    <a:gd name="connsiteY235" fmla="*/ 1618938 h 3033282"/>
                    <a:gd name="connsiteX236" fmla="*/ 2058099 w 3907177"/>
                    <a:gd name="connsiteY236" fmla="*/ 1557525 h 3033282"/>
                    <a:gd name="connsiteX237" fmla="*/ 2055755 w 3907177"/>
                    <a:gd name="connsiteY237" fmla="*/ 1558228 h 3033282"/>
                    <a:gd name="connsiteX238" fmla="*/ 2050316 w 3907177"/>
                    <a:gd name="connsiteY238" fmla="*/ 1559430 h 3033282"/>
                    <a:gd name="connsiteX239" fmla="*/ 1525518 w 3907177"/>
                    <a:gd name="connsiteY239" fmla="*/ 1690090 h 3033282"/>
                    <a:gd name="connsiteX240" fmla="*/ 946985 w 3907177"/>
                    <a:gd name="connsiteY240" fmla="*/ 1875211 h 3033282"/>
                    <a:gd name="connsiteX241" fmla="*/ 559893 w 3907177"/>
                    <a:gd name="connsiteY241" fmla="*/ 1858382 h 3033282"/>
                    <a:gd name="connsiteX242" fmla="*/ 412630 w 3907177"/>
                    <a:gd name="connsiteY242" fmla="*/ 1498659 h 3033282"/>
                    <a:gd name="connsiteX243" fmla="*/ 46576 w 3907177"/>
                    <a:gd name="connsiteY243" fmla="*/ 1063204 h 3033282"/>
                    <a:gd name="connsiteX244" fmla="*/ 36057 w 3907177"/>
                    <a:gd name="connsiteY244" fmla="*/ 665615 h 3033282"/>
                    <a:gd name="connsiteX245" fmla="*/ 191735 w 3907177"/>
                    <a:gd name="connsiteY245" fmla="*/ 459457 h 3033282"/>
                    <a:gd name="connsiteX246" fmla="*/ 374762 w 3907177"/>
                    <a:gd name="connsiteY246" fmla="*/ 465768 h 3033282"/>
                    <a:gd name="connsiteX247" fmla="*/ 677704 w 3907177"/>
                    <a:gd name="connsiteY247" fmla="*/ 528878 h 3033282"/>
                    <a:gd name="connsiteX248" fmla="*/ 1090040 w 3907177"/>
                    <a:gd name="connsiteY248" fmla="*/ 713999 h 3033282"/>
                    <a:gd name="connsiteX249" fmla="*/ 736609 w 3907177"/>
                    <a:gd name="connsiteY249" fmla="*/ 514152 h 3033282"/>
                    <a:gd name="connsiteX250" fmla="*/ 503092 w 3907177"/>
                    <a:gd name="connsiteY250" fmla="*/ 423695 h 3033282"/>
                    <a:gd name="connsiteX251" fmla="*/ 700845 w 3907177"/>
                    <a:gd name="connsiteY251" fmla="*/ 246989 h 3033282"/>
                    <a:gd name="connsiteX252" fmla="*/ 867042 w 3907177"/>
                    <a:gd name="connsiteY252" fmla="*/ 47143 h 3033282"/>
                    <a:gd name="connsiteX253" fmla="*/ 990408 w 3907177"/>
                    <a:gd name="connsiteY253" fmla="*/ 698 h 3033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</a:cxnLst>
                  <a:rect l="l" t="t" r="r" b="b"/>
                  <a:pathLst>
                    <a:path w="3907177" h="3033282">
                      <a:moveTo>
                        <a:pt x="3283994" y="2199606"/>
                      </a:moveTo>
                      <a:cubicBezTo>
                        <a:pt x="3260886" y="2199606"/>
                        <a:pt x="3239879" y="2208029"/>
                        <a:pt x="3216771" y="2237508"/>
                      </a:cubicBezTo>
                      <a:cubicBezTo>
                        <a:pt x="3206268" y="2252247"/>
                        <a:pt x="3191038" y="2271198"/>
                        <a:pt x="3176070" y="2287254"/>
                      </a:cubicBezTo>
                      <a:lnTo>
                        <a:pt x="3157902" y="2304911"/>
                      </a:lnTo>
                      <a:lnTo>
                        <a:pt x="3148728" y="2311436"/>
                      </a:lnTo>
                      <a:cubicBezTo>
                        <a:pt x="3141540" y="2316470"/>
                        <a:pt x="3136944" y="2319628"/>
                        <a:pt x="3136944" y="2319628"/>
                      </a:cubicBezTo>
                      <a:cubicBezTo>
                        <a:pt x="3141671" y="2318049"/>
                        <a:pt x="3147710" y="2313969"/>
                        <a:pt x="3154439" y="2308277"/>
                      </a:cubicBezTo>
                      <a:lnTo>
                        <a:pt x="3157902" y="2304911"/>
                      </a:lnTo>
                      <a:lnTo>
                        <a:pt x="3176070" y="2291992"/>
                      </a:lnTo>
                      <a:cubicBezTo>
                        <a:pt x="3196815" y="2276989"/>
                        <a:pt x="3219922" y="2259617"/>
                        <a:pt x="3229375" y="2250142"/>
                      </a:cubicBezTo>
                      <a:cubicBezTo>
                        <a:pt x="3248282" y="2231191"/>
                        <a:pt x="3283994" y="2231191"/>
                        <a:pt x="3317605" y="2231191"/>
                      </a:cubicBezTo>
                      <a:cubicBezTo>
                        <a:pt x="3341238" y="2231191"/>
                        <a:pt x="3367234" y="2240666"/>
                        <a:pt x="3378755" y="2245404"/>
                      </a:cubicBezTo>
                      <a:lnTo>
                        <a:pt x="3382808" y="2247161"/>
                      </a:lnTo>
                      <a:lnTo>
                        <a:pt x="3351550" y="2248260"/>
                      </a:lnTo>
                      <a:cubicBezTo>
                        <a:pt x="3337425" y="2251320"/>
                        <a:pt x="3324650" y="2257505"/>
                        <a:pt x="3315694" y="2268558"/>
                      </a:cubicBezTo>
                      <a:cubicBezTo>
                        <a:pt x="3281978" y="2310668"/>
                        <a:pt x="3267228" y="2335934"/>
                        <a:pt x="3248262" y="2369622"/>
                      </a:cubicBezTo>
                      <a:cubicBezTo>
                        <a:pt x="3229297" y="2403310"/>
                        <a:pt x="3195581" y="2443314"/>
                        <a:pt x="3195581" y="2443314"/>
                      </a:cubicBezTo>
                      <a:cubicBezTo>
                        <a:pt x="3195581" y="2443314"/>
                        <a:pt x="3273549" y="2363305"/>
                        <a:pt x="3288300" y="2346462"/>
                      </a:cubicBezTo>
                      <a:cubicBezTo>
                        <a:pt x="3303051" y="2327512"/>
                        <a:pt x="3309372" y="2312774"/>
                        <a:pt x="3334660" y="2295930"/>
                      </a:cubicBezTo>
                      <a:cubicBezTo>
                        <a:pt x="3357839" y="2279086"/>
                        <a:pt x="3381019" y="2279086"/>
                        <a:pt x="3404199" y="2281191"/>
                      </a:cubicBezTo>
                      <a:cubicBezTo>
                        <a:pt x="3427378" y="2283297"/>
                        <a:pt x="3442129" y="2291719"/>
                        <a:pt x="3442129" y="2291719"/>
                      </a:cubicBezTo>
                      <a:lnTo>
                        <a:pt x="3448451" y="2258031"/>
                      </a:lnTo>
                      <a:cubicBezTo>
                        <a:pt x="3448451" y="2258031"/>
                        <a:pt x="3442393" y="2255926"/>
                        <a:pt x="3432746" y="2253458"/>
                      </a:cubicBezTo>
                      <a:lnTo>
                        <a:pt x="3399309" y="2247403"/>
                      </a:lnTo>
                      <a:lnTo>
                        <a:pt x="3406885" y="2246720"/>
                      </a:lnTo>
                      <a:cubicBezTo>
                        <a:pt x="3417388" y="2244878"/>
                        <a:pt x="3426842" y="2240666"/>
                        <a:pt x="3422640" y="2231191"/>
                      </a:cubicBezTo>
                      <a:cubicBezTo>
                        <a:pt x="3412137" y="2214346"/>
                        <a:pt x="3391130" y="2216451"/>
                        <a:pt x="3370122" y="2208029"/>
                      </a:cubicBezTo>
                      <a:cubicBezTo>
                        <a:pt x="3349115" y="2201712"/>
                        <a:pt x="3309202" y="2199606"/>
                        <a:pt x="3283994" y="2199606"/>
                      </a:cubicBezTo>
                      <a:close/>
                      <a:moveTo>
                        <a:pt x="3868985" y="2136388"/>
                      </a:moveTo>
                      <a:cubicBezTo>
                        <a:pt x="3868985" y="2136388"/>
                        <a:pt x="3778558" y="2193138"/>
                        <a:pt x="3734396" y="2199444"/>
                      </a:cubicBezTo>
                      <a:cubicBezTo>
                        <a:pt x="3690235" y="2205750"/>
                        <a:pt x="3646073" y="2235176"/>
                        <a:pt x="3559852" y="2182629"/>
                      </a:cubicBezTo>
                      <a:cubicBezTo>
                        <a:pt x="3555646" y="2180527"/>
                        <a:pt x="3604014" y="2239379"/>
                        <a:pt x="3641867" y="2241481"/>
                      </a:cubicBezTo>
                      <a:cubicBezTo>
                        <a:pt x="3681823" y="2243583"/>
                        <a:pt x="3702852" y="2239379"/>
                        <a:pt x="3702852" y="2239379"/>
                      </a:cubicBezTo>
                      <a:cubicBezTo>
                        <a:pt x="3784867" y="2228870"/>
                        <a:pt x="3820617" y="2188935"/>
                        <a:pt x="3831132" y="2178425"/>
                      </a:cubicBezTo>
                      <a:cubicBezTo>
                        <a:pt x="3843750" y="2170018"/>
                        <a:pt x="3868985" y="2136388"/>
                        <a:pt x="3868985" y="2136388"/>
                      </a:cubicBezTo>
                      <a:close/>
                      <a:moveTo>
                        <a:pt x="3385344" y="2089937"/>
                      </a:moveTo>
                      <a:cubicBezTo>
                        <a:pt x="3391674" y="2089411"/>
                        <a:pt x="3398532" y="2089937"/>
                        <a:pt x="3403807" y="2092045"/>
                      </a:cubicBezTo>
                      <a:cubicBezTo>
                        <a:pt x="3412247" y="2096259"/>
                        <a:pt x="3418577" y="2104688"/>
                        <a:pt x="3420687" y="2119439"/>
                      </a:cubicBezTo>
                      <a:cubicBezTo>
                        <a:pt x="3422797" y="2132083"/>
                        <a:pt x="3410137" y="2151048"/>
                        <a:pt x="3410137" y="2151048"/>
                      </a:cubicBezTo>
                      <a:cubicBezTo>
                        <a:pt x="3410137" y="2151048"/>
                        <a:pt x="3389037" y="2144726"/>
                        <a:pt x="3380596" y="2144726"/>
                      </a:cubicBezTo>
                      <a:cubicBezTo>
                        <a:pt x="3374266" y="2142619"/>
                        <a:pt x="3353166" y="2146834"/>
                        <a:pt x="3353166" y="2146834"/>
                      </a:cubicBezTo>
                      <a:lnTo>
                        <a:pt x="3353166" y="2113117"/>
                      </a:lnTo>
                      <a:cubicBezTo>
                        <a:pt x="3353166" y="2113117"/>
                        <a:pt x="3365826" y="2096259"/>
                        <a:pt x="3370046" y="2094152"/>
                      </a:cubicBezTo>
                      <a:cubicBezTo>
                        <a:pt x="3373211" y="2092045"/>
                        <a:pt x="3379014" y="2090464"/>
                        <a:pt x="3385344" y="2089937"/>
                      </a:cubicBezTo>
                      <a:close/>
                      <a:moveTo>
                        <a:pt x="2921466" y="1940074"/>
                      </a:moveTo>
                      <a:cubicBezTo>
                        <a:pt x="2903875" y="1940863"/>
                        <a:pt x="2886546" y="1942966"/>
                        <a:pt x="2876044" y="1945069"/>
                      </a:cubicBezTo>
                      <a:cubicBezTo>
                        <a:pt x="2857140" y="1951377"/>
                        <a:pt x="2819332" y="1968200"/>
                        <a:pt x="2796228" y="1980818"/>
                      </a:cubicBezTo>
                      <a:cubicBezTo>
                        <a:pt x="2773123" y="1995538"/>
                        <a:pt x="2716411" y="2018670"/>
                        <a:pt x="2716411" y="2018670"/>
                      </a:cubicBezTo>
                      <a:cubicBezTo>
                        <a:pt x="2716411" y="2018670"/>
                        <a:pt x="2756319" y="2016567"/>
                        <a:pt x="2773123" y="2014464"/>
                      </a:cubicBezTo>
                      <a:cubicBezTo>
                        <a:pt x="2789926" y="2014464"/>
                        <a:pt x="2813031" y="2008155"/>
                        <a:pt x="2813031" y="2008155"/>
                      </a:cubicBezTo>
                      <a:cubicBezTo>
                        <a:pt x="2813031" y="2008155"/>
                        <a:pt x="2802529" y="2046007"/>
                        <a:pt x="2810931" y="2075448"/>
                      </a:cubicBezTo>
                      <a:cubicBezTo>
                        <a:pt x="2817232" y="2102785"/>
                        <a:pt x="2825634" y="2117505"/>
                        <a:pt x="2825634" y="2117505"/>
                      </a:cubicBezTo>
                      <a:cubicBezTo>
                        <a:pt x="2825634" y="2117505"/>
                        <a:pt x="2825634" y="2119608"/>
                        <a:pt x="2817232" y="2123814"/>
                      </a:cubicBezTo>
                      <a:cubicBezTo>
                        <a:pt x="2810931" y="2125917"/>
                        <a:pt x="2773123" y="2157460"/>
                        <a:pt x="2773123" y="2157460"/>
                      </a:cubicBezTo>
                      <a:cubicBezTo>
                        <a:pt x="2773123" y="2157460"/>
                        <a:pt x="2831935" y="2132226"/>
                        <a:pt x="2848738" y="2125917"/>
                      </a:cubicBezTo>
                      <a:cubicBezTo>
                        <a:pt x="2865542" y="2121711"/>
                        <a:pt x="2901249" y="2113300"/>
                        <a:pt x="2941157" y="2104888"/>
                      </a:cubicBezTo>
                      <a:cubicBezTo>
                        <a:pt x="2981066" y="2096476"/>
                        <a:pt x="3111292" y="2106991"/>
                        <a:pt x="3111292" y="2106991"/>
                      </a:cubicBezTo>
                      <a:cubicBezTo>
                        <a:pt x="3111292" y="2106991"/>
                        <a:pt x="3073484" y="2092271"/>
                        <a:pt x="3056681" y="2085962"/>
                      </a:cubicBezTo>
                      <a:cubicBezTo>
                        <a:pt x="3039878" y="2081756"/>
                        <a:pt x="3016773" y="2081756"/>
                        <a:pt x="3016773" y="2081756"/>
                      </a:cubicBezTo>
                      <a:cubicBezTo>
                        <a:pt x="3016773" y="2081756"/>
                        <a:pt x="3029375" y="2052316"/>
                        <a:pt x="3023074" y="2027081"/>
                      </a:cubicBezTo>
                      <a:cubicBezTo>
                        <a:pt x="3016773" y="1999744"/>
                        <a:pt x="2995769" y="1970303"/>
                        <a:pt x="2995769" y="1970303"/>
                      </a:cubicBezTo>
                      <a:cubicBezTo>
                        <a:pt x="2995769" y="1970303"/>
                        <a:pt x="3002070" y="1966098"/>
                        <a:pt x="3018873" y="1966098"/>
                      </a:cubicBezTo>
                      <a:cubicBezTo>
                        <a:pt x="3035677" y="1963995"/>
                        <a:pt x="3065083" y="1957686"/>
                        <a:pt x="3065083" y="1957686"/>
                      </a:cubicBezTo>
                      <a:cubicBezTo>
                        <a:pt x="3065083" y="1957686"/>
                        <a:pt x="2991568" y="1949274"/>
                        <a:pt x="2968463" y="1942966"/>
                      </a:cubicBezTo>
                      <a:cubicBezTo>
                        <a:pt x="2956910" y="1939811"/>
                        <a:pt x="2939057" y="1939286"/>
                        <a:pt x="2921466" y="1940074"/>
                      </a:cubicBezTo>
                      <a:close/>
                      <a:moveTo>
                        <a:pt x="2882143" y="1689578"/>
                      </a:moveTo>
                      <a:cubicBezTo>
                        <a:pt x="2843731" y="1689315"/>
                        <a:pt x="2800057" y="1691418"/>
                        <a:pt x="2779009" y="1700880"/>
                      </a:cubicBezTo>
                      <a:cubicBezTo>
                        <a:pt x="2736913" y="1717702"/>
                        <a:pt x="2720075" y="1810222"/>
                        <a:pt x="2720075" y="1810222"/>
                      </a:cubicBezTo>
                      <a:cubicBezTo>
                        <a:pt x="2720075" y="1810222"/>
                        <a:pt x="2760066" y="1759756"/>
                        <a:pt x="2806371" y="1730318"/>
                      </a:cubicBezTo>
                      <a:cubicBezTo>
                        <a:pt x="2852676" y="1698777"/>
                        <a:pt x="2953705" y="1692469"/>
                        <a:pt x="2953705" y="1692469"/>
                      </a:cubicBezTo>
                      <a:cubicBezTo>
                        <a:pt x="2953705" y="1692469"/>
                        <a:pt x="2920555" y="1689840"/>
                        <a:pt x="2882143" y="1689578"/>
                      </a:cubicBezTo>
                      <a:close/>
                      <a:moveTo>
                        <a:pt x="2751741" y="1152523"/>
                      </a:moveTo>
                      <a:lnTo>
                        <a:pt x="2752273" y="1154187"/>
                      </a:lnTo>
                      <a:lnTo>
                        <a:pt x="2764036" y="1192874"/>
                      </a:lnTo>
                      <a:lnTo>
                        <a:pt x="2787833" y="1274009"/>
                      </a:lnTo>
                      <a:lnTo>
                        <a:pt x="2819472" y="1283014"/>
                      </a:lnTo>
                      <a:lnTo>
                        <a:pt x="2820261" y="1283258"/>
                      </a:lnTo>
                      <a:lnTo>
                        <a:pt x="2825890" y="1283302"/>
                      </a:lnTo>
                      <a:lnTo>
                        <a:pt x="2903747" y="1291542"/>
                      </a:lnTo>
                      <a:lnTo>
                        <a:pt x="2899550" y="1288295"/>
                      </a:lnTo>
                      <a:cubicBezTo>
                        <a:pt x="2806596" y="1216396"/>
                        <a:pt x="2806596" y="1216396"/>
                        <a:pt x="2806596" y="1216396"/>
                      </a:cubicBezTo>
                      <a:cubicBezTo>
                        <a:pt x="2806596" y="1216396"/>
                        <a:pt x="2794376" y="1202454"/>
                        <a:pt x="2775061" y="1179930"/>
                      </a:cubicBezTo>
                      <a:close/>
                      <a:moveTo>
                        <a:pt x="1695768" y="862876"/>
                      </a:moveTo>
                      <a:cubicBezTo>
                        <a:pt x="2078780" y="919680"/>
                        <a:pt x="2078780" y="919680"/>
                        <a:pt x="2078780" y="919680"/>
                      </a:cubicBezTo>
                      <a:cubicBezTo>
                        <a:pt x="2078780" y="919680"/>
                        <a:pt x="2137705" y="923888"/>
                        <a:pt x="2177689" y="938615"/>
                      </a:cubicBezTo>
                      <a:cubicBezTo>
                        <a:pt x="2217674" y="951238"/>
                        <a:pt x="2274495" y="997523"/>
                        <a:pt x="2274495" y="997523"/>
                      </a:cubicBezTo>
                      <a:cubicBezTo>
                        <a:pt x="2274495" y="997523"/>
                        <a:pt x="2226092" y="984900"/>
                        <a:pt x="2192421" y="984900"/>
                      </a:cubicBezTo>
                      <a:cubicBezTo>
                        <a:pt x="2160854" y="987004"/>
                        <a:pt x="2101929" y="1026977"/>
                        <a:pt x="2082989" y="1031185"/>
                      </a:cubicBezTo>
                      <a:cubicBezTo>
                        <a:pt x="2061944" y="1035392"/>
                        <a:pt x="2013542" y="1064846"/>
                        <a:pt x="2013542" y="1064846"/>
                      </a:cubicBezTo>
                      <a:cubicBezTo>
                        <a:pt x="2013542" y="1064846"/>
                        <a:pt x="2118765" y="1039600"/>
                        <a:pt x="2177689" y="1060639"/>
                      </a:cubicBezTo>
                      <a:cubicBezTo>
                        <a:pt x="2234510" y="1081677"/>
                        <a:pt x="2276599" y="1062742"/>
                        <a:pt x="2320793" y="1102716"/>
                      </a:cubicBezTo>
                      <a:cubicBezTo>
                        <a:pt x="2362882" y="1142689"/>
                        <a:pt x="2402867" y="1193182"/>
                        <a:pt x="2402867" y="1193182"/>
                      </a:cubicBezTo>
                      <a:lnTo>
                        <a:pt x="2477977" y="1304520"/>
                      </a:lnTo>
                      <a:lnTo>
                        <a:pt x="2495231" y="1302276"/>
                      </a:lnTo>
                      <a:lnTo>
                        <a:pt x="2479203" y="1263722"/>
                      </a:lnTo>
                      <a:cubicBezTo>
                        <a:pt x="2435552" y="1159125"/>
                        <a:pt x="2373405" y="1012512"/>
                        <a:pt x="2352360" y="974380"/>
                      </a:cubicBezTo>
                      <a:cubicBezTo>
                        <a:pt x="2320793" y="913369"/>
                        <a:pt x="2238719" y="886019"/>
                        <a:pt x="2194525" y="875499"/>
                      </a:cubicBezTo>
                      <a:cubicBezTo>
                        <a:pt x="2150331" y="862876"/>
                        <a:pt x="1695768" y="862876"/>
                        <a:pt x="1695768" y="862876"/>
                      </a:cubicBezTo>
                      <a:close/>
                      <a:moveTo>
                        <a:pt x="2884074" y="435929"/>
                      </a:moveTo>
                      <a:cubicBezTo>
                        <a:pt x="2884074" y="435929"/>
                        <a:pt x="2919884" y="555927"/>
                        <a:pt x="2987291" y="631716"/>
                      </a:cubicBezTo>
                      <a:cubicBezTo>
                        <a:pt x="3054698" y="705399"/>
                        <a:pt x="3130531" y="1008552"/>
                        <a:pt x="3130531" y="1008552"/>
                      </a:cubicBezTo>
                      <a:cubicBezTo>
                        <a:pt x="3130531" y="1008552"/>
                        <a:pt x="3115786" y="812766"/>
                        <a:pt x="3063124" y="682241"/>
                      </a:cubicBezTo>
                      <a:cubicBezTo>
                        <a:pt x="3063124" y="682241"/>
                        <a:pt x="2993611" y="549612"/>
                        <a:pt x="2970440" y="520138"/>
                      </a:cubicBezTo>
                      <a:cubicBezTo>
                        <a:pt x="2945162" y="490665"/>
                        <a:pt x="2884074" y="435929"/>
                        <a:pt x="2884074" y="435929"/>
                      </a:cubicBezTo>
                      <a:close/>
                      <a:moveTo>
                        <a:pt x="990408" y="698"/>
                      </a:moveTo>
                      <a:cubicBezTo>
                        <a:pt x="1005101" y="-321"/>
                        <a:pt x="1021142" y="-189"/>
                        <a:pt x="1039550" y="863"/>
                      </a:cubicBezTo>
                      <a:cubicBezTo>
                        <a:pt x="1111078" y="5070"/>
                        <a:pt x="1258341" y="38728"/>
                        <a:pt x="1348803" y="72387"/>
                      </a:cubicBezTo>
                      <a:cubicBezTo>
                        <a:pt x="1439264" y="103941"/>
                        <a:pt x="1653848" y="181776"/>
                        <a:pt x="1737998" y="232264"/>
                      </a:cubicBezTo>
                      <a:cubicBezTo>
                        <a:pt x="1830564" y="284855"/>
                        <a:pt x="1914714" y="318513"/>
                        <a:pt x="2005176" y="371104"/>
                      </a:cubicBezTo>
                      <a:cubicBezTo>
                        <a:pt x="2051459" y="397400"/>
                        <a:pt x="2127194" y="436317"/>
                        <a:pt x="2203455" y="477601"/>
                      </a:cubicBezTo>
                      <a:lnTo>
                        <a:pt x="2296994" y="530121"/>
                      </a:lnTo>
                      <a:lnTo>
                        <a:pt x="2323986" y="546882"/>
                      </a:lnTo>
                      <a:lnTo>
                        <a:pt x="2357160" y="567482"/>
                      </a:lnTo>
                      <a:lnTo>
                        <a:pt x="2404890" y="598298"/>
                      </a:lnTo>
                      <a:lnTo>
                        <a:pt x="2415440" y="605928"/>
                      </a:lnTo>
                      <a:lnTo>
                        <a:pt x="2362991" y="493093"/>
                      </a:lnTo>
                      <a:cubicBezTo>
                        <a:pt x="2362991" y="493093"/>
                        <a:pt x="2362991" y="493093"/>
                        <a:pt x="2329266" y="483333"/>
                      </a:cubicBezTo>
                      <a:lnTo>
                        <a:pt x="2307060" y="476906"/>
                      </a:lnTo>
                      <a:lnTo>
                        <a:pt x="2313198" y="470584"/>
                      </a:lnTo>
                      <a:cubicBezTo>
                        <a:pt x="2335494" y="447752"/>
                        <a:pt x="2406858" y="375701"/>
                        <a:pt x="2460566" y="333037"/>
                      </a:cubicBezTo>
                      <a:lnTo>
                        <a:pt x="2482676" y="317005"/>
                      </a:lnTo>
                      <a:lnTo>
                        <a:pt x="2522361" y="296868"/>
                      </a:lnTo>
                      <a:lnTo>
                        <a:pt x="2554579" y="283748"/>
                      </a:lnTo>
                      <a:cubicBezTo>
                        <a:pt x="2588217" y="269017"/>
                        <a:pt x="2633417" y="251656"/>
                        <a:pt x="2694384" y="254812"/>
                      </a:cubicBezTo>
                      <a:cubicBezTo>
                        <a:pt x="2724868" y="256391"/>
                        <a:pt x="2759293" y="263098"/>
                        <a:pt x="2798186" y="277829"/>
                      </a:cubicBezTo>
                      <a:cubicBezTo>
                        <a:pt x="2951656" y="336753"/>
                        <a:pt x="2857052" y="260994"/>
                        <a:pt x="2857052" y="260994"/>
                      </a:cubicBezTo>
                      <a:cubicBezTo>
                        <a:pt x="2857052" y="260994"/>
                        <a:pt x="2858530" y="261224"/>
                        <a:pt x="2861191" y="261705"/>
                      </a:cubicBezTo>
                      <a:lnTo>
                        <a:pt x="2866568" y="262766"/>
                      </a:lnTo>
                      <a:lnTo>
                        <a:pt x="2867847" y="263215"/>
                      </a:lnTo>
                      <a:cubicBezTo>
                        <a:pt x="2872013" y="264887"/>
                        <a:pt x="2874182" y="265939"/>
                        <a:pt x="2874182" y="265939"/>
                      </a:cubicBezTo>
                      <a:cubicBezTo>
                        <a:pt x="2874182" y="265939"/>
                        <a:pt x="2875760" y="265775"/>
                        <a:pt x="2878772" y="265783"/>
                      </a:cubicBezTo>
                      <a:lnTo>
                        <a:pt x="2879970" y="265863"/>
                      </a:lnTo>
                      <a:lnTo>
                        <a:pt x="2909084" y="273357"/>
                      </a:lnTo>
                      <a:cubicBezTo>
                        <a:pt x="2937466" y="282038"/>
                        <a:pt x="2970577" y="295717"/>
                        <a:pt x="2989498" y="315709"/>
                      </a:cubicBezTo>
                      <a:cubicBezTo>
                        <a:pt x="3027340" y="357797"/>
                        <a:pt x="3391043" y="702920"/>
                        <a:pt x="3365815" y="925987"/>
                      </a:cubicBezTo>
                      <a:cubicBezTo>
                        <a:pt x="3351098" y="1060670"/>
                        <a:pt x="3227061" y="1315303"/>
                        <a:pt x="3233368" y="1376331"/>
                      </a:cubicBezTo>
                      <a:cubicBezTo>
                        <a:pt x="3234682" y="1385538"/>
                        <a:pt x="3236920" y="1397159"/>
                        <a:pt x="3239761" y="1410216"/>
                      </a:cubicBezTo>
                      <a:lnTo>
                        <a:pt x="3243622" y="1426604"/>
                      </a:lnTo>
                      <a:lnTo>
                        <a:pt x="3302854" y="1472111"/>
                      </a:lnTo>
                      <a:cubicBezTo>
                        <a:pt x="3370331" y="1532754"/>
                        <a:pt x="3422311" y="1609600"/>
                        <a:pt x="3442037" y="1705090"/>
                      </a:cubicBezTo>
                      <a:lnTo>
                        <a:pt x="3433973" y="1732860"/>
                      </a:lnTo>
                      <a:lnTo>
                        <a:pt x="3404867" y="1673697"/>
                      </a:lnTo>
                      <a:cubicBezTo>
                        <a:pt x="3399074" y="1661664"/>
                        <a:pt x="3393479" y="1649944"/>
                        <a:pt x="3388345" y="1639131"/>
                      </a:cubicBezTo>
                      <a:lnTo>
                        <a:pt x="3377441" y="1616053"/>
                      </a:lnTo>
                      <a:lnTo>
                        <a:pt x="3359581" y="1565598"/>
                      </a:lnTo>
                      <a:cubicBezTo>
                        <a:pt x="3359581" y="1565598"/>
                        <a:pt x="3359581" y="1565598"/>
                        <a:pt x="3361687" y="1582431"/>
                      </a:cubicBezTo>
                      <a:cubicBezTo>
                        <a:pt x="3361687" y="1582431"/>
                        <a:pt x="3366690" y="1593215"/>
                        <a:pt x="3374588" y="1610015"/>
                      </a:cubicBezTo>
                      <a:lnTo>
                        <a:pt x="3377441" y="1616053"/>
                      </a:lnTo>
                      <a:lnTo>
                        <a:pt x="3442901" y="1800978"/>
                      </a:lnTo>
                      <a:lnTo>
                        <a:pt x="3440408" y="1796829"/>
                      </a:lnTo>
                      <a:cubicBezTo>
                        <a:pt x="3438644" y="1793891"/>
                        <a:pt x="3436291" y="1789974"/>
                        <a:pt x="3433154" y="1784752"/>
                      </a:cubicBezTo>
                      <a:cubicBezTo>
                        <a:pt x="3433154" y="1784752"/>
                        <a:pt x="3414332" y="1768041"/>
                        <a:pt x="3397602" y="1761774"/>
                      </a:cubicBezTo>
                      <a:cubicBezTo>
                        <a:pt x="3380871" y="1753418"/>
                        <a:pt x="3349501" y="1755507"/>
                        <a:pt x="3349501" y="1755507"/>
                      </a:cubicBezTo>
                      <a:cubicBezTo>
                        <a:pt x="3349501" y="1755507"/>
                        <a:pt x="3380871" y="1768041"/>
                        <a:pt x="3395510" y="1772218"/>
                      </a:cubicBezTo>
                      <a:cubicBezTo>
                        <a:pt x="3406489" y="1773785"/>
                        <a:pt x="3429233" y="1791802"/>
                        <a:pt x="3439918" y="1800713"/>
                      </a:cubicBezTo>
                      <a:lnTo>
                        <a:pt x="3444055" y="1804238"/>
                      </a:lnTo>
                      <a:lnTo>
                        <a:pt x="3555468" y="2118980"/>
                      </a:lnTo>
                      <a:cubicBezTo>
                        <a:pt x="3555468" y="2118980"/>
                        <a:pt x="3553888" y="2108460"/>
                        <a:pt x="3553362" y="2091890"/>
                      </a:cubicBezTo>
                      <a:lnTo>
                        <a:pt x="3553487" y="2080908"/>
                      </a:lnTo>
                      <a:lnTo>
                        <a:pt x="3554536" y="2083695"/>
                      </a:lnTo>
                      <a:cubicBezTo>
                        <a:pt x="3566426" y="2115277"/>
                        <a:pt x="3569399" y="2123172"/>
                        <a:pt x="3570142" y="2125146"/>
                      </a:cubicBezTo>
                      <a:lnTo>
                        <a:pt x="3570375" y="2125765"/>
                      </a:lnTo>
                      <a:lnTo>
                        <a:pt x="3570326" y="2125774"/>
                      </a:lnTo>
                      <a:cubicBezTo>
                        <a:pt x="3545075" y="2130508"/>
                        <a:pt x="3536395" y="2124591"/>
                        <a:pt x="3524755" y="2128437"/>
                      </a:cubicBezTo>
                      <a:lnTo>
                        <a:pt x="3520991" y="2130652"/>
                      </a:lnTo>
                      <a:lnTo>
                        <a:pt x="3519898" y="2125754"/>
                      </a:lnTo>
                      <a:cubicBezTo>
                        <a:pt x="3517794" y="2116808"/>
                        <a:pt x="3515165" y="2106809"/>
                        <a:pt x="3513061" y="2102599"/>
                      </a:cubicBezTo>
                      <a:cubicBezTo>
                        <a:pt x="3510958" y="2096283"/>
                        <a:pt x="3498337" y="2064707"/>
                        <a:pt x="3485716" y="2058392"/>
                      </a:cubicBezTo>
                      <a:cubicBezTo>
                        <a:pt x="3475198" y="2052077"/>
                        <a:pt x="3435232" y="2037341"/>
                        <a:pt x="3422611" y="2039446"/>
                      </a:cubicBezTo>
                      <a:cubicBezTo>
                        <a:pt x="3409989" y="2039446"/>
                        <a:pt x="3397368" y="2045762"/>
                        <a:pt x="3384747" y="2043657"/>
                      </a:cubicBezTo>
                      <a:cubicBezTo>
                        <a:pt x="3372126" y="2041551"/>
                        <a:pt x="3334263" y="2031026"/>
                        <a:pt x="3334263" y="2031026"/>
                      </a:cubicBezTo>
                      <a:cubicBezTo>
                        <a:pt x="3378437" y="2058392"/>
                        <a:pt x="3378437" y="2058392"/>
                        <a:pt x="3378437" y="2058392"/>
                      </a:cubicBezTo>
                      <a:cubicBezTo>
                        <a:pt x="3378437" y="2058392"/>
                        <a:pt x="3359505" y="2079443"/>
                        <a:pt x="3357402" y="2092073"/>
                      </a:cubicBezTo>
                      <a:cubicBezTo>
                        <a:pt x="3348988" y="2111019"/>
                        <a:pt x="3351091" y="2140490"/>
                        <a:pt x="3351091" y="2140490"/>
                      </a:cubicBezTo>
                      <a:cubicBezTo>
                        <a:pt x="3317435" y="2140490"/>
                        <a:pt x="3317435" y="2140490"/>
                        <a:pt x="3317435" y="2140490"/>
                      </a:cubicBezTo>
                      <a:cubicBezTo>
                        <a:pt x="3317435" y="2140490"/>
                        <a:pt x="3348988" y="2148910"/>
                        <a:pt x="3359505" y="2155225"/>
                      </a:cubicBezTo>
                      <a:cubicBezTo>
                        <a:pt x="3370023" y="2161541"/>
                        <a:pt x="3395265" y="2172066"/>
                        <a:pt x="3416300" y="2180486"/>
                      </a:cubicBezTo>
                      <a:cubicBezTo>
                        <a:pt x="3432076" y="2186801"/>
                        <a:pt x="3457318" y="2199037"/>
                        <a:pt x="3468953" y="2204760"/>
                      </a:cubicBezTo>
                      <a:lnTo>
                        <a:pt x="3471183" y="2205864"/>
                      </a:lnTo>
                      <a:lnTo>
                        <a:pt x="3465112" y="2222558"/>
                      </a:lnTo>
                      <a:cubicBezTo>
                        <a:pt x="3458799" y="2247805"/>
                        <a:pt x="3418818" y="2359317"/>
                        <a:pt x="3404088" y="2397188"/>
                      </a:cubicBezTo>
                      <a:cubicBezTo>
                        <a:pt x="3389358" y="2435060"/>
                        <a:pt x="3303083" y="2544467"/>
                        <a:pt x="3303083" y="2544467"/>
                      </a:cubicBezTo>
                      <a:cubicBezTo>
                        <a:pt x="3303083" y="2544467"/>
                        <a:pt x="3383045" y="2468724"/>
                        <a:pt x="3395671" y="2456100"/>
                      </a:cubicBezTo>
                      <a:cubicBezTo>
                        <a:pt x="3410401" y="2443476"/>
                        <a:pt x="3429339" y="2411916"/>
                        <a:pt x="3450382" y="2386668"/>
                      </a:cubicBezTo>
                      <a:cubicBezTo>
                        <a:pt x="3469321" y="2363525"/>
                        <a:pt x="3515615" y="2209934"/>
                        <a:pt x="3526136" y="2184686"/>
                      </a:cubicBezTo>
                      <a:cubicBezTo>
                        <a:pt x="3538762" y="2157334"/>
                        <a:pt x="3574535" y="2159438"/>
                        <a:pt x="3618725" y="2163646"/>
                      </a:cubicBezTo>
                      <a:cubicBezTo>
                        <a:pt x="3665019" y="2167854"/>
                        <a:pt x="3707104" y="2155230"/>
                        <a:pt x="3751294" y="2136294"/>
                      </a:cubicBezTo>
                      <a:cubicBezTo>
                        <a:pt x="3772337" y="2126826"/>
                        <a:pt x="3786015" y="2113676"/>
                        <a:pt x="3799430" y="2104735"/>
                      </a:cubicBezTo>
                      <a:lnTo>
                        <a:pt x="3810437" y="2099831"/>
                      </a:lnTo>
                      <a:lnTo>
                        <a:pt x="3824461" y="2097367"/>
                      </a:lnTo>
                      <a:lnTo>
                        <a:pt x="3829342" y="2096510"/>
                      </a:lnTo>
                      <a:lnTo>
                        <a:pt x="3845987" y="2098423"/>
                      </a:lnTo>
                      <a:cubicBezTo>
                        <a:pt x="3885968" y="2111046"/>
                        <a:pt x="3894385" y="2134190"/>
                        <a:pt x="3904907" y="2180478"/>
                      </a:cubicBezTo>
                      <a:cubicBezTo>
                        <a:pt x="3915428" y="2226766"/>
                        <a:pt x="3885968" y="2315133"/>
                        <a:pt x="3885968" y="2315133"/>
                      </a:cubicBezTo>
                      <a:cubicBezTo>
                        <a:pt x="3885968" y="2315133"/>
                        <a:pt x="3885508" y="2319834"/>
                        <a:pt x="3884225" y="2328571"/>
                      </a:cubicBezTo>
                      <a:lnTo>
                        <a:pt x="3881324" y="2344937"/>
                      </a:lnTo>
                      <a:lnTo>
                        <a:pt x="3878738" y="2354578"/>
                      </a:lnTo>
                      <a:cubicBezTo>
                        <a:pt x="3870987" y="2383473"/>
                        <a:pt x="3863790" y="2410304"/>
                        <a:pt x="3857107" y="2435219"/>
                      </a:cubicBezTo>
                      <a:lnTo>
                        <a:pt x="3839183" y="2502042"/>
                      </a:lnTo>
                      <a:lnTo>
                        <a:pt x="3806236" y="2584501"/>
                      </a:lnTo>
                      <a:cubicBezTo>
                        <a:pt x="3765301" y="2675605"/>
                        <a:pt x="3703948" y="2779062"/>
                        <a:pt x="3612412" y="2876897"/>
                      </a:cubicBezTo>
                      <a:cubicBezTo>
                        <a:pt x="3370419" y="3137791"/>
                        <a:pt x="3046360" y="2935809"/>
                        <a:pt x="3004275" y="2912665"/>
                      </a:cubicBezTo>
                      <a:cubicBezTo>
                        <a:pt x="2962189" y="2889521"/>
                        <a:pt x="2852767" y="2792738"/>
                        <a:pt x="2812785" y="2759074"/>
                      </a:cubicBezTo>
                      <a:cubicBezTo>
                        <a:pt x="2770700" y="2725410"/>
                        <a:pt x="2726510" y="2651771"/>
                        <a:pt x="2726510" y="2651771"/>
                      </a:cubicBezTo>
                      <a:cubicBezTo>
                        <a:pt x="2726510" y="2651771"/>
                        <a:pt x="2724406" y="2649667"/>
                        <a:pt x="2722301" y="2655979"/>
                      </a:cubicBezTo>
                      <a:cubicBezTo>
                        <a:pt x="2720197" y="2662291"/>
                        <a:pt x="2699154" y="2727514"/>
                        <a:pt x="2686529" y="2750658"/>
                      </a:cubicBezTo>
                      <a:cubicBezTo>
                        <a:pt x="2676007" y="2771698"/>
                        <a:pt x="2661277" y="2782218"/>
                        <a:pt x="2646547" y="2799050"/>
                      </a:cubicBezTo>
                      <a:cubicBezTo>
                        <a:pt x="2633922" y="2817986"/>
                        <a:pt x="2612879" y="2845337"/>
                        <a:pt x="2593940" y="2887417"/>
                      </a:cubicBezTo>
                      <a:cubicBezTo>
                        <a:pt x="2575002" y="2929497"/>
                        <a:pt x="2606566" y="2963160"/>
                        <a:pt x="2606566" y="2963160"/>
                      </a:cubicBezTo>
                      <a:cubicBezTo>
                        <a:pt x="2627609" y="2988408"/>
                        <a:pt x="2697050" y="3005240"/>
                        <a:pt x="2724406" y="3001032"/>
                      </a:cubicBezTo>
                      <a:cubicBezTo>
                        <a:pt x="2654964" y="2986304"/>
                        <a:pt x="2614983" y="2916873"/>
                        <a:pt x="2614983" y="2916873"/>
                      </a:cubicBezTo>
                      <a:cubicBezTo>
                        <a:pt x="2614983" y="2916873"/>
                        <a:pt x="2614983" y="2916873"/>
                        <a:pt x="2636026" y="2931601"/>
                      </a:cubicBezTo>
                      <a:cubicBezTo>
                        <a:pt x="2654964" y="2946329"/>
                        <a:pt x="2688633" y="2969472"/>
                        <a:pt x="2741240" y="2975784"/>
                      </a:cubicBezTo>
                      <a:cubicBezTo>
                        <a:pt x="2793847" y="2982096"/>
                        <a:pt x="2823307" y="2935809"/>
                        <a:pt x="2823307" y="2935809"/>
                      </a:cubicBezTo>
                      <a:cubicBezTo>
                        <a:pt x="2823307" y="2935809"/>
                        <a:pt x="2823307" y="2935809"/>
                        <a:pt x="2869601" y="2874793"/>
                      </a:cubicBezTo>
                      <a:cubicBezTo>
                        <a:pt x="2869601" y="2874793"/>
                        <a:pt x="2869601" y="2874793"/>
                        <a:pt x="2909582" y="2914769"/>
                      </a:cubicBezTo>
                      <a:cubicBezTo>
                        <a:pt x="2909582" y="2914769"/>
                        <a:pt x="2838037" y="2988408"/>
                        <a:pt x="2804368" y="3009448"/>
                      </a:cubicBezTo>
                      <a:cubicBezTo>
                        <a:pt x="2770700" y="3030488"/>
                        <a:pt x="2715988" y="3045216"/>
                        <a:pt x="2631817" y="3019968"/>
                      </a:cubicBezTo>
                      <a:lnTo>
                        <a:pt x="2592812" y="2997729"/>
                      </a:lnTo>
                      <a:lnTo>
                        <a:pt x="2571463" y="2978979"/>
                      </a:lnTo>
                      <a:lnTo>
                        <a:pt x="2569646" y="2977384"/>
                      </a:lnTo>
                      <a:lnTo>
                        <a:pt x="2550477" y="2953365"/>
                      </a:lnTo>
                      <a:lnTo>
                        <a:pt x="2543509" y="2942341"/>
                      </a:lnTo>
                      <a:lnTo>
                        <a:pt x="2527951" y="2910199"/>
                      </a:lnTo>
                      <a:cubicBezTo>
                        <a:pt x="2524104" y="2900173"/>
                        <a:pt x="2522395" y="2893729"/>
                        <a:pt x="2522395" y="2893729"/>
                      </a:cubicBezTo>
                      <a:cubicBezTo>
                        <a:pt x="2522395" y="2893729"/>
                        <a:pt x="2522395" y="2893729"/>
                        <a:pt x="2457162" y="2748554"/>
                      </a:cubicBezTo>
                      <a:cubicBezTo>
                        <a:pt x="2457162" y="2748554"/>
                        <a:pt x="2396138" y="2689642"/>
                        <a:pt x="2362469" y="2651771"/>
                      </a:cubicBezTo>
                      <a:lnTo>
                        <a:pt x="2340024" y="2621933"/>
                      </a:lnTo>
                      <a:lnTo>
                        <a:pt x="2338457" y="2619477"/>
                      </a:lnTo>
                      <a:cubicBezTo>
                        <a:pt x="2304048" y="2565541"/>
                        <a:pt x="2304048" y="2565541"/>
                        <a:pt x="2304048" y="2565541"/>
                      </a:cubicBezTo>
                      <a:cubicBezTo>
                        <a:pt x="2304048" y="2565541"/>
                        <a:pt x="2271838" y="2433449"/>
                        <a:pt x="2335655" y="2318674"/>
                      </a:cubicBezTo>
                      <a:lnTo>
                        <a:pt x="2366996" y="2274192"/>
                      </a:lnTo>
                      <a:lnTo>
                        <a:pt x="2347572" y="2275513"/>
                      </a:lnTo>
                      <a:cubicBezTo>
                        <a:pt x="2338243" y="2274970"/>
                        <a:pt x="2329202" y="2273030"/>
                        <a:pt x="2320522" y="2269084"/>
                      </a:cubicBezTo>
                      <a:cubicBezTo>
                        <a:pt x="2253189" y="2237517"/>
                        <a:pt x="2057503" y="2182801"/>
                        <a:pt x="2038565" y="2062847"/>
                      </a:cubicBezTo>
                      <a:cubicBezTo>
                        <a:pt x="2024363" y="1972882"/>
                        <a:pt x="2014894" y="1779929"/>
                        <a:pt x="2043892" y="1618938"/>
                      </a:cubicBezTo>
                      <a:lnTo>
                        <a:pt x="2058099" y="1557525"/>
                      </a:lnTo>
                      <a:lnTo>
                        <a:pt x="2055755" y="1558228"/>
                      </a:lnTo>
                      <a:lnTo>
                        <a:pt x="2050316" y="1559430"/>
                      </a:lnTo>
                      <a:cubicBezTo>
                        <a:pt x="1969609" y="1577348"/>
                        <a:pt x="1639648" y="1651436"/>
                        <a:pt x="1525518" y="1690090"/>
                      </a:cubicBezTo>
                      <a:cubicBezTo>
                        <a:pt x="1395085" y="1734267"/>
                        <a:pt x="1087937" y="1875211"/>
                        <a:pt x="946985" y="1875211"/>
                      </a:cubicBezTo>
                      <a:cubicBezTo>
                        <a:pt x="751335" y="1873108"/>
                        <a:pt x="559893" y="1858382"/>
                        <a:pt x="559893" y="1858382"/>
                      </a:cubicBezTo>
                      <a:cubicBezTo>
                        <a:pt x="559893" y="1858382"/>
                        <a:pt x="488365" y="1593323"/>
                        <a:pt x="412630" y="1498659"/>
                      </a:cubicBezTo>
                      <a:cubicBezTo>
                        <a:pt x="334791" y="1403995"/>
                        <a:pt x="94962" y="1208355"/>
                        <a:pt x="46576" y="1063204"/>
                      </a:cubicBezTo>
                      <a:cubicBezTo>
                        <a:pt x="293" y="915949"/>
                        <a:pt x="-24952" y="798144"/>
                        <a:pt x="36057" y="665615"/>
                      </a:cubicBezTo>
                      <a:cubicBezTo>
                        <a:pt x="94962" y="535189"/>
                        <a:pt x="191735" y="459457"/>
                        <a:pt x="191735" y="459457"/>
                      </a:cubicBezTo>
                      <a:cubicBezTo>
                        <a:pt x="191735" y="459457"/>
                        <a:pt x="294819" y="455250"/>
                        <a:pt x="374762" y="465768"/>
                      </a:cubicBezTo>
                      <a:cubicBezTo>
                        <a:pt x="456809" y="476287"/>
                        <a:pt x="587242" y="499427"/>
                        <a:pt x="677704" y="528878"/>
                      </a:cubicBezTo>
                      <a:cubicBezTo>
                        <a:pt x="766061" y="558329"/>
                        <a:pt x="1090040" y="713999"/>
                        <a:pt x="1090040" y="713999"/>
                      </a:cubicBezTo>
                      <a:cubicBezTo>
                        <a:pt x="736609" y="514152"/>
                        <a:pt x="736609" y="514152"/>
                        <a:pt x="736609" y="514152"/>
                      </a:cubicBezTo>
                      <a:cubicBezTo>
                        <a:pt x="503092" y="423695"/>
                        <a:pt x="503092" y="423695"/>
                        <a:pt x="503092" y="423695"/>
                      </a:cubicBezTo>
                      <a:cubicBezTo>
                        <a:pt x="503092" y="423695"/>
                        <a:pt x="606176" y="362690"/>
                        <a:pt x="700845" y="246989"/>
                      </a:cubicBezTo>
                      <a:cubicBezTo>
                        <a:pt x="795514" y="131289"/>
                        <a:pt x="803929" y="89216"/>
                        <a:pt x="867042" y="47143"/>
                      </a:cubicBezTo>
                      <a:cubicBezTo>
                        <a:pt x="914377" y="17166"/>
                        <a:pt x="946327" y="3755"/>
                        <a:pt x="990408" y="698"/>
                      </a:cubicBezTo>
                      <a:close/>
                    </a:path>
                  </a:pathLst>
                </a:custGeom>
                <a:solidFill>
                  <a:srgbClr val="FAED22"/>
                </a:solidFill>
                <a:ln w="3175">
                  <a:solidFill>
                    <a:schemeClr val="tx1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67"/>
                  <a:endParaRPr lang="en-IN" sz="1765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9" name="TextBox 119"/>
              <p:cNvSpPr txBox="1"/>
              <p:nvPr/>
            </p:nvSpPr>
            <p:spPr>
              <a:xfrm>
                <a:off x="9169506" y="1779045"/>
                <a:ext cx="914400" cy="417656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Hive</a:t>
                </a:r>
              </a:p>
            </p:txBody>
          </p:sp>
          <p:sp>
            <p:nvSpPr>
              <p:cNvPr id="20" name="Left-Right Arrow 19"/>
              <p:cNvSpPr/>
              <p:nvPr/>
            </p:nvSpPr>
            <p:spPr bwMode="auto">
              <a:xfrm rot="16200000">
                <a:off x="9332344" y="2655518"/>
                <a:ext cx="644990" cy="253602"/>
              </a:xfrm>
              <a:prstGeom prst="left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" name="TextBox 33"/>
            <p:cNvSpPr txBox="1"/>
            <p:nvPr/>
          </p:nvSpPr>
          <p:spPr>
            <a:xfrm>
              <a:off x="9539183" y="2611885"/>
              <a:ext cx="914400" cy="36657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accent1"/>
                  </a:solidFill>
                </a:rPr>
                <a:t>HiveQL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7356049" y="4009670"/>
              <a:ext cx="662403" cy="73490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0923237" y="4022679"/>
              <a:ext cx="662403" cy="736747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464435" y="1464797"/>
            <a:ext cx="1129599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00"/>
              </a:lnSpc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warehouse 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built using Hadoop for querying and analyzing big data</a:t>
            </a:r>
          </a:p>
        </p:txBody>
      </p:sp>
    </p:spTree>
    <p:extLst>
      <p:ext uri="{BB962C8B-B14F-4D97-AF65-F5344CB8AC3E}">
        <p14:creationId xmlns:p14="http://schemas.microsoft.com/office/powerpoint/2010/main" val="18822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 architecture</a:t>
            </a:r>
          </a:p>
        </p:txBody>
      </p:sp>
      <p:sp>
        <p:nvSpPr>
          <p:cNvPr id="4" name="Content Placeholder 7"/>
          <p:cNvSpPr txBox="1">
            <a:spLocks/>
          </p:cNvSpPr>
          <p:nvPr/>
        </p:nvSpPr>
        <p:spPr bwMode="auto">
          <a:xfrm>
            <a:off x="6575200" y="3652729"/>
            <a:ext cx="5890634" cy="20304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49702" tIns="99402" rIns="49702" bIns="4176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fontAlgn="base"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Hadoop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908264" y="3846381"/>
            <a:ext cx="1111493" cy="84842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Head node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9138519" y="3846380"/>
            <a:ext cx="1198514" cy="84842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Name node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908265" y="4775684"/>
            <a:ext cx="2428768" cy="84842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Data nodes/task nodes</a:t>
            </a:r>
          </a:p>
        </p:txBody>
      </p:sp>
      <p:pic>
        <p:nvPicPr>
          <p:cNvPr id="8" name="Picture 7" descr="\\MAGNUM\Projects\Microsoft\Cloud Power FY12\Design\Icons\PNGs\Cloud_on_your_terms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8764329" y="4675126"/>
            <a:ext cx="758792" cy="75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\\MAGNUM\Projects\Microsoft\Cloud Power FY12\Design\ICONS_PNG\Tower.png"/>
          <p:cNvPicPr>
            <a:picLocks noChangeAspect="1" noChangeArrowheads="1"/>
          </p:cNvPicPr>
          <p:nvPr/>
        </p:nvPicPr>
        <p:blipFill>
          <a:blip r:embed="rId4" cstate="print">
            <a:lum bright="100000"/>
          </a:blip>
          <a:stretch>
            <a:fillRect/>
          </a:stretch>
        </p:blipFill>
        <p:spPr bwMode="auto">
          <a:xfrm>
            <a:off x="8071797" y="3816818"/>
            <a:ext cx="688792" cy="688792"/>
          </a:xfrm>
          <a:prstGeom prst="rect">
            <a:avLst/>
          </a:prstGeom>
          <a:noFill/>
        </p:spPr>
      </p:pic>
      <p:pic>
        <p:nvPicPr>
          <p:cNvPr id="10" name="Picture 9" descr="\\MAGNUM\Projects\Microsoft\Cloud Power FY12\Design\ICONS_PNG\Tower.png"/>
          <p:cNvPicPr>
            <a:picLocks noChangeAspect="1" noChangeArrowheads="1"/>
          </p:cNvPicPr>
          <p:nvPr/>
        </p:nvPicPr>
        <p:blipFill>
          <a:blip r:embed="rId4" cstate="print">
            <a:lum bright="100000"/>
          </a:blip>
          <a:stretch>
            <a:fillRect/>
          </a:stretch>
        </p:blipFill>
        <p:spPr bwMode="auto">
          <a:xfrm>
            <a:off x="9403288" y="3853486"/>
            <a:ext cx="688792" cy="688792"/>
          </a:xfrm>
          <a:prstGeom prst="rect">
            <a:avLst/>
          </a:prstGeom>
          <a:noFill/>
        </p:spPr>
      </p:pic>
      <p:sp>
        <p:nvSpPr>
          <p:cNvPr id="11" name="Content Placeholder 7"/>
          <p:cNvSpPr txBox="1">
            <a:spLocks/>
          </p:cNvSpPr>
          <p:nvPr/>
        </p:nvSpPr>
        <p:spPr bwMode="auto">
          <a:xfrm>
            <a:off x="6575200" y="1999552"/>
            <a:ext cx="5890634" cy="157558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49702" tIns="99402" rIns="49702" bIns="4176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 fontAlgn="base"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Hive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208132" y="2086045"/>
            <a:ext cx="558719" cy="55891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JDBC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96894" y="2086045"/>
            <a:ext cx="558719" cy="55891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ODBC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817932" y="2079858"/>
            <a:ext cx="884682" cy="94480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Hive web interface (HWI)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689005" y="2079858"/>
            <a:ext cx="870982" cy="1347278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587804" y="2712152"/>
            <a:ext cx="1185236" cy="29919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Thrift server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762758" y="2079858"/>
            <a:ext cx="881750" cy="94480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Command line interface (CLI)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591178" y="3065812"/>
            <a:ext cx="3056704" cy="361324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66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Compiler, optimizer, executor</a:t>
            </a:r>
          </a:p>
        </p:txBody>
      </p:sp>
      <p:pic>
        <p:nvPicPr>
          <p:cNvPr id="19" name="Picture 18" descr="C:\Users\mitchellg\Desktop\Automated_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665938" y="3262331"/>
            <a:ext cx="810769" cy="810769"/>
          </a:xfrm>
          <a:prstGeom prst="rect">
            <a:avLst/>
          </a:prstGeom>
          <a:noFill/>
        </p:spPr>
      </p:pic>
      <p:sp>
        <p:nvSpPr>
          <p:cNvPr id="20" name="Title 2"/>
          <p:cNvSpPr txBox="1">
            <a:spLocks/>
          </p:cNvSpPr>
          <p:nvPr/>
        </p:nvSpPr>
        <p:spPr bwMode="ltGray">
          <a:xfrm>
            <a:off x="794367" y="1218494"/>
            <a:ext cx="4507992" cy="4898441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326473" tIns="886140" rIns="274320" bIns="88614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kern="0" spc="0" dirty="0">
                <a:solidFill>
                  <a:schemeClr val="bg1"/>
                </a:solidFill>
              </a:rPr>
              <a:t>Built on top of Hadoop to provide data manage-ment, querying, and analysis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kern="0" spc="0" dirty="0">
                <a:solidFill>
                  <a:schemeClr val="bg1"/>
                </a:solidFill>
              </a:rPr>
              <a:t>Access and query data through simple SQL-like statements, called </a:t>
            </a:r>
            <a:r>
              <a:rPr lang="en-US" sz="2300" b="1" kern="0" spc="0" dirty="0">
                <a:solidFill>
                  <a:schemeClr val="bg1"/>
                </a:solidFill>
              </a:rPr>
              <a:t>Hive queries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kern="0" spc="0" dirty="0">
                <a:solidFill>
                  <a:schemeClr val="bg1"/>
                </a:solidFill>
              </a:rPr>
              <a:t>In short, Hive complies and Hadoop executes</a:t>
            </a:r>
          </a:p>
        </p:txBody>
      </p:sp>
    </p:spTree>
    <p:extLst>
      <p:ext uri="{BB962C8B-B14F-4D97-AF65-F5344CB8AC3E}">
        <p14:creationId xmlns:p14="http://schemas.microsoft.com/office/powerpoint/2010/main" val="38830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5726549" y="1963780"/>
            <a:ext cx="5507449" cy="32613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352386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HiveQL: Execution flow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26549" y="5819505"/>
            <a:ext cx="5507449" cy="8511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70" fontAlgn="base">
              <a:spcBef>
                <a:spcPts val="196"/>
              </a:spcBef>
              <a:spcAft>
                <a:spcPts val="294"/>
              </a:spcAft>
            </a:pPr>
            <a:endParaRPr lang="en-US" sz="1961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7569433" y="5959740"/>
            <a:ext cx="2395039" cy="45260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89642" tIns="44821" rIns="89642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2353" b="1" dirty="0">
                <a:solidFill>
                  <a:schemeClr val="bg1"/>
                </a:solidFill>
              </a:rPr>
              <a:t>Hadoop / HDFS</a:t>
            </a: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119691" y="5917093"/>
            <a:ext cx="737849" cy="559671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IN" sz="1961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931638" y="2065953"/>
            <a:ext cx="1097283" cy="1097280"/>
            <a:chOff x="3376943" y="1961247"/>
            <a:chExt cx="1122629" cy="1080228"/>
          </a:xfrm>
        </p:grpSpPr>
        <p:sp>
          <p:nvSpPr>
            <p:cNvPr id="19" name="Oval 18"/>
            <p:cNvSpPr/>
            <p:nvPr/>
          </p:nvSpPr>
          <p:spPr bwMode="auto">
            <a:xfrm>
              <a:off x="3376943" y="1961247"/>
              <a:ext cx="1122629" cy="10802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89642" tIns="1120531" rIns="89642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buClr>
                  <a:srgbClr val="FF3300"/>
                </a:buClr>
              </a:pPr>
              <a:endParaRPr lang="en-US" sz="1961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 rot="19320000" flipH="1">
              <a:off x="3740499" y="2133419"/>
              <a:ext cx="395516" cy="393412"/>
            </a:xfrm>
            <a:custGeom>
              <a:avLst/>
              <a:gdLst>
                <a:gd name="connsiteX0" fmla="*/ 146044 w 2118694"/>
                <a:gd name="connsiteY0" fmla="*/ 82208 h 2308582"/>
                <a:gd name="connsiteX1" fmla="*/ 82207 w 2118694"/>
                <a:gd name="connsiteY1" fmla="*/ 620297 h 2308582"/>
                <a:gd name="connsiteX2" fmla="*/ 484514 w 2118694"/>
                <a:gd name="connsiteY2" fmla="*/ 752783 h 2308582"/>
                <a:gd name="connsiteX3" fmla="*/ 545239 w 2118694"/>
                <a:gd name="connsiteY3" fmla="*/ 722081 h 2308582"/>
                <a:gd name="connsiteX4" fmla="*/ 851174 w 2118694"/>
                <a:gd name="connsiteY4" fmla="*/ 1110376 h 2308582"/>
                <a:gd name="connsiteX5" fmla="*/ 851174 w 2118694"/>
                <a:gd name="connsiteY5" fmla="*/ 2003655 h 2308582"/>
                <a:gd name="connsiteX6" fmla="*/ 721515 w 2118694"/>
                <a:gd name="connsiteY6" fmla="*/ 1839091 h 2308582"/>
                <a:gd name="connsiteX7" fmla="*/ 619368 w 2118694"/>
                <a:gd name="connsiteY7" fmla="*/ 1919572 h 2308582"/>
                <a:gd name="connsiteX8" fmla="*/ 904247 w 2118694"/>
                <a:gd name="connsiteY8" fmla="*/ 2287921 h 2308582"/>
                <a:gd name="connsiteX9" fmla="*/ 1273295 w 2118694"/>
                <a:gd name="connsiteY9" fmla="*/ 1997151 h 2308582"/>
                <a:gd name="connsiteX10" fmla="*/ 1193463 w 2118694"/>
                <a:gd name="connsiteY10" fmla="*/ 1895827 h 2308582"/>
                <a:gd name="connsiteX11" fmla="*/ 1016057 w 2118694"/>
                <a:gd name="connsiteY11" fmla="*/ 2034355 h 2308582"/>
                <a:gd name="connsiteX12" fmla="*/ 1016057 w 2118694"/>
                <a:gd name="connsiteY12" fmla="*/ 1319647 h 2308582"/>
                <a:gd name="connsiteX13" fmla="*/ 1670509 w 2118694"/>
                <a:gd name="connsiteY13" fmla="*/ 2150283 h 2308582"/>
                <a:gd name="connsiteX14" fmla="*/ 1450339 w 2118694"/>
                <a:gd name="connsiteY14" fmla="*/ 2125136 h 2308582"/>
                <a:gd name="connsiteX15" fmla="*/ 1435142 w 2118694"/>
                <a:gd name="connsiteY15" fmla="*/ 2253232 h 2308582"/>
                <a:gd name="connsiteX16" fmla="*/ 1901704 w 2118694"/>
                <a:gd name="connsiteY16" fmla="*/ 2308582 h 2308582"/>
                <a:gd name="connsiteX17" fmla="*/ 1952394 w 2118694"/>
                <a:gd name="connsiteY17" fmla="*/ 1845691 h 2308582"/>
                <a:gd name="connsiteX18" fmla="*/ 1823256 w 2118694"/>
                <a:gd name="connsiteY18" fmla="*/ 1830372 h 2308582"/>
                <a:gd name="connsiteX19" fmla="*/ 1797752 w 2118694"/>
                <a:gd name="connsiteY19" fmla="*/ 2045358 h 2308582"/>
                <a:gd name="connsiteX20" fmla="*/ 1140004 w 2118694"/>
                <a:gd name="connsiteY20" fmla="*/ 1210540 h 2308582"/>
                <a:gd name="connsiteX21" fmla="*/ 1846006 w 2118694"/>
                <a:gd name="connsiteY21" fmla="*/ 1380444 h 2308582"/>
                <a:gd name="connsiteX22" fmla="*/ 1669814 w 2118694"/>
                <a:gd name="connsiteY22" fmla="*/ 1520514 h 2308582"/>
                <a:gd name="connsiteX23" fmla="*/ 1749647 w 2118694"/>
                <a:gd name="connsiteY23" fmla="*/ 1621837 h 2308582"/>
                <a:gd name="connsiteX24" fmla="*/ 2118694 w 2118694"/>
                <a:gd name="connsiteY24" fmla="*/ 1331067 h 2308582"/>
                <a:gd name="connsiteX25" fmla="*/ 1827225 w 2118694"/>
                <a:gd name="connsiteY25" fmla="*/ 967910 h 2308582"/>
                <a:gd name="connsiteX26" fmla="*/ 1725078 w 2118694"/>
                <a:gd name="connsiteY26" fmla="*/ 1048391 h 2308582"/>
                <a:gd name="connsiteX27" fmla="*/ 1854737 w 2118694"/>
                <a:gd name="connsiteY27" fmla="*/ 1212955 h 2308582"/>
                <a:gd name="connsiteX28" fmla="*/ 975121 w 2118694"/>
                <a:gd name="connsiteY28" fmla="*/ 1001269 h 2308582"/>
                <a:gd name="connsiteX29" fmla="*/ 674752 w 2118694"/>
                <a:gd name="connsiteY29" fmla="*/ 620039 h 2308582"/>
                <a:gd name="connsiteX30" fmla="*/ 718811 w 2118694"/>
                <a:gd name="connsiteY30" fmla="*/ 568182 h 2308582"/>
                <a:gd name="connsiteX31" fmla="*/ 684133 w 2118694"/>
                <a:gd name="connsiteY31" fmla="*/ 146044 h 2308582"/>
                <a:gd name="connsiteX32" fmla="*/ 146044 w 2118694"/>
                <a:gd name="connsiteY32" fmla="*/ 82208 h 230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8694" h="2308582">
                  <a:moveTo>
                    <a:pt x="146044" y="82208"/>
                  </a:moveTo>
                  <a:cubicBezTo>
                    <a:pt x="-20174" y="213169"/>
                    <a:pt x="-48754" y="454080"/>
                    <a:pt x="82207" y="620297"/>
                  </a:cubicBezTo>
                  <a:cubicBezTo>
                    <a:pt x="180428" y="744960"/>
                    <a:pt x="340496" y="792203"/>
                    <a:pt x="484514" y="752783"/>
                  </a:cubicBezTo>
                  <a:lnTo>
                    <a:pt x="545239" y="722081"/>
                  </a:lnTo>
                  <a:lnTo>
                    <a:pt x="851174" y="1110376"/>
                  </a:lnTo>
                  <a:lnTo>
                    <a:pt x="851174" y="2003655"/>
                  </a:lnTo>
                  <a:lnTo>
                    <a:pt x="721515" y="1839091"/>
                  </a:lnTo>
                  <a:cubicBezTo>
                    <a:pt x="695628" y="1825440"/>
                    <a:pt x="602342" y="1822836"/>
                    <a:pt x="619368" y="1919572"/>
                  </a:cubicBezTo>
                  <a:cubicBezTo>
                    <a:pt x="714327" y="2042355"/>
                    <a:pt x="809287" y="2165137"/>
                    <a:pt x="904247" y="2287921"/>
                  </a:cubicBezTo>
                  <a:lnTo>
                    <a:pt x="1273295" y="1997151"/>
                  </a:lnTo>
                  <a:cubicBezTo>
                    <a:pt x="1299629" y="1913650"/>
                    <a:pt x="1243962" y="1888750"/>
                    <a:pt x="1193463" y="1895827"/>
                  </a:cubicBezTo>
                  <a:lnTo>
                    <a:pt x="1016057" y="2034355"/>
                  </a:lnTo>
                  <a:lnTo>
                    <a:pt x="1016057" y="1319647"/>
                  </a:lnTo>
                  <a:lnTo>
                    <a:pt x="1670509" y="2150283"/>
                  </a:lnTo>
                  <a:lnTo>
                    <a:pt x="1450339" y="2125136"/>
                  </a:lnTo>
                  <a:cubicBezTo>
                    <a:pt x="1403571" y="2145461"/>
                    <a:pt x="1369090" y="2195759"/>
                    <a:pt x="1435142" y="2253232"/>
                  </a:cubicBezTo>
                  <a:lnTo>
                    <a:pt x="1901704" y="2308582"/>
                  </a:lnTo>
                  <a:cubicBezTo>
                    <a:pt x="1918600" y="2154285"/>
                    <a:pt x="1935498" y="1999988"/>
                    <a:pt x="1952394" y="1845691"/>
                  </a:cubicBezTo>
                  <a:cubicBezTo>
                    <a:pt x="1916417" y="1754295"/>
                    <a:pt x="1838210" y="1805215"/>
                    <a:pt x="1823256" y="1830372"/>
                  </a:cubicBezTo>
                  <a:lnTo>
                    <a:pt x="1797752" y="2045358"/>
                  </a:lnTo>
                  <a:lnTo>
                    <a:pt x="1140004" y="1210540"/>
                  </a:lnTo>
                  <a:lnTo>
                    <a:pt x="1846006" y="1380444"/>
                  </a:lnTo>
                  <a:lnTo>
                    <a:pt x="1669814" y="1520514"/>
                  </a:lnTo>
                  <a:cubicBezTo>
                    <a:pt x="1651118" y="1567955"/>
                    <a:pt x="1662302" y="1627903"/>
                    <a:pt x="1749647" y="1621837"/>
                  </a:cubicBezTo>
                  <a:lnTo>
                    <a:pt x="2118694" y="1331067"/>
                  </a:lnTo>
                  <a:cubicBezTo>
                    <a:pt x="2021537" y="1210014"/>
                    <a:pt x="1924381" y="1088961"/>
                    <a:pt x="1827225" y="967910"/>
                  </a:cubicBezTo>
                  <a:cubicBezTo>
                    <a:pt x="1737158" y="928723"/>
                    <a:pt x="1717863" y="1020028"/>
                    <a:pt x="1725078" y="1048391"/>
                  </a:cubicBezTo>
                  <a:lnTo>
                    <a:pt x="1854737" y="1212955"/>
                  </a:lnTo>
                  <a:lnTo>
                    <a:pt x="975121" y="1001269"/>
                  </a:lnTo>
                  <a:lnTo>
                    <a:pt x="674752" y="620039"/>
                  </a:lnTo>
                  <a:lnTo>
                    <a:pt x="718811" y="568182"/>
                  </a:lnTo>
                  <a:cubicBezTo>
                    <a:pt x="790833" y="437385"/>
                    <a:pt x="782354" y="270707"/>
                    <a:pt x="684133" y="146044"/>
                  </a:cubicBezTo>
                  <a:cubicBezTo>
                    <a:pt x="553172" y="-20174"/>
                    <a:pt x="312261" y="-48754"/>
                    <a:pt x="146044" y="8220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31639" y="4001124"/>
            <a:ext cx="1097280" cy="1097280"/>
            <a:chOff x="8972550" y="3000685"/>
            <a:chExt cx="1028390" cy="1028390"/>
          </a:xfrm>
        </p:grpSpPr>
        <p:sp>
          <p:nvSpPr>
            <p:cNvPr id="26" name="Oval 25"/>
            <p:cNvSpPr/>
            <p:nvPr/>
          </p:nvSpPr>
          <p:spPr bwMode="auto">
            <a:xfrm>
              <a:off x="8972550" y="3000685"/>
              <a:ext cx="1028390" cy="10283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107348" y="3101731"/>
              <a:ext cx="758794" cy="838569"/>
              <a:chOff x="1812596" y="2407618"/>
              <a:chExt cx="406399" cy="449125"/>
            </a:xfrm>
            <a:solidFill>
              <a:schemeClr val="bg1"/>
            </a:solidFill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1812596" y="2697993"/>
                <a:ext cx="400049" cy="158750"/>
              </a:xfrm>
              <a:custGeom>
                <a:avLst/>
                <a:gdLst>
                  <a:gd name="T0" fmla="*/ 332 w 380"/>
                  <a:gd name="T1" fmla="*/ 0 h 151"/>
                  <a:gd name="T2" fmla="*/ 332 w 380"/>
                  <a:gd name="T3" fmla="*/ 0 h 151"/>
                  <a:gd name="T4" fmla="*/ 192 w 380"/>
                  <a:gd name="T5" fmla="*/ 105 h 151"/>
                  <a:gd name="T6" fmla="*/ 67 w 380"/>
                  <a:gd name="T7" fmla="*/ 35 h 151"/>
                  <a:gd name="T8" fmla="*/ 87 w 380"/>
                  <a:gd name="T9" fmla="*/ 14 h 151"/>
                  <a:gd name="T10" fmla="*/ 82 w 380"/>
                  <a:gd name="T11" fmla="*/ 0 h 151"/>
                  <a:gd name="T12" fmla="*/ 0 w 380"/>
                  <a:gd name="T13" fmla="*/ 0 h 151"/>
                  <a:gd name="T14" fmla="*/ 0 w 380"/>
                  <a:gd name="T15" fmla="*/ 82 h 151"/>
                  <a:gd name="T16" fmla="*/ 14 w 380"/>
                  <a:gd name="T17" fmla="*/ 88 h 151"/>
                  <a:gd name="T18" fmla="*/ 34 w 380"/>
                  <a:gd name="T19" fmla="*/ 68 h 151"/>
                  <a:gd name="T20" fmla="*/ 192 w 380"/>
                  <a:gd name="T21" fmla="*/ 151 h 151"/>
                  <a:gd name="T22" fmla="*/ 380 w 380"/>
                  <a:gd name="T23" fmla="*/ 0 h 151"/>
                  <a:gd name="T24" fmla="*/ 332 w 380"/>
                  <a:gd name="T2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0" h="151">
                    <a:moveTo>
                      <a:pt x="332" y="0"/>
                    </a:moveTo>
                    <a:lnTo>
                      <a:pt x="332" y="0"/>
                    </a:lnTo>
                    <a:cubicBezTo>
                      <a:pt x="315" y="61"/>
                      <a:pt x="258" y="105"/>
                      <a:pt x="192" y="105"/>
                    </a:cubicBezTo>
                    <a:cubicBezTo>
                      <a:pt x="139" y="105"/>
                      <a:pt x="93" y="77"/>
                      <a:pt x="67" y="35"/>
                    </a:cubicBezTo>
                    <a:lnTo>
                      <a:pt x="87" y="14"/>
                    </a:lnTo>
                    <a:cubicBezTo>
                      <a:pt x="95" y="7"/>
                      <a:pt x="93" y="0"/>
                      <a:pt x="82" y="0"/>
                    </a:cubicBezTo>
                    <a:lnTo>
                      <a:pt x="0" y="0"/>
                    </a:lnTo>
                    <a:lnTo>
                      <a:pt x="0" y="82"/>
                    </a:lnTo>
                    <a:cubicBezTo>
                      <a:pt x="0" y="93"/>
                      <a:pt x="6" y="96"/>
                      <a:pt x="14" y="88"/>
                    </a:cubicBezTo>
                    <a:lnTo>
                      <a:pt x="34" y="68"/>
                    </a:lnTo>
                    <a:cubicBezTo>
                      <a:pt x="69" y="118"/>
                      <a:pt x="126" y="151"/>
                      <a:pt x="192" y="151"/>
                    </a:cubicBezTo>
                    <a:cubicBezTo>
                      <a:pt x="284" y="151"/>
                      <a:pt x="361" y="86"/>
                      <a:pt x="380" y="0"/>
                    </a:cubicBezTo>
                    <a:lnTo>
                      <a:pt x="3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 dirty="0">
                  <a:solidFill>
                    <a:srgbClr val="000000"/>
                  </a:solidFill>
                  <a:latin typeface="Segoe UI Semibold" panose="020B0702040204020203" pitchFamily="34" charset="0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1817358" y="2407618"/>
                <a:ext cx="401637" cy="160338"/>
              </a:xfrm>
              <a:custGeom>
                <a:avLst/>
                <a:gdLst>
                  <a:gd name="T0" fmla="*/ 48 w 381"/>
                  <a:gd name="T1" fmla="*/ 152 h 152"/>
                  <a:gd name="T2" fmla="*/ 48 w 381"/>
                  <a:gd name="T3" fmla="*/ 152 h 152"/>
                  <a:gd name="T4" fmla="*/ 188 w 381"/>
                  <a:gd name="T5" fmla="*/ 46 h 152"/>
                  <a:gd name="T6" fmla="*/ 313 w 381"/>
                  <a:gd name="T7" fmla="*/ 117 h 152"/>
                  <a:gd name="T8" fmla="*/ 293 w 381"/>
                  <a:gd name="T9" fmla="*/ 137 h 152"/>
                  <a:gd name="T10" fmla="*/ 299 w 381"/>
                  <a:gd name="T11" fmla="*/ 152 h 152"/>
                  <a:gd name="T12" fmla="*/ 381 w 381"/>
                  <a:gd name="T13" fmla="*/ 152 h 152"/>
                  <a:gd name="T14" fmla="*/ 381 w 381"/>
                  <a:gd name="T15" fmla="*/ 70 h 152"/>
                  <a:gd name="T16" fmla="*/ 366 w 381"/>
                  <a:gd name="T17" fmla="*/ 64 h 152"/>
                  <a:gd name="T18" fmla="*/ 346 w 381"/>
                  <a:gd name="T19" fmla="*/ 84 h 152"/>
                  <a:gd name="T20" fmla="*/ 188 w 381"/>
                  <a:gd name="T21" fmla="*/ 0 h 152"/>
                  <a:gd name="T22" fmla="*/ 0 w 381"/>
                  <a:gd name="T23" fmla="*/ 152 h 152"/>
                  <a:gd name="T24" fmla="*/ 48 w 381"/>
                  <a:gd name="T2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152">
                    <a:moveTo>
                      <a:pt x="48" y="152"/>
                    </a:moveTo>
                    <a:lnTo>
                      <a:pt x="48" y="152"/>
                    </a:lnTo>
                    <a:cubicBezTo>
                      <a:pt x="65" y="91"/>
                      <a:pt x="122" y="46"/>
                      <a:pt x="188" y="46"/>
                    </a:cubicBezTo>
                    <a:cubicBezTo>
                      <a:pt x="241" y="46"/>
                      <a:pt x="287" y="75"/>
                      <a:pt x="313" y="117"/>
                    </a:cubicBezTo>
                    <a:lnTo>
                      <a:pt x="293" y="137"/>
                    </a:lnTo>
                    <a:cubicBezTo>
                      <a:pt x="285" y="145"/>
                      <a:pt x="288" y="152"/>
                      <a:pt x="299" y="152"/>
                    </a:cubicBezTo>
                    <a:lnTo>
                      <a:pt x="381" y="152"/>
                    </a:lnTo>
                    <a:lnTo>
                      <a:pt x="381" y="70"/>
                    </a:lnTo>
                    <a:cubicBezTo>
                      <a:pt x="381" y="59"/>
                      <a:pt x="374" y="56"/>
                      <a:pt x="366" y="64"/>
                    </a:cubicBezTo>
                    <a:lnTo>
                      <a:pt x="346" y="84"/>
                    </a:lnTo>
                    <a:cubicBezTo>
                      <a:pt x="312" y="33"/>
                      <a:pt x="254" y="0"/>
                      <a:pt x="188" y="0"/>
                    </a:cubicBezTo>
                    <a:cubicBezTo>
                      <a:pt x="96" y="0"/>
                      <a:pt x="19" y="65"/>
                      <a:pt x="0" y="152"/>
                    </a:cubicBezTo>
                    <a:lnTo>
                      <a:pt x="48" y="1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 dirty="0">
                  <a:solidFill>
                    <a:srgbClr val="000000"/>
                  </a:solidFill>
                  <a:latin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6772030" y="561588"/>
            <a:ext cx="3416487" cy="995387"/>
            <a:chOff x="7202479" y="2294192"/>
            <a:chExt cx="3590901" cy="101534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7923646" y="2294192"/>
              <a:ext cx="697219" cy="676656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082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JDBC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202479" y="2294192"/>
              <a:ext cx="697219" cy="676656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082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ODBC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645747" y="2294192"/>
              <a:ext cx="1060704" cy="1015347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082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72" kern="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Hive web interface (HWI)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02479" y="2997624"/>
              <a:ext cx="1417043" cy="311915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082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Thrift server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9732676" y="2294192"/>
              <a:ext cx="1060704" cy="1015347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082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Command line interface (CLI)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61623" y="3045823"/>
            <a:ext cx="1306287" cy="1097280"/>
            <a:chOff x="6161623" y="3223697"/>
            <a:chExt cx="1306287" cy="1097280"/>
          </a:xfrm>
        </p:grpSpPr>
        <p:sp>
          <p:nvSpPr>
            <p:cNvPr id="22" name="Oval 21"/>
            <p:cNvSpPr/>
            <p:nvPr/>
          </p:nvSpPr>
          <p:spPr bwMode="auto">
            <a:xfrm>
              <a:off x="6266126" y="3223697"/>
              <a:ext cx="1097280" cy="109728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FF3300"/>
                </a:buClr>
              </a:pPr>
              <a:endParaRPr lang="en-IN" sz="1765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1623" y="3531684"/>
              <a:ext cx="1306287" cy="481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514420" y="3045823"/>
            <a:ext cx="1306287" cy="1097280"/>
            <a:chOff x="9514420" y="3223697"/>
            <a:chExt cx="1306287" cy="1097280"/>
          </a:xfrm>
        </p:grpSpPr>
        <p:sp>
          <p:nvSpPr>
            <p:cNvPr id="21" name="Oval 20"/>
            <p:cNvSpPr/>
            <p:nvPr/>
          </p:nvSpPr>
          <p:spPr bwMode="auto">
            <a:xfrm>
              <a:off x="9618923" y="3223697"/>
              <a:ext cx="1097280" cy="109728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8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14420" y="3531684"/>
              <a:ext cx="1306287" cy="481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Metastore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820804" y="2681926"/>
            <a:ext cx="1306287" cy="4813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Driver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05371" y="4315021"/>
            <a:ext cx="1306287" cy="4813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Execution</a:t>
            </a:r>
          </a:p>
        </p:txBody>
      </p:sp>
      <p:cxnSp>
        <p:nvCxnSpPr>
          <p:cNvPr id="44" name="Straight Arrow Connector 43"/>
          <p:cNvCxnSpPr>
            <a:endCxn id="22" idx="7"/>
          </p:cNvCxnSpPr>
          <p:nvPr/>
        </p:nvCxnSpPr>
        <p:spPr>
          <a:xfrm flipH="1">
            <a:off x="7202713" y="2789390"/>
            <a:ext cx="740448" cy="4171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054859" y="4012945"/>
            <a:ext cx="646801" cy="3870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480279" y="3171445"/>
            <a:ext cx="2592" cy="77742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9" idx="0"/>
          </p:cNvCxnSpPr>
          <p:nvPr/>
        </p:nvCxnSpPr>
        <p:spPr>
          <a:xfrm flipH="1">
            <a:off x="8480280" y="1565187"/>
            <a:ext cx="1295" cy="5007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8" idx="2"/>
            <a:endCxn id="4" idx="0"/>
          </p:cNvCxnSpPr>
          <p:nvPr/>
        </p:nvCxnSpPr>
        <p:spPr>
          <a:xfrm>
            <a:off x="8480274" y="5225146"/>
            <a:ext cx="0" cy="594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3"/>
            <a:endCxn id="40" idx="1"/>
          </p:cNvCxnSpPr>
          <p:nvPr/>
        </p:nvCxnSpPr>
        <p:spPr>
          <a:xfrm>
            <a:off x="7467910" y="3594464"/>
            <a:ext cx="204651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51707" y="1703111"/>
            <a:ext cx="200722" cy="193766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57808" y="2758743"/>
            <a:ext cx="200722" cy="193766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51707" y="5419328"/>
            <a:ext cx="200722" cy="193766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73767" y="3684807"/>
            <a:ext cx="200722" cy="193766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42783" y="4256366"/>
            <a:ext cx="265520" cy="283838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32284"/>
            <a:ext cx="5676893" cy="54800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Hive clients send HiveQL queries to the driver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The driver sends query to the compiler for parsing and syntax checking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The compiler gets the metadata from the store and returns execution plan to the driver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The driver sends execution plan to the execution engine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The execution engine submits the plan as a MR job to be executed by Hadoop; after Hadoop completes execution, the execution engine gets results that are returned to the driver, which then returns the results to Hive clients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light" panose="020B0402040204020203" pitchFamily="34" charset="0"/>
              </a:rPr>
              <a:t>Execution engine can execute metadata operations against Metastore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197480" y="3298079"/>
            <a:ext cx="200722" cy="193766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1197" y="1139893"/>
            <a:ext cx="200722" cy="19376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1197" y="1768145"/>
            <a:ext cx="200722" cy="19376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1197" y="3892016"/>
            <a:ext cx="200722" cy="19376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1197" y="2376151"/>
            <a:ext cx="200722" cy="19376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557" y="5611396"/>
            <a:ext cx="298668" cy="274320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1197" y="3281509"/>
            <a:ext cx="200722" cy="19376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721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business imperative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659945" y="2159066"/>
            <a:ext cx="2868154" cy="8962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2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r>
              <a:rPr lang="en-US" sz="392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. 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72905" y="2159066"/>
            <a:ext cx="2868154" cy="8962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2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r>
              <a:rPr lang="en-US" sz="392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. 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864" y="2159066"/>
            <a:ext cx="2868154" cy="8962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2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3. 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659945" y="3055352"/>
            <a:ext cx="2868154" cy="239795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Increasing data volumes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572905" y="3055352"/>
            <a:ext cx="2868154" cy="23979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Increasing complexity of data and analysis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7485864" y="3055352"/>
            <a:ext cx="2868154" cy="23979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Changing economics and emerging technologies</a:t>
            </a:r>
          </a:p>
        </p:txBody>
      </p:sp>
      <p:sp>
        <p:nvSpPr>
          <p:cNvPr id="48" name="Freeform 9"/>
          <p:cNvSpPr>
            <a:spLocks noChangeAspect="1" noEditPoints="1"/>
          </p:cNvSpPr>
          <p:nvPr/>
        </p:nvSpPr>
        <p:spPr bwMode="auto">
          <a:xfrm>
            <a:off x="8541386" y="4524187"/>
            <a:ext cx="757111" cy="806669"/>
          </a:xfrm>
          <a:custGeom>
            <a:avLst/>
            <a:gdLst>
              <a:gd name="T0" fmla="*/ 111 w 230"/>
              <a:gd name="T1" fmla="*/ 102 h 245"/>
              <a:gd name="T2" fmla="*/ 111 w 230"/>
              <a:gd name="T3" fmla="*/ 125 h 245"/>
              <a:gd name="T4" fmla="*/ 101 w 230"/>
              <a:gd name="T5" fmla="*/ 113 h 245"/>
              <a:gd name="T6" fmla="*/ 111 w 230"/>
              <a:gd name="T7" fmla="*/ 102 h 245"/>
              <a:gd name="T8" fmla="*/ 121 w 230"/>
              <a:gd name="T9" fmla="*/ 149 h 245"/>
              <a:gd name="T10" fmla="*/ 121 w 230"/>
              <a:gd name="T11" fmla="*/ 170 h 245"/>
              <a:gd name="T12" fmla="*/ 131 w 230"/>
              <a:gd name="T13" fmla="*/ 160 h 245"/>
              <a:gd name="T14" fmla="*/ 121 w 230"/>
              <a:gd name="T15" fmla="*/ 149 h 245"/>
              <a:gd name="T16" fmla="*/ 230 w 230"/>
              <a:gd name="T17" fmla="*/ 148 h 245"/>
              <a:gd name="T18" fmla="*/ 115 w 230"/>
              <a:gd name="T19" fmla="*/ 245 h 245"/>
              <a:gd name="T20" fmla="*/ 0 w 230"/>
              <a:gd name="T21" fmla="*/ 148 h 245"/>
              <a:gd name="T22" fmla="*/ 45 w 230"/>
              <a:gd name="T23" fmla="*/ 148 h 245"/>
              <a:gd name="T24" fmla="*/ 77 w 230"/>
              <a:gd name="T25" fmla="*/ 0 h 245"/>
              <a:gd name="T26" fmla="*/ 153 w 230"/>
              <a:gd name="T27" fmla="*/ 0 h 245"/>
              <a:gd name="T28" fmla="*/ 185 w 230"/>
              <a:gd name="T29" fmla="*/ 148 h 245"/>
              <a:gd name="T30" fmla="*/ 230 w 230"/>
              <a:gd name="T31" fmla="*/ 148 h 245"/>
              <a:gd name="T32" fmla="*/ 150 w 230"/>
              <a:gd name="T33" fmla="*/ 159 h 245"/>
              <a:gd name="T34" fmla="*/ 142 w 230"/>
              <a:gd name="T35" fmla="*/ 140 h 245"/>
              <a:gd name="T36" fmla="*/ 121 w 230"/>
              <a:gd name="T37" fmla="*/ 129 h 245"/>
              <a:gd name="T38" fmla="*/ 121 w 230"/>
              <a:gd name="T39" fmla="*/ 102 h 245"/>
              <a:gd name="T40" fmla="*/ 143 w 230"/>
              <a:gd name="T41" fmla="*/ 109 h 245"/>
              <a:gd name="T42" fmla="*/ 143 w 230"/>
              <a:gd name="T43" fmla="*/ 91 h 245"/>
              <a:gd name="T44" fmla="*/ 121 w 230"/>
              <a:gd name="T45" fmla="*/ 86 h 245"/>
              <a:gd name="T46" fmla="*/ 121 w 230"/>
              <a:gd name="T47" fmla="*/ 73 h 245"/>
              <a:gd name="T48" fmla="*/ 111 w 230"/>
              <a:gd name="T49" fmla="*/ 73 h 245"/>
              <a:gd name="T50" fmla="*/ 111 w 230"/>
              <a:gd name="T51" fmla="*/ 86 h 245"/>
              <a:gd name="T52" fmla="*/ 90 w 230"/>
              <a:gd name="T53" fmla="*/ 95 h 245"/>
              <a:gd name="T54" fmla="*/ 82 w 230"/>
              <a:gd name="T55" fmla="*/ 114 h 245"/>
              <a:gd name="T56" fmla="*/ 91 w 230"/>
              <a:gd name="T57" fmla="*/ 134 h 245"/>
              <a:gd name="T58" fmla="*/ 111 w 230"/>
              <a:gd name="T59" fmla="*/ 145 h 245"/>
              <a:gd name="T60" fmla="*/ 111 w 230"/>
              <a:gd name="T61" fmla="*/ 170 h 245"/>
              <a:gd name="T62" fmla="*/ 97 w 230"/>
              <a:gd name="T63" fmla="*/ 167 h 245"/>
              <a:gd name="T64" fmla="*/ 84 w 230"/>
              <a:gd name="T65" fmla="*/ 161 h 245"/>
              <a:gd name="T66" fmla="*/ 84 w 230"/>
              <a:gd name="T67" fmla="*/ 180 h 245"/>
              <a:gd name="T68" fmla="*/ 111 w 230"/>
              <a:gd name="T69" fmla="*/ 187 h 245"/>
              <a:gd name="T70" fmla="*/ 111 w 230"/>
              <a:gd name="T71" fmla="*/ 202 h 245"/>
              <a:gd name="T72" fmla="*/ 121 w 230"/>
              <a:gd name="T73" fmla="*/ 202 h 245"/>
              <a:gd name="T74" fmla="*/ 121 w 230"/>
              <a:gd name="T75" fmla="*/ 186 h 245"/>
              <a:gd name="T76" fmla="*/ 142 w 230"/>
              <a:gd name="T77" fmla="*/ 178 h 245"/>
              <a:gd name="T78" fmla="*/ 150 w 230"/>
              <a:gd name="T79" fmla="*/ 15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0" h="245">
                <a:moveTo>
                  <a:pt x="111" y="102"/>
                </a:moveTo>
                <a:cubicBezTo>
                  <a:pt x="111" y="125"/>
                  <a:pt x="111" y="125"/>
                  <a:pt x="111" y="125"/>
                </a:cubicBezTo>
                <a:cubicBezTo>
                  <a:pt x="104" y="122"/>
                  <a:pt x="101" y="118"/>
                  <a:pt x="101" y="113"/>
                </a:cubicBezTo>
                <a:cubicBezTo>
                  <a:pt x="101" y="107"/>
                  <a:pt x="104" y="104"/>
                  <a:pt x="111" y="102"/>
                </a:cubicBezTo>
                <a:close/>
                <a:moveTo>
                  <a:pt x="121" y="149"/>
                </a:moveTo>
                <a:cubicBezTo>
                  <a:pt x="121" y="170"/>
                  <a:pt x="121" y="170"/>
                  <a:pt x="121" y="170"/>
                </a:cubicBezTo>
                <a:cubicBezTo>
                  <a:pt x="128" y="169"/>
                  <a:pt x="131" y="165"/>
                  <a:pt x="131" y="160"/>
                </a:cubicBezTo>
                <a:cubicBezTo>
                  <a:pt x="131" y="155"/>
                  <a:pt x="128" y="151"/>
                  <a:pt x="121" y="149"/>
                </a:cubicBezTo>
                <a:close/>
                <a:moveTo>
                  <a:pt x="230" y="148"/>
                </a:moveTo>
                <a:cubicBezTo>
                  <a:pt x="115" y="245"/>
                  <a:pt x="115" y="245"/>
                  <a:pt x="115" y="245"/>
                </a:cubicBezTo>
                <a:cubicBezTo>
                  <a:pt x="0" y="148"/>
                  <a:pt x="0" y="148"/>
                  <a:pt x="0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77" y="0"/>
                  <a:pt x="77" y="0"/>
                  <a:pt x="77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85" y="148"/>
                  <a:pt x="185" y="148"/>
                  <a:pt x="185" y="148"/>
                </a:cubicBezTo>
                <a:lnTo>
                  <a:pt x="230" y="148"/>
                </a:lnTo>
                <a:close/>
                <a:moveTo>
                  <a:pt x="150" y="159"/>
                </a:moveTo>
                <a:cubicBezTo>
                  <a:pt x="150" y="151"/>
                  <a:pt x="147" y="145"/>
                  <a:pt x="142" y="140"/>
                </a:cubicBezTo>
                <a:cubicBezTo>
                  <a:pt x="137" y="136"/>
                  <a:pt x="130" y="132"/>
                  <a:pt x="121" y="129"/>
                </a:cubicBezTo>
                <a:cubicBezTo>
                  <a:pt x="121" y="102"/>
                  <a:pt x="121" y="102"/>
                  <a:pt x="121" y="102"/>
                </a:cubicBezTo>
                <a:cubicBezTo>
                  <a:pt x="129" y="103"/>
                  <a:pt x="137" y="106"/>
                  <a:pt x="143" y="109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38" y="88"/>
                  <a:pt x="131" y="86"/>
                  <a:pt x="121" y="86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02" y="87"/>
                  <a:pt x="95" y="90"/>
                  <a:pt x="90" y="95"/>
                </a:cubicBezTo>
                <a:cubicBezTo>
                  <a:pt x="85" y="100"/>
                  <a:pt x="82" y="107"/>
                  <a:pt x="82" y="114"/>
                </a:cubicBezTo>
                <a:cubicBezTo>
                  <a:pt x="82" y="122"/>
                  <a:pt x="85" y="129"/>
                  <a:pt x="91" y="134"/>
                </a:cubicBezTo>
                <a:cubicBezTo>
                  <a:pt x="95" y="137"/>
                  <a:pt x="101" y="141"/>
                  <a:pt x="111" y="145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7" y="170"/>
                  <a:pt x="102" y="169"/>
                  <a:pt x="97" y="167"/>
                </a:cubicBezTo>
                <a:cubicBezTo>
                  <a:pt x="91" y="165"/>
                  <a:pt x="87" y="163"/>
                  <a:pt x="84" y="161"/>
                </a:cubicBezTo>
                <a:cubicBezTo>
                  <a:pt x="84" y="180"/>
                  <a:pt x="84" y="180"/>
                  <a:pt x="84" y="180"/>
                </a:cubicBezTo>
                <a:cubicBezTo>
                  <a:pt x="92" y="184"/>
                  <a:pt x="101" y="187"/>
                  <a:pt x="111" y="187"/>
                </a:cubicBezTo>
                <a:cubicBezTo>
                  <a:pt x="111" y="202"/>
                  <a:pt x="111" y="202"/>
                  <a:pt x="111" y="202"/>
                </a:cubicBezTo>
                <a:cubicBezTo>
                  <a:pt x="121" y="202"/>
                  <a:pt x="121" y="202"/>
                  <a:pt x="121" y="202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30" y="185"/>
                  <a:pt x="137" y="182"/>
                  <a:pt x="142" y="178"/>
                </a:cubicBezTo>
                <a:cubicBezTo>
                  <a:pt x="147" y="173"/>
                  <a:pt x="150" y="167"/>
                  <a:pt x="150" y="1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30" tIns="44815" rIns="89630" bIns="44815" numCol="1" anchor="t" anchorCtr="0" compatLnSpc="1">
            <a:prstTxWarp prst="textNoShape">
              <a:avLst/>
            </a:prstTxWarp>
          </a:bodyPr>
          <a:lstStyle/>
          <a:p>
            <a:endParaRPr lang="en-US" sz="1766" dirty="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2722515" y="4494981"/>
            <a:ext cx="739134" cy="806046"/>
          </a:xfrm>
          <a:custGeom>
            <a:avLst/>
            <a:gdLst>
              <a:gd name="T0" fmla="*/ 36 w 228"/>
              <a:gd name="T1" fmla="*/ 249 h 249"/>
              <a:gd name="T2" fmla="*/ 0 w 228"/>
              <a:gd name="T3" fmla="*/ 249 h 249"/>
              <a:gd name="T4" fmla="*/ 0 w 228"/>
              <a:gd name="T5" fmla="*/ 217 h 249"/>
              <a:gd name="T6" fmla="*/ 36 w 228"/>
              <a:gd name="T7" fmla="*/ 217 h 249"/>
              <a:gd name="T8" fmla="*/ 36 w 228"/>
              <a:gd name="T9" fmla="*/ 249 h 249"/>
              <a:gd name="T10" fmla="*/ 84 w 228"/>
              <a:gd name="T11" fmla="*/ 209 h 249"/>
              <a:gd name="T12" fmla="*/ 48 w 228"/>
              <a:gd name="T13" fmla="*/ 209 h 249"/>
              <a:gd name="T14" fmla="*/ 48 w 228"/>
              <a:gd name="T15" fmla="*/ 249 h 249"/>
              <a:gd name="T16" fmla="*/ 84 w 228"/>
              <a:gd name="T17" fmla="*/ 249 h 249"/>
              <a:gd name="T18" fmla="*/ 84 w 228"/>
              <a:gd name="T19" fmla="*/ 209 h 249"/>
              <a:gd name="T20" fmla="*/ 132 w 228"/>
              <a:gd name="T21" fmla="*/ 197 h 249"/>
              <a:gd name="T22" fmla="*/ 96 w 228"/>
              <a:gd name="T23" fmla="*/ 197 h 249"/>
              <a:gd name="T24" fmla="*/ 96 w 228"/>
              <a:gd name="T25" fmla="*/ 249 h 249"/>
              <a:gd name="T26" fmla="*/ 132 w 228"/>
              <a:gd name="T27" fmla="*/ 249 h 249"/>
              <a:gd name="T28" fmla="*/ 132 w 228"/>
              <a:gd name="T29" fmla="*/ 197 h 249"/>
              <a:gd name="T30" fmla="*/ 180 w 228"/>
              <a:gd name="T31" fmla="*/ 153 h 249"/>
              <a:gd name="T32" fmla="*/ 144 w 228"/>
              <a:gd name="T33" fmla="*/ 153 h 249"/>
              <a:gd name="T34" fmla="*/ 144 w 228"/>
              <a:gd name="T35" fmla="*/ 249 h 249"/>
              <a:gd name="T36" fmla="*/ 180 w 228"/>
              <a:gd name="T37" fmla="*/ 249 h 249"/>
              <a:gd name="T38" fmla="*/ 180 w 228"/>
              <a:gd name="T39" fmla="*/ 153 h 249"/>
              <a:gd name="T40" fmla="*/ 228 w 228"/>
              <a:gd name="T41" fmla="*/ 57 h 249"/>
              <a:gd name="T42" fmla="*/ 192 w 228"/>
              <a:gd name="T43" fmla="*/ 57 h 249"/>
              <a:gd name="T44" fmla="*/ 192 w 228"/>
              <a:gd name="T45" fmla="*/ 249 h 249"/>
              <a:gd name="T46" fmla="*/ 228 w 228"/>
              <a:gd name="T47" fmla="*/ 249 h 249"/>
              <a:gd name="T48" fmla="*/ 228 w 228"/>
              <a:gd name="T49" fmla="*/ 57 h 249"/>
              <a:gd name="T50" fmla="*/ 167 w 228"/>
              <a:gd name="T51" fmla="*/ 0 h 249"/>
              <a:gd name="T52" fmla="*/ 145 w 228"/>
              <a:gd name="T53" fmla="*/ 29 h 249"/>
              <a:gd name="T54" fmla="*/ 155 w 228"/>
              <a:gd name="T55" fmla="*/ 30 h 249"/>
              <a:gd name="T56" fmla="*/ 117 w 228"/>
              <a:gd name="T57" fmla="*/ 131 h 249"/>
              <a:gd name="T58" fmla="*/ 0 w 228"/>
              <a:gd name="T59" fmla="*/ 196 h 249"/>
              <a:gd name="T60" fmla="*/ 0 w 228"/>
              <a:gd name="T61" fmla="*/ 212 h 249"/>
              <a:gd name="T62" fmla="*/ 130 w 228"/>
              <a:gd name="T63" fmla="*/ 141 h 249"/>
              <a:gd name="T64" fmla="*/ 171 w 228"/>
              <a:gd name="T65" fmla="*/ 33 h 249"/>
              <a:gd name="T66" fmla="*/ 181 w 228"/>
              <a:gd name="T67" fmla="*/ 34 h 249"/>
              <a:gd name="T68" fmla="*/ 167 w 228"/>
              <a:gd name="T6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249">
                <a:moveTo>
                  <a:pt x="3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17"/>
                  <a:pt x="0" y="217"/>
                  <a:pt x="0" y="217"/>
                </a:cubicBezTo>
                <a:cubicBezTo>
                  <a:pt x="36" y="217"/>
                  <a:pt x="36" y="217"/>
                  <a:pt x="36" y="217"/>
                </a:cubicBezTo>
                <a:lnTo>
                  <a:pt x="36" y="249"/>
                </a:lnTo>
                <a:close/>
                <a:moveTo>
                  <a:pt x="84" y="209"/>
                </a:moveTo>
                <a:cubicBezTo>
                  <a:pt x="48" y="209"/>
                  <a:pt x="48" y="209"/>
                  <a:pt x="48" y="20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84" y="249"/>
                  <a:pt x="84" y="249"/>
                  <a:pt x="84" y="249"/>
                </a:cubicBezTo>
                <a:lnTo>
                  <a:pt x="84" y="209"/>
                </a:lnTo>
                <a:close/>
                <a:moveTo>
                  <a:pt x="132" y="197"/>
                </a:moveTo>
                <a:cubicBezTo>
                  <a:pt x="96" y="197"/>
                  <a:pt x="96" y="197"/>
                  <a:pt x="96" y="197"/>
                </a:cubicBezTo>
                <a:cubicBezTo>
                  <a:pt x="96" y="249"/>
                  <a:pt x="96" y="249"/>
                  <a:pt x="96" y="249"/>
                </a:cubicBezTo>
                <a:cubicBezTo>
                  <a:pt x="132" y="249"/>
                  <a:pt x="132" y="249"/>
                  <a:pt x="132" y="249"/>
                </a:cubicBezTo>
                <a:lnTo>
                  <a:pt x="132" y="197"/>
                </a:lnTo>
                <a:close/>
                <a:moveTo>
                  <a:pt x="180" y="153"/>
                </a:moveTo>
                <a:cubicBezTo>
                  <a:pt x="144" y="153"/>
                  <a:pt x="144" y="153"/>
                  <a:pt x="144" y="153"/>
                </a:cubicBezTo>
                <a:cubicBezTo>
                  <a:pt x="144" y="249"/>
                  <a:pt x="144" y="249"/>
                  <a:pt x="144" y="249"/>
                </a:cubicBezTo>
                <a:cubicBezTo>
                  <a:pt x="180" y="249"/>
                  <a:pt x="180" y="249"/>
                  <a:pt x="180" y="249"/>
                </a:cubicBezTo>
                <a:lnTo>
                  <a:pt x="180" y="153"/>
                </a:lnTo>
                <a:close/>
                <a:moveTo>
                  <a:pt x="228" y="57"/>
                </a:moveTo>
                <a:cubicBezTo>
                  <a:pt x="192" y="57"/>
                  <a:pt x="192" y="57"/>
                  <a:pt x="192" y="57"/>
                </a:cubicBezTo>
                <a:cubicBezTo>
                  <a:pt x="192" y="249"/>
                  <a:pt x="192" y="249"/>
                  <a:pt x="192" y="249"/>
                </a:cubicBezTo>
                <a:cubicBezTo>
                  <a:pt x="228" y="249"/>
                  <a:pt x="228" y="249"/>
                  <a:pt x="228" y="249"/>
                </a:cubicBezTo>
                <a:lnTo>
                  <a:pt x="228" y="57"/>
                </a:lnTo>
                <a:close/>
                <a:moveTo>
                  <a:pt x="167" y="0"/>
                </a:moveTo>
                <a:cubicBezTo>
                  <a:pt x="145" y="29"/>
                  <a:pt x="145" y="29"/>
                  <a:pt x="145" y="29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0" y="58"/>
                  <a:pt x="139" y="104"/>
                  <a:pt x="117" y="131"/>
                </a:cubicBezTo>
                <a:cubicBezTo>
                  <a:pt x="83" y="174"/>
                  <a:pt x="20" y="191"/>
                  <a:pt x="0" y="196"/>
                </a:cubicBezTo>
                <a:cubicBezTo>
                  <a:pt x="0" y="212"/>
                  <a:pt x="0" y="212"/>
                  <a:pt x="0" y="212"/>
                </a:cubicBezTo>
                <a:cubicBezTo>
                  <a:pt x="17" y="209"/>
                  <a:pt x="90" y="191"/>
                  <a:pt x="130" y="141"/>
                </a:cubicBezTo>
                <a:cubicBezTo>
                  <a:pt x="152" y="112"/>
                  <a:pt x="164" y="67"/>
                  <a:pt x="171" y="33"/>
                </a:cubicBezTo>
                <a:cubicBezTo>
                  <a:pt x="181" y="34"/>
                  <a:pt x="181" y="34"/>
                  <a:pt x="181" y="34"/>
                </a:cubicBezTo>
                <a:lnTo>
                  <a:pt x="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30" tIns="44815" rIns="89630" bIns="44815" numCol="1" anchor="t" anchorCtr="0" compatLnSpc="1">
            <a:prstTxWarp prst="textNoShape">
              <a:avLst/>
            </a:prstTxWarp>
          </a:bodyPr>
          <a:lstStyle/>
          <a:p>
            <a:endParaRPr lang="en-US" sz="1766" dirty="0"/>
          </a:p>
        </p:txBody>
      </p:sp>
      <p:sp>
        <p:nvSpPr>
          <p:cNvPr id="15" name="Freeform 73"/>
          <p:cNvSpPr>
            <a:spLocks noEditPoints="1"/>
          </p:cNvSpPr>
          <p:nvPr/>
        </p:nvSpPr>
        <p:spPr bwMode="black">
          <a:xfrm>
            <a:off x="5691299" y="4489304"/>
            <a:ext cx="811723" cy="811723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961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517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555423" y="1395167"/>
            <a:ext cx="9709608" cy="4713402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 data organization hierarchy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09755" y="1543845"/>
            <a:ext cx="9121643" cy="4310202"/>
            <a:chOff x="738794" y="1421295"/>
            <a:chExt cx="10602532" cy="4734499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5121331" y="1421295"/>
              <a:ext cx="1997767" cy="735309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cxnSp>
          <p:nvCxnSpPr>
            <p:cNvPr id="65" name="Elbow Connector 64"/>
            <p:cNvCxnSpPr/>
            <p:nvPr/>
          </p:nvCxnSpPr>
          <p:spPr>
            <a:xfrm rot="5400000">
              <a:off x="3925987" y="694136"/>
              <a:ext cx="731520" cy="3657600"/>
            </a:xfrm>
            <a:prstGeom prst="bentConnector3">
              <a:avLst>
                <a:gd name="adj1" fmla="val 3662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/>
            <p:nvPr/>
          </p:nvCxnSpPr>
          <p:spPr>
            <a:xfrm rot="16200000" flipH="1">
              <a:off x="7579236" y="694136"/>
              <a:ext cx="731520" cy="3657600"/>
            </a:xfrm>
            <a:prstGeom prst="bentConnector3">
              <a:avLst>
                <a:gd name="adj1" fmla="val 3662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120214" y="2157176"/>
              <a:ext cx="0" cy="73152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 bwMode="auto">
            <a:xfrm>
              <a:off x="1601557" y="2894112"/>
              <a:ext cx="1871869" cy="70586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Table</a:t>
              </a:r>
            </a:p>
          </p:txBody>
        </p:sp>
        <p:cxnSp>
          <p:nvCxnSpPr>
            <p:cNvPr id="86" name="Elbow Connector 85"/>
            <p:cNvCxnSpPr/>
            <p:nvPr/>
          </p:nvCxnSpPr>
          <p:spPr>
            <a:xfrm rot="5400000">
              <a:off x="1783909" y="3406999"/>
              <a:ext cx="548640" cy="886968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Elbow Connector 88"/>
            <p:cNvCxnSpPr/>
            <p:nvPr/>
          </p:nvCxnSpPr>
          <p:spPr>
            <a:xfrm rot="16200000" flipH="1">
              <a:off x="2666424" y="3424935"/>
              <a:ext cx="548640" cy="868680"/>
            </a:xfrm>
            <a:prstGeom prst="bentConnector3">
              <a:avLst>
                <a:gd name="adj1" fmla="val 47841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 bwMode="auto">
            <a:xfrm>
              <a:off x="1022606" y="4169729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1591619" y="4785484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871602" y="5277634"/>
              <a:ext cx="1440034" cy="508827"/>
              <a:chOff x="256139" y="5295218"/>
              <a:chExt cx="1440034" cy="508827"/>
            </a:xfrm>
          </p:grpSpPr>
          <p:sp>
            <p:nvSpPr>
              <p:cNvPr id="12" name="Rounded Rectangle 11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27" name="Elbow Connector 126"/>
            <p:cNvCxnSpPr/>
            <p:nvPr/>
          </p:nvCxnSpPr>
          <p:spPr>
            <a:xfrm rot="5400000">
              <a:off x="1110182" y="4760782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/>
            <p:nvPr/>
          </p:nvCxnSpPr>
          <p:spPr>
            <a:xfrm rot="16200000" flipH="1">
              <a:off x="1610945" y="4760782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1" name="Rounded Rectangle 130"/>
            <p:cNvSpPr/>
            <p:nvPr/>
          </p:nvSpPr>
          <p:spPr bwMode="auto">
            <a:xfrm>
              <a:off x="2801580" y="4172660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>
              <a:off x="3370593" y="4788415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2650576" y="5280565"/>
              <a:ext cx="1440034" cy="508827"/>
              <a:chOff x="256139" y="5295218"/>
              <a:chExt cx="1440034" cy="508827"/>
            </a:xfrm>
          </p:grpSpPr>
          <p:sp>
            <p:nvSpPr>
              <p:cNvPr id="136" name="Rounded Rectangle 135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34" name="Elbow Connector 133"/>
            <p:cNvCxnSpPr/>
            <p:nvPr/>
          </p:nvCxnSpPr>
          <p:spPr>
            <a:xfrm rot="5400000">
              <a:off x="2889156" y="4763713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/>
            <p:nvPr/>
          </p:nvCxnSpPr>
          <p:spPr>
            <a:xfrm rot="16200000" flipH="1">
              <a:off x="3389919" y="4763713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1" name="Rounded Rectangle 140"/>
            <p:cNvSpPr/>
            <p:nvPr/>
          </p:nvSpPr>
          <p:spPr bwMode="auto">
            <a:xfrm>
              <a:off x="5200537" y="2905840"/>
              <a:ext cx="1871869" cy="70586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Table</a:t>
              </a:r>
            </a:p>
          </p:txBody>
        </p:sp>
        <p:cxnSp>
          <p:nvCxnSpPr>
            <p:cNvPr id="142" name="Elbow Connector 141"/>
            <p:cNvCxnSpPr/>
            <p:nvPr/>
          </p:nvCxnSpPr>
          <p:spPr>
            <a:xfrm rot="5400000">
              <a:off x="5382889" y="3418727"/>
              <a:ext cx="548640" cy="886968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Elbow Connector 142"/>
            <p:cNvCxnSpPr/>
            <p:nvPr/>
          </p:nvCxnSpPr>
          <p:spPr>
            <a:xfrm rot="16200000" flipH="1">
              <a:off x="6265404" y="3436663"/>
              <a:ext cx="548640" cy="868680"/>
            </a:xfrm>
            <a:prstGeom prst="bentConnector3">
              <a:avLst>
                <a:gd name="adj1" fmla="val 47841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4" name="Rounded Rectangle 153"/>
            <p:cNvSpPr/>
            <p:nvPr/>
          </p:nvSpPr>
          <p:spPr bwMode="auto">
            <a:xfrm>
              <a:off x="4621586" y="4181457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90599" y="4797212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56" name="Group 155"/>
            <p:cNvGrpSpPr/>
            <p:nvPr/>
          </p:nvGrpSpPr>
          <p:grpSpPr>
            <a:xfrm>
              <a:off x="4470582" y="5289362"/>
              <a:ext cx="1440034" cy="508827"/>
              <a:chOff x="256139" y="5295218"/>
              <a:chExt cx="1440034" cy="508827"/>
            </a:xfrm>
          </p:grpSpPr>
          <p:sp>
            <p:nvSpPr>
              <p:cNvPr id="159" name="Rounded Rectangle 158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57" name="Elbow Connector 156"/>
            <p:cNvCxnSpPr/>
            <p:nvPr/>
          </p:nvCxnSpPr>
          <p:spPr>
            <a:xfrm rot="5400000">
              <a:off x="4709162" y="4772510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Elbow Connector 157"/>
            <p:cNvCxnSpPr/>
            <p:nvPr/>
          </p:nvCxnSpPr>
          <p:spPr>
            <a:xfrm rot="16200000" flipH="1">
              <a:off x="5209925" y="4772510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6" name="Rounded Rectangle 145"/>
            <p:cNvSpPr/>
            <p:nvPr/>
          </p:nvSpPr>
          <p:spPr bwMode="auto">
            <a:xfrm>
              <a:off x="6400560" y="4184388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6969573" y="4800143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6249556" y="5292293"/>
              <a:ext cx="1440034" cy="508827"/>
              <a:chOff x="256139" y="5295218"/>
              <a:chExt cx="1440034" cy="508827"/>
            </a:xfrm>
          </p:grpSpPr>
          <p:sp>
            <p:nvSpPr>
              <p:cNvPr id="151" name="Rounded Rectangle 150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49" name="Elbow Connector 148"/>
            <p:cNvCxnSpPr/>
            <p:nvPr/>
          </p:nvCxnSpPr>
          <p:spPr>
            <a:xfrm rot="5400000">
              <a:off x="6488136" y="4775441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Elbow Connector 149"/>
            <p:cNvCxnSpPr/>
            <p:nvPr/>
          </p:nvCxnSpPr>
          <p:spPr>
            <a:xfrm rot="16200000" flipH="1">
              <a:off x="6988899" y="4775441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 bwMode="auto">
            <a:xfrm>
              <a:off x="8852273" y="2899980"/>
              <a:ext cx="1871869" cy="70586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Table</a:t>
              </a:r>
            </a:p>
          </p:txBody>
        </p:sp>
        <p:cxnSp>
          <p:nvCxnSpPr>
            <p:cNvPr id="164" name="Elbow Connector 163"/>
            <p:cNvCxnSpPr/>
            <p:nvPr/>
          </p:nvCxnSpPr>
          <p:spPr>
            <a:xfrm rot="5400000">
              <a:off x="9034625" y="3412867"/>
              <a:ext cx="548640" cy="886968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/>
            <p:nvPr/>
          </p:nvCxnSpPr>
          <p:spPr>
            <a:xfrm rot="16200000" flipH="1">
              <a:off x="9917140" y="3430803"/>
              <a:ext cx="548640" cy="868680"/>
            </a:xfrm>
            <a:prstGeom prst="bentConnector3">
              <a:avLst>
                <a:gd name="adj1" fmla="val 47841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6" name="Rounded Rectangle 175"/>
            <p:cNvSpPr/>
            <p:nvPr/>
          </p:nvSpPr>
          <p:spPr bwMode="auto">
            <a:xfrm>
              <a:off x="8273322" y="4175597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8842335" y="4791352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/>
          </p:nvGrpSpPr>
          <p:grpSpPr>
            <a:xfrm>
              <a:off x="8122318" y="5283502"/>
              <a:ext cx="1440034" cy="508827"/>
              <a:chOff x="256139" y="5295218"/>
              <a:chExt cx="1440034" cy="508827"/>
            </a:xfrm>
          </p:grpSpPr>
          <p:sp>
            <p:nvSpPr>
              <p:cNvPr id="181" name="Rounded Rectangle 180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2" name="Rounded Rectangle 181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79" name="Elbow Connector 178"/>
            <p:cNvCxnSpPr/>
            <p:nvPr/>
          </p:nvCxnSpPr>
          <p:spPr>
            <a:xfrm rot="5400000">
              <a:off x="8360898" y="4766650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/>
            <p:nvPr/>
          </p:nvCxnSpPr>
          <p:spPr>
            <a:xfrm rot="16200000" flipH="1">
              <a:off x="8861661" y="4766650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8" name="Rounded Rectangle 167"/>
            <p:cNvSpPr/>
            <p:nvPr/>
          </p:nvSpPr>
          <p:spPr bwMode="auto">
            <a:xfrm>
              <a:off x="10052296" y="4178528"/>
              <a:ext cx="1138026" cy="5993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621309" y="4794283"/>
              <a:ext cx="0" cy="45720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0" name="Group 169"/>
            <p:cNvGrpSpPr/>
            <p:nvPr/>
          </p:nvGrpSpPr>
          <p:grpSpPr>
            <a:xfrm>
              <a:off x="9901292" y="5286433"/>
              <a:ext cx="1440034" cy="508827"/>
              <a:chOff x="256139" y="5295218"/>
              <a:chExt cx="1440034" cy="508827"/>
            </a:xfrm>
          </p:grpSpPr>
          <p:sp>
            <p:nvSpPr>
              <p:cNvPr id="173" name="Rounded Rectangle 172"/>
              <p:cNvSpPr/>
              <p:nvPr/>
            </p:nvSpPr>
            <p:spPr bwMode="auto">
              <a:xfrm>
                <a:off x="256139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 bwMode="auto">
              <a:xfrm>
                <a:off x="758322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 bwMode="auto">
              <a:xfrm>
                <a:off x="1260505" y="5295218"/>
                <a:ext cx="435668" cy="50882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71" name="Elbow Connector 170"/>
            <p:cNvCxnSpPr/>
            <p:nvPr/>
          </p:nvCxnSpPr>
          <p:spPr>
            <a:xfrm rot="5400000">
              <a:off x="10139872" y="4769581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Elbow Connector 171"/>
            <p:cNvCxnSpPr/>
            <p:nvPr/>
          </p:nvCxnSpPr>
          <p:spPr>
            <a:xfrm rot="16200000" flipH="1">
              <a:off x="10640635" y="4769581"/>
              <a:ext cx="457200" cy="502920"/>
            </a:xfrm>
            <a:prstGeom prst="bentConnector3">
              <a:avLst>
                <a:gd name="adj1" fmla="val 49443"/>
              </a:avLst>
            </a:prstGeom>
            <a:ln w="28575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1046892" y="4309142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8290906" y="4282766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647962" y="4309142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418144" y="4309142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818046" y="4309142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0087471" y="4282766"/>
              <a:ext cx="1090939" cy="3894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Partition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38794" y="5726186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500187" y="5729117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270370" y="5679297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6146064" y="5682228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8012970" y="5676369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9739195" y="5679299"/>
              <a:ext cx="1559535" cy="426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Buckets/clusters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3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data – customer file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38" y="2044310"/>
            <a:ext cx="10487025" cy="354330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69453" y="1330043"/>
            <a:ext cx="1376219" cy="3048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Customer ID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57563" y="1634843"/>
            <a:ext cx="217055" cy="502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0144" y="1339286"/>
            <a:ext cx="154709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Customer name</a:t>
            </a:r>
          </a:p>
        </p:txBody>
      </p:sp>
      <p:cxnSp>
        <p:nvCxnSpPr>
          <p:cNvPr id="22" name="Straight Arrow Connector 21"/>
          <p:cNvCxnSpPr>
            <a:stCxn id="20" idx="2"/>
            <a:endCxn id="17" idx="0"/>
          </p:cNvCxnSpPr>
          <p:nvPr/>
        </p:nvCxnSpPr>
        <p:spPr>
          <a:xfrm flipH="1">
            <a:off x="2386445" y="1644086"/>
            <a:ext cx="1237244" cy="5131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0966" y="1350589"/>
            <a:ext cx="1828798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Email preferences</a:t>
            </a:r>
          </a:p>
        </p:txBody>
      </p:sp>
      <p:cxnSp>
        <p:nvCxnSpPr>
          <p:cNvPr id="25" name="Straight Arrow Connector 24"/>
          <p:cNvCxnSpPr>
            <a:stCxn id="23" idx="2"/>
            <a:endCxn id="19" idx="0"/>
          </p:cNvCxnSpPr>
          <p:nvPr/>
        </p:nvCxnSpPr>
        <p:spPr>
          <a:xfrm flipH="1">
            <a:off x="4670136" y="1655389"/>
            <a:ext cx="1465229" cy="5018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1951" y="5893635"/>
            <a:ext cx="1547090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Billing address</a:t>
            </a:r>
          </a:p>
        </p:txBody>
      </p:sp>
      <p:cxnSp>
        <p:nvCxnSpPr>
          <p:cNvPr id="28" name="Straight Arrow Connector 27"/>
          <p:cNvCxnSpPr>
            <a:stCxn id="26" idx="0"/>
          </p:cNvCxnSpPr>
          <p:nvPr/>
        </p:nvCxnSpPr>
        <p:spPr>
          <a:xfrm flipH="1" flipV="1">
            <a:off x="6216073" y="5430563"/>
            <a:ext cx="1329423" cy="4630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73002" y="3756891"/>
            <a:ext cx="1794163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Shipping address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166090" y="2157268"/>
            <a:ext cx="579582" cy="230908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Straight Arrow Connector 33"/>
          <p:cNvCxnSpPr>
            <a:stCxn id="29" idx="0"/>
          </p:cNvCxnSpPr>
          <p:nvPr/>
        </p:nvCxnSpPr>
        <p:spPr>
          <a:xfrm flipH="1" flipV="1">
            <a:off x="8097981" y="3334328"/>
            <a:ext cx="2372103" cy="4225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4645894" y="3108039"/>
            <a:ext cx="6725892" cy="230908"/>
          </a:xfrm>
          <a:prstGeom prst="rect">
            <a:avLst/>
          </a:prstGeom>
          <a:solidFill>
            <a:schemeClr val="accent5">
              <a:lumMod val="75000"/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98781" y="2157268"/>
            <a:ext cx="1175328" cy="230908"/>
          </a:xfrm>
          <a:prstGeom prst="rect">
            <a:avLst/>
          </a:prstGeom>
          <a:solidFill>
            <a:schemeClr val="accent1"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031835" y="2157268"/>
            <a:ext cx="3276602" cy="230908"/>
          </a:xfrm>
          <a:prstGeom prst="rect">
            <a:avLst/>
          </a:prstGeom>
          <a:solidFill>
            <a:schemeClr val="accent3"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57938" y="5215919"/>
            <a:ext cx="5058135" cy="230908"/>
          </a:xfrm>
          <a:prstGeom prst="rect">
            <a:avLst/>
          </a:prstGeom>
          <a:solidFill>
            <a:schemeClr val="bg2">
              <a:lumMod val="25000"/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041502" y="4985011"/>
            <a:ext cx="2444243" cy="230908"/>
          </a:xfrm>
          <a:prstGeom prst="rect">
            <a:avLst/>
          </a:prstGeom>
          <a:solidFill>
            <a:schemeClr val="bg2">
              <a:lumMod val="25000"/>
              <a:alpha val="2784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Arrow Connector 6"/>
          <p:cNvCxnSpPr>
            <a:stCxn id="26" idx="0"/>
            <a:endCxn id="24" idx="2"/>
          </p:cNvCxnSpPr>
          <p:nvPr/>
        </p:nvCxnSpPr>
        <p:spPr>
          <a:xfrm flipV="1">
            <a:off x="7545496" y="5215919"/>
            <a:ext cx="718128" cy="6777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data – orders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81275"/>
            <a:ext cx="11363325" cy="169545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68927" y="2008353"/>
            <a:ext cx="1376219" cy="3048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Customer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1710" y="1990014"/>
            <a:ext cx="211050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Order date and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337" y="4692086"/>
            <a:ext cx="1828798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Order 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8927" y="4789081"/>
            <a:ext cx="1547090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Product details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0291" y="2590379"/>
            <a:ext cx="517239" cy="245186"/>
          </a:xfrm>
          <a:prstGeom prst="rect">
            <a:avLst/>
          </a:prstGeom>
          <a:solidFill>
            <a:schemeClr val="accent4">
              <a:lumMod val="75000"/>
              <a:alpha val="5686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24190" y="2613471"/>
            <a:ext cx="2396828" cy="245186"/>
          </a:xfrm>
          <a:prstGeom prst="rect">
            <a:avLst/>
          </a:prstGeom>
          <a:solidFill>
            <a:schemeClr val="accent1">
              <a:lumMod val="50000"/>
              <a:alpha val="5686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184073" y="3961953"/>
            <a:ext cx="7416799" cy="245186"/>
          </a:xfrm>
          <a:prstGeom prst="rect">
            <a:avLst/>
          </a:prstGeom>
          <a:solidFill>
            <a:schemeClr val="tx1">
              <a:lumMod val="65000"/>
              <a:lumOff val="35000"/>
              <a:alpha val="5686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20616" y="3934268"/>
            <a:ext cx="624530" cy="245186"/>
          </a:xfrm>
          <a:prstGeom prst="rect">
            <a:avLst/>
          </a:prstGeom>
          <a:solidFill>
            <a:schemeClr val="accent3">
              <a:alpha val="56863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flipH="1">
            <a:off x="3022604" y="2294814"/>
            <a:ext cx="854360" cy="3186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11" idx="2"/>
          </p:cNvCxnSpPr>
          <p:nvPr/>
        </p:nvCxnSpPr>
        <p:spPr>
          <a:xfrm flipV="1">
            <a:off x="7892472" y="4207139"/>
            <a:ext cx="1" cy="581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2" idx="2"/>
          </p:cNvCxnSpPr>
          <p:nvPr/>
        </p:nvCxnSpPr>
        <p:spPr>
          <a:xfrm flipV="1">
            <a:off x="1328736" y="4179454"/>
            <a:ext cx="4145" cy="5126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9" idx="0"/>
          </p:cNvCxnSpPr>
          <p:nvPr/>
        </p:nvCxnSpPr>
        <p:spPr>
          <a:xfrm flipH="1">
            <a:off x="738911" y="2313153"/>
            <a:ext cx="218126" cy="2772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3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Create, load, and query Hive tables</a:t>
            </a:r>
          </a:p>
        </p:txBody>
      </p:sp>
      <p:sp>
        <p:nvSpPr>
          <p:cNvPr id="3" name="Title 2"/>
          <p:cNvSpPr txBox="1">
            <a:spLocks/>
          </p:cNvSpPr>
          <p:nvPr/>
        </p:nvSpPr>
        <p:spPr bwMode="ltGray">
          <a:xfrm>
            <a:off x="749098" y="1284578"/>
            <a:ext cx="4683752" cy="4898441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326473" tIns="886140" rIns="274320" bIns="88614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spc="0" dirty="0">
                <a:solidFill>
                  <a:schemeClr val="bg1"/>
                </a:solidFill>
              </a:rPr>
              <a:t>HiveQL includes data definition language, data import/export, and data manipulation language statements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spc="0" dirty="0">
                <a:solidFill>
                  <a:schemeClr val="bg1"/>
                </a:solidFill>
              </a:rPr>
              <a:t>See </a:t>
            </a:r>
            <a:r>
              <a:rPr lang="en-US" sz="2400" dirty="0">
                <a:solidFill>
                  <a:schemeClr val="tx2"/>
                </a:solidFill>
                <a:hlinkClick r:id="rId3"/>
              </a:rPr>
              <a:t>https://cwiki.apache.org/confluence/display/Hive/LanguageManual</a:t>
            </a:r>
            <a:endParaRPr lang="en-US" sz="2400" kern="0" spc="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0" spc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167635" y="1909884"/>
            <a:ext cx="4275267" cy="1042416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Create table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67635" y="3246585"/>
            <a:ext cx="4275267" cy="104193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Import data into Hive table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67635" y="4582805"/>
            <a:ext cx="4275267" cy="1043239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49702" tIns="99402" rIns="49702" bIns="4176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26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/>
                    </a:gs>
                  </a:gsLst>
                  <a:lin ang="162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Query data using SQL-like statement</a:t>
            </a:r>
          </a:p>
        </p:txBody>
      </p:sp>
      <p:pic>
        <p:nvPicPr>
          <p:cNvPr id="7" name="Picture 6" descr="C:\Users\sakuu\Documents\Ballmer MGX 2011\Tile Icons\Calenda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3"/>
          <a:stretch/>
        </p:blipFill>
        <p:spPr bwMode="black">
          <a:xfrm>
            <a:off x="8866201" y="2013416"/>
            <a:ext cx="841916" cy="58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6" t="18824" r="11845" b="20415"/>
          <a:stretch/>
        </p:blipFill>
        <p:spPr bwMode="auto">
          <a:xfrm>
            <a:off x="8844902" y="4634062"/>
            <a:ext cx="884515" cy="629956"/>
          </a:xfrm>
          <a:prstGeom prst="rect">
            <a:avLst/>
          </a:prstGeom>
          <a:noFill/>
        </p:spPr>
      </p:pic>
      <p:sp>
        <p:nvSpPr>
          <p:cNvPr id="9" name="Freeform 8"/>
          <p:cNvSpPr>
            <a:spLocks noEditPoints="1"/>
          </p:cNvSpPr>
          <p:nvPr/>
        </p:nvSpPr>
        <p:spPr bwMode="black">
          <a:xfrm>
            <a:off x="8986342" y="3317895"/>
            <a:ext cx="601634" cy="635101"/>
          </a:xfrm>
          <a:custGeom>
            <a:avLst/>
            <a:gdLst>
              <a:gd name="T0" fmla="*/ 502 w 2107"/>
              <a:gd name="T1" fmla="*/ 1162 h 2221"/>
              <a:gd name="T2" fmla="*/ 239 w 2107"/>
              <a:gd name="T3" fmla="*/ 2072 h 2221"/>
              <a:gd name="T4" fmla="*/ 1587 w 2107"/>
              <a:gd name="T5" fmla="*/ 1800 h 2221"/>
              <a:gd name="T6" fmla="*/ 1487 w 2107"/>
              <a:gd name="T7" fmla="*/ 1835 h 2221"/>
              <a:gd name="T8" fmla="*/ 1579 w 2107"/>
              <a:gd name="T9" fmla="*/ 1870 h 2221"/>
              <a:gd name="T10" fmla="*/ 1470 w 2107"/>
              <a:gd name="T11" fmla="*/ 1847 h 2221"/>
              <a:gd name="T12" fmla="*/ 983 w 2107"/>
              <a:gd name="T13" fmla="*/ 1837 h 2221"/>
              <a:gd name="T14" fmla="*/ 1062 w 2107"/>
              <a:gd name="T15" fmla="*/ 1872 h 2221"/>
              <a:gd name="T16" fmla="*/ 956 w 2107"/>
              <a:gd name="T17" fmla="*/ 1951 h 2221"/>
              <a:gd name="T18" fmla="*/ 1046 w 2107"/>
              <a:gd name="T19" fmla="*/ 1970 h 2221"/>
              <a:gd name="T20" fmla="*/ 820 w 2107"/>
              <a:gd name="T21" fmla="*/ 1872 h 2221"/>
              <a:gd name="T22" fmla="*/ 899 w 2107"/>
              <a:gd name="T23" fmla="*/ 1836 h 2221"/>
              <a:gd name="T24" fmla="*/ 841 w 2107"/>
              <a:gd name="T25" fmla="*/ 1886 h 2221"/>
              <a:gd name="T26" fmla="*/ 905 w 2107"/>
              <a:gd name="T27" fmla="*/ 1920 h 2221"/>
              <a:gd name="T28" fmla="*/ 882 w 2107"/>
              <a:gd name="T29" fmla="*/ 1971 h 2221"/>
              <a:gd name="T30" fmla="*/ 687 w 2107"/>
              <a:gd name="T31" fmla="*/ 1847 h 2221"/>
              <a:gd name="T32" fmla="*/ 780 w 2107"/>
              <a:gd name="T33" fmla="*/ 1844 h 2221"/>
              <a:gd name="T34" fmla="*/ 760 w 2107"/>
              <a:gd name="T35" fmla="*/ 1882 h 2221"/>
              <a:gd name="T36" fmla="*/ 703 w 2107"/>
              <a:gd name="T37" fmla="*/ 1912 h 2221"/>
              <a:gd name="T38" fmla="*/ 682 w 2107"/>
              <a:gd name="T39" fmla="*/ 1972 h 2221"/>
              <a:gd name="T40" fmla="*/ 647 w 2107"/>
              <a:gd name="T41" fmla="*/ 1928 h 2221"/>
              <a:gd name="T42" fmla="*/ 631 w 2107"/>
              <a:gd name="T43" fmla="*/ 1862 h 2221"/>
              <a:gd name="T44" fmla="*/ 545 w 2107"/>
              <a:gd name="T45" fmla="*/ 2017 h 2221"/>
              <a:gd name="T46" fmla="*/ 416 w 2107"/>
              <a:gd name="T47" fmla="*/ 2078 h 2221"/>
              <a:gd name="T48" fmla="*/ 435 w 2107"/>
              <a:gd name="T49" fmla="*/ 2014 h 2221"/>
              <a:gd name="T50" fmla="*/ 538 w 2107"/>
              <a:gd name="T51" fmla="*/ 2006 h 2221"/>
              <a:gd name="T52" fmla="*/ 520 w 2107"/>
              <a:gd name="T53" fmla="*/ 1973 h 2221"/>
              <a:gd name="T54" fmla="*/ 490 w 2107"/>
              <a:gd name="T55" fmla="*/ 1930 h 2221"/>
              <a:gd name="T56" fmla="*/ 587 w 2107"/>
              <a:gd name="T57" fmla="*/ 1913 h 2221"/>
              <a:gd name="T58" fmla="*/ 1055 w 2107"/>
              <a:gd name="T59" fmla="*/ 2071 h 2221"/>
              <a:gd name="T60" fmla="*/ 605 w 2107"/>
              <a:gd name="T61" fmla="*/ 2078 h 2221"/>
              <a:gd name="T62" fmla="*/ 613 w 2107"/>
              <a:gd name="T63" fmla="*/ 2010 h 2221"/>
              <a:gd name="T64" fmla="*/ 1046 w 2107"/>
              <a:gd name="T65" fmla="*/ 2003 h 2221"/>
              <a:gd name="T66" fmla="*/ 1113 w 2107"/>
              <a:gd name="T67" fmla="*/ 1877 h 2221"/>
              <a:gd name="T68" fmla="*/ 1176 w 2107"/>
              <a:gd name="T69" fmla="*/ 1835 h 2221"/>
              <a:gd name="T70" fmla="*/ 1137 w 2107"/>
              <a:gd name="T71" fmla="*/ 1885 h 2221"/>
              <a:gd name="T72" fmla="*/ 1115 w 2107"/>
              <a:gd name="T73" fmla="*/ 1926 h 2221"/>
              <a:gd name="T74" fmla="*/ 1215 w 2107"/>
              <a:gd name="T75" fmla="*/ 1968 h 2221"/>
              <a:gd name="T76" fmla="*/ 1135 w 2107"/>
              <a:gd name="T77" fmla="*/ 1970 h 2221"/>
              <a:gd name="T78" fmla="*/ 1146 w 2107"/>
              <a:gd name="T79" fmla="*/ 2075 h 2221"/>
              <a:gd name="T80" fmla="*/ 1122 w 2107"/>
              <a:gd name="T81" fmla="*/ 2019 h 2221"/>
              <a:gd name="T82" fmla="*/ 1139 w 2107"/>
              <a:gd name="T83" fmla="*/ 2003 h 2221"/>
              <a:gd name="T84" fmla="*/ 1217 w 2107"/>
              <a:gd name="T85" fmla="*/ 2003 h 2221"/>
              <a:gd name="T86" fmla="*/ 1337 w 2107"/>
              <a:gd name="T87" fmla="*/ 1868 h 2221"/>
              <a:gd name="T88" fmla="*/ 1411 w 2107"/>
              <a:gd name="T89" fmla="*/ 1838 h 2221"/>
              <a:gd name="T90" fmla="*/ 1425 w 2107"/>
              <a:gd name="T91" fmla="*/ 1883 h 2221"/>
              <a:gd name="T92" fmla="*/ 1359 w 2107"/>
              <a:gd name="T93" fmla="*/ 1927 h 2221"/>
              <a:gd name="T94" fmla="*/ 1476 w 2107"/>
              <a:gd name="T95" fmla="*/ 1956 h 2221"/>
              <a:gd name="T96" fmla="*/ 1461 w 2107"/>
              <a:gd name="T97" fmla="*/ 1970 h 2221"/>
              <a:gd name="T98" fmla="*/ 1511 w 2107"/>
              <a:gd name="T99" fmla="*/ 2075 h 2221"/>
              <a:gd name="T100" fmla="*/ 1393 w 2107"/>
              <a:gd name="T101" fmla="*/ 2019 h 2221"/>
              <a:gd name="T102" fmla="*/ 1475 w 2107"/>
              <a:gd name="T103" fmla="*/ 2001 h 2221"/>
              <a:gd name="T104" fmla="*/ 1681 w 2107"/>
              <a:gd name="T105" fmla="*/ 2018 h 2221"/>
              <a:gd name="T106" fmla="*/ 1623 w 2107"/>
              <a:gd name="T107" fmla="*/ 2075 h 2221"/>
              <a:gd name="T108" fmla="*/ 1639 w 2107"/>
              <a:gd name="T109" fmla="*/ 2000 h 2221"/>
              <a:gd name="T110" fmla="*/ 1630 w 2107"/>
              <a:gd name="T111" fmla="*/ 1969 h 2221"/>
              <a:gd name="T112" fmla="*/ 1532 w 2107"/>
              <a:gd name="T113" fmla="*/ 1910 h 2221"/>
              <a:gd name="T114" fmla="*/ 933 w 2107"/>
              <a:gd name="T115" fmla="*/ 1308 h 2221"/>
              <a:gd name="T116" fmla="*/ 9 w 2107"/>
              <a:gd name="T117" fmla="*/ 909 h 2221"/>
              <a:gd name="T118" fmla="*/ 413 w 2107"/>
              <a:gd name="T119" fmla="*/ 386 h 2221"/>
              <a:gd name="T120" fmla="*/ 1700 w 2107"/>
              <a:gd name="T121" fmla="*/ 556 h 2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07" h="2221">
                <a:moveTo>
                  <a:pt x="2107" y="809"/>
                </a:moveTo>
                <a:cubicBezTo>
                  <a:pt x="2106" y="786"/>
                  <a:pt x="2103" y="764"/>
                  <a:pt x="2098" y="742"/>
                </a:cubicBezTo>
                <a:cubicBezTo>
                  <a:pt x="2098" y="745"/>
                  <a:pt x="2098" y="747"/>
                  <a:pt x="2098" y="749"/>
                </a:cubicBezTo>
                <a:cubicBezTo>
                  <a:pt x="2096" y="810"/>
                  <a:pt x="2076" y="869"/>
                  <a:pt x="2040" y="926"/>
                </a:cubicBezTo>
                <a:cubicBezTo>
                  <a:pt x="2018" y="961"/>
                  <a:pt x="1988" y="995"/>
                  <a:pt x="1953" y="1027"/>
                </a:cubicBezTo>
                <a:cubicBezTo>
                  <a:pt x="1918" y="1064"/>
                  <a:pt x="1873" y="1098"/>
                  <a:pt x="1819" y="1131"/>
                </a:cubicBezTo>
                <a:cubicBezTo>
                  <a:pt x="1777" y="1156"/>
                  <a:pt x="1731" y="1178"/>
                  <a:pt x="1682" y="1198"/>
                </a:cubicBezTo>
                <a:cubicBezTo>
                  <a:pt x="1682" y="1061"/>
                  <a:pt x="1682" y="1061"/>
                  <a:pt x="1682" y="1061"/>
                </a:cubicBezTo>
                <a:cubicBezTo>
                  <a:pt x="1682" y="1059"/>
                  <a:pt x="1682" y="1058"/>
                  <a:pt x="1682" y="1056"/>
                </a:cubicBezTo>
                <a:cubicBezTo>
                  <a:pt x="1680" y="988"/>
                  <a:pt x="1624" y="933"/>
                  <a:pt x="1554" y="933"/>
                </a:cubicBezTo>
                <a:cubicBezTo>
                  <a:pt x="555" y="933"/>
                  <a:pt x="555" y="933"/>
                  <a:pt x="555" y="933"/>
                </a:cubicBezTo>
                <a:cubicBezTo>
                  <a:pt x="484" y="933"/>
                  <a:pt x="426" y="990"/>
                  <a:pt x="426" y="1061"/>
                </a:cubicBezTo>
                <a:cubicBezTo>
                  <a:pt x="426" y="1141"/>
                  <a:pt x="426" y="1141"/>
                  <a:pt x="426" y="1141"/>
                </a:cubicBezTo>
                <a:cubicBezTo>
                  <a:pt x="430" y="1142"/>
                  <a:pt x="430" y="1142"/>
                  <a:pt x="430" y="1142"/>
                </a:cubicBezTo>
                <a:cubicBezTo>
                  <a:pt x="430" y="1143"/>
                  <a:pt x="459" y="1152"/>
                  <a:pt x="502" y="1162"/>
                </a:cubicBezTo>
                <a:cubicBezTo>
                  <a:pt x="502" y="1069"/>
                  <a:pt x="502" y="1069"/>
                  <a:pt x="502" y="1069"/>
                </a:cubicBezTo>
                <a:cubicBezTo>
                  <a:pt x="502" y="1032"/>
                  <a:pt x="531" y="1003"/>
                  <a:pt x="568" y="1003"/>
                </a:cubicBezTo>
                <a:cubicBezTo>
                  <a:pt x="1541" y="1003"/>
                  <a:pt x="1541" y="1003"/>
                  <a:pt x="1541" y="1003"/>
                </a:cubicBezTo>
                <a:cubicBezTo>
                  <a:pt x="1577" y="1003"/>
                  <a:pt x="1607" y="1032"/>
                  <a:pt x="1607" y="1069"/>
                </a:cubicBezTo>
                <a:cubicBezTo>
                  <a:pt x="1607" y="1668"/>
                  <a:pt x="1607" y="1668"/>
                  <a:pt x="1607" y="1668"/>
                </a:cubicBezTo>
                <a:cubicBezTo>
                  <a:pt x="1607" y="1704"/>
                  <a:pt x="1577" y="1734"/>
                  <a:pt x="1541" y="1734"/>
                </a:cubicBezTo>
                <a:cubicBezTo>
                  <a:pt x="568" y="1734"/>
                  <a:pt x="568" y="1734"/>
                  <a:pt x="568" y="1734"/>
                </a:cubicBezTo>
                <a:cubicBezTo>
                  <a:pt x="531" y="1734"/>
                  <a:pt x="502" y="1704"/>
                  <a:pt x="502" y="1668"/>
                </a:cubicBezTo>
                <a:cubicBezTo>
                  <a:pt x="502" y="1541"/>
                  <a:pt x="502" y="1541"/>
                  <a:pt x="502" y="1541"/>
                </a:cubicBezTo>
                <a:cubicBezTo>
                  <a:pt x="476" y="1535"/>
                  <a:pt x="451" y="1528"/>
                  <a:pt x="426" y="1520"/>
                </a:cubicBezTo>
                <a:cubicBezTo>
                  <a:pt x="426" y="1676"/>
                  <a:pt x="426" y="1676"/>
                  <a:pt x="426" y="1676"/>
                </a:cubicBezTo>
                <a:cubicBezTo>
                  <a:pt x="426" y="1736"/>
                  <a:pt x="467" y="1786"/>
                  <a:pt x="523" y="1800"/>
                </a:cubicBezTo>
                <a:cubicBezTo>
                  <a:pt x="491" y="1802"/>
                  <a:pt x="456" y="1813"/>
                  <a:pt x="435" y="1837"/>
                </a:cubicBezTo>
                <a:cubicBezTo>
                  <a:pt x="419" y="1857"/>
                  <a:pt x="403" y="1876"/>
                  <a:pt x="387" y="1895"/>
                </a:cubicBezTo>
                <a:cubicBezTo>
                  <a:pt x="337" y="1954"/>
                  <a:pt x="288" y="2013"/>
                  <a:pt x="239" y="2072"/>
                </a:cubicBezTo>
                <a:cubicBezTo>
                  <a:pt x="227" y="2086"/>
                  <a:pt x="203" y="2107"/>
                  <a:pt x="203" y="2127"/>
                </a:cubicBezTo>
                <a:cubicBezTo>
                  <a:pt x="203" y="2183"/>
                  <a:pt x="203" y="2183"/>
                  <a:pt x="203" y="2183"/>
                </a:cubicBezTo>
                <a:cubicBezTo>
                  <a:pt x="204" y="2190"/>
                  <a:pt x="206" y="2197"/>
                  <a:pt x="209" y="2202"/>
                </a:cubicBezTo>
                <a:cubicBezTo>
                  <a:pt x="222" y="2220"/>
                  <a:pt x="247" y="2221"/>
                  <a:pt x="267" y="2221"/>
                </a:cubicBezTo>
                <a:cubicBezTo>
                  <a:pt x="295" y="2221"/>
                  <a:pt x="1759" y="2221"/>
                  <a:pt x="1804" y="2221"/>
                </a:cubicBezTo>
                <a:cubicBezTo>
                  <a:pt x="1826" y="2221"/>
                  <a:pt x="1850" y="2219"/>
                  <a:pt x="1871" y="2214"/>
                </a:cubicBezTo>
                <a:cubicBezTo>
                  <a:pt x="1886" y="2211"/>
                  <a:pt x="1903" y="2203"/>
                  <a:pt x="1905" y="2186"/>
                </a:cubicBezTo>
                <a:cubicBezTo>
                  <a:pt x="1905" y="2126"/>
                  <a:pt x="1905" y="2126"/>
                  <a:pt x="1905" y="2126"/>
                </a:cubicBezTo>
                <a:cubicBezTo>
                  <a:pt x="1907" y="2113"/>
                  <a:pt x="1899" y="2100"/>
                  <a:pt x="1891" y="2091"/>
                </a:cubicBezTo>
                <a:cubicBezTo>
                  <a:pt x="1887" y="2086"/>
                  <a:pt x="1883" y="2081"/>
                  <a:pt x="1879" y="2077"/>
                </a:cubicBezTo>
                <a:cubicBezTo>
                  <a:pt x="1858" y="2052"/>
                  <a:pt x="1837" y="2027"/>
                  <a:pt x="1816" y="2003"/>
                </a:cubicBezTo>
                <a:cubicBezTo>
                  <a:pt x="1770" y="1948"/>
                  <a:pt x="1724" y="1894"/>
                  <a:pt x="1678" y="1840"/>
                </a:cubicBezTo>
                <a:cubicBezTo>
                  <a:pt x="1676" y="1837"/>
                  <a:pt x="1674" y="1834"/>
                  <a:pt x="1671" y="1832"/>
                </a:cubicBezTo>
                <a:cubicBezTo>
                  <a:pt x="1662" y="1820"/>
                  <a:pt x="1647" y="1813"/>
                  <a:pt x="1633" y="1809"/>
                </a:cubicBezTo>
                <a:cubicBezTo>
                  <a:pt x="1618" y="1804"/>
                  <a:pt x="1603" y="1801"/>
                  <a:pt x="1587" y="1800"/>
                </a:cubicBezTo>
                <a:cubicBezTo>
                  <a:pt x="1642" y="1785"/>
                  <a:pt x="1682" y="1735"/>
                  <a:pt x="1682" y="1676"/>
                </a:cubicBezTo>
                <a:cubicBezTo>
                  <a:pt x="1682" y="1462"/>
                  <a:pt x="1682" y="1462"/>
                  <a:pt x="1682" y="1462"/>
                </a:cubicBezTo>
                <a:cubicBezTo>
                  <a:pt x="1698" y="1455"/>
                  <a:pt x="1714" y="1448"/>
                  <a:pt x="1730" y="1441"/>
                </a:cubicBezTo>
                <a:cubicBezTo>
                  <a:pt x="1801" y="1408"/>
                  <a:pt x="1863" y="1368"/>
                  <a:pt x="1916" y="1325"/>
                </a:cubicBezTo>
                <a:cubicBezTo>
                  <a:pt x="1946" y="1300"/>
                  <a:pt x="1972" y="1273"/>
                  <a:pt x="1995" y="1246"/>
                </a:cubicBezTo>
                <a:cubicBezTo>
                  <a:pt x="2018" y="1218"/>
                  <a:pt x="2037" y="1187"/>
                  <a:pt x="2054" y="1154"/>
                </a:cubicBezTo>
                <a:cubicBezTo>
                  <a:pt x="2068" y="1124"/>
                  <a:pt x="2079" y="1090"/>
                  <a:pt x="2084" y="1054"/>
                </a:cubicBezTo>
                <a:cubicBezTo>
                  <a:pt x="2086" y="1040"/>
                  <a:pt x="2087" y="1026"/>
                  <a:pt x="2089" y="1013"/>
                </a:cubicBezTo>
                <a:cubicBezTo>
                  <a:pt x="2089" y="1008"/>
                  <a:pt x="2090" y="1003"/>
                  <a:pt x="2090" y="998"/>
                </a:cubicBezTo>
                <a:cubicBezTo>
                  <a:pt x="2102" y="877"/>
                  <a:pt x="2102" y="877"/>
                  <a:pt x="2102" y="877"/>
                </a:cubicBezTo>
                <a:cubicBezTo>
                  <a:pt x="2103" y="874"/>
                  <a:pt x="2103" y="870"/>
                  <a:pt x="2103" y="867"/>
                </a:cubicBezTo>
                <a:cubicBezTo>
                  <a:pt x="2105" y="848"/>
                  <a:pt x="2107" y="829"/>
                  <a:pt x="2107" y="809"/>
                </a:cubicBezTo>
                <a:close/>
                <a:moveTo>
                  <a:pt x="1474" y="1837"/>
                </a:moveTo>
                <a:cubicBezTo>
                  <a:pt x="1475" y="1836"/>
                  <a:pt x="1476" y="1836"/>
                  <a:pt x="1478" y="1836"/>
                </a:cubicBezTo>
                <a:cubicBezTo>
                  <a:pt x="1481" y="1835"/>
                  <a:pt x="1483" y="1835"/>
                  <a:pt x="1487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502" y="1835"/>
                  <a:pt x="1511" y="1835"/>
                  <a:pt x="1521" y="1835"/>
                </a:cubicBezTo>
                <a:cubicBezTo>
                  <a:pt x="1521" y="1835"/>
                  <a:pt x="1521" y="1835"/>
                  <a:pt x="1521" y="1835"/>
                </a:cubicBezTo>
                <a:cubicBezTo>
                  <a:pt x="1531" y="1835"/>
                  <a:pt x="1531" y="1835"/>
                  <a:pt x="1531" y="1835"/>
                </a:cubicBezTo>
                <a:cubicBezTo>
                  <a:pt x="1534" y="1834"/>
                  <a:pt x="1538" y="1835"/>
                  <a:pt x="1541" y="1835"/>
                </a:cubicBezTo>
                <a:cubicBezTo>
                  <a:pt x="1543" y="1836"/>
                  <a:pt x="1546" y="1836"/>
                  <a:pt x="1548" y="1837"/>
                </a:cubicBezTo>
                <a:cubicBezTo>
                  <a:pt x="1548" y="1837"/>
                  <a:pt x="1548" y="1837"/>
                  <a:pt x="1548" y="1837"/>
                </a:cubicBezTo>
                <a:cubicBezTo>
                  <a:pt x="1549" y="1837"/>
                  <a:pt x="1549" y="1838"/>
                  <a:pt x="1549" y="1838"/>
                </a:cubicBezTo>
                <a:cubicBezTo>
                  <a:pt x="1550" y="1838"/>
                  <a:pt x="1550" y="1838"/>
                  <a:pt x="1550" y="1838"/>
                </a:cubicBezTo>
                <a:cubicBezTo>
                  <a:pt x="1553" y="1839"/>
                  <a:pt x="1556" y="1840"/>
                  <a:pt x="1558" y="1842"/>
                </a:cubicBezTo>
                <a:cubicBezTo>
                  <a:pt x="1560" y="1843"/>
                  <a:pt x="1562" y="1845"/>
                  <a:pt x="1563" y="1847"/>
                </a:cubicBezTo>
                <a:cubicBezTo>
                  <a:pt x="1571" y="1858"/>
                  <a:pt x="1571" y="1858"/>
                  <a:pt x="1571" y="1858"/>
                </a:cubicBezTo>
                <a:cubicBezTo>
                  <a:pt x="1573" y="1861"/>
                  <a:pt x="1577" y="1865"/>
                  <a:pt x="1579" y="1870"/>
                </a:cubicBezTo>
                <a:cubicBezTo>
                  <a:pt x="1579" y="1870"/>
                  <a:pt x="1579" y="1870"/>
                  <a:pt x="1579" y="1870"/>
                </a:cubicBezTo>
                <a:cubicBezTo>
                  <a:pt x="1581" y="1872"/>
                  <a:pt x="1581" y="1874"/>
                  <a:pt x="1581" y="1876"/>
                </a:cubicBezTo>
                <a:cubicBezTo>
                  <a:pt x="1581" y="1877"/>
                  <a:pt x="1580" y="1878"/>
                  <a:pt x="1579" y="1879"/>
                </a:cubicBezTo>
                <a:cubicBezTo>
                  <a:pt x="1579" y="1879"/>
                  <a:pt x="1579" y="1880"/>
                  <a:pt x="1579" y="1880"/>
                </a:cubicBezTo>
                <a:cubicBezTo>
                  <a:pt x="1579" y="1880"/>
                  <a:pt x="1579" y="1880"/>
                  <a:pt x="1579" y="1880"/>
                </a:cubicBezTo>
                <a:cubicBezTo>
                  <a:pt x="1578" y="1880"/>
                  <a:pt x="1578" y="1880"/>
                  <a:pt x="1578" y="1880"/>
                </a:cubicBezTo>
                <a:cubicBezTo>
                  <a:pt x="1578" y="1880"/>
                  <a:pt x="1578" y="1881"/>
                  <a:pt x="1577" y="1881"/>
                </a:cubicBezTo>
                <a:cubicBezTo>
                  <a:pt x="1577" y="1881"/>
                  <a:pt x="1577" y="1881"/>
                  <a:pt x="1576" y="1881"/>
                </a:cubicBezTo>
                <a:cubicBezTo>
                  <a:pt x="1576" y="1881"/>
                  <a:pt x="1576" y="1882"/>
                  <a:pt x="1575" y="1882"/>
                </a:cubicBezTo>
                <a:cubicBezTo>
                  <a:pt x="1569" y="1885"/>
                  <a:pt x="1560" y="1884"/>
                  <a:pt x="1553" y="1884"/>
                </a:cubicBezTo>
                <a:cubicBezTo>
                  <a:pt x="1516" y="1884"/>
                  <a:pt x="1516" y="1884"/>
                  <a:pt x="1516" y="1884"/>
                </a:cubicBezTo>
                <a:cubicBezTo>
                  <a:pt x="1509" y="1884"/>
                  <a:pt x="1501" y="1883"/>
                  <a:pt x="1494" y="1879"/>
                </a:cubicBezTo>
                <a:cubicBezTo>
                  <a:pt x="1492" y="1878"/>
                  <a:pt x="1490" y="1877"/>
                  <a:pt x="1488" y="1876"/>
                </a:cubicBezTo>
                <a:cubicBezTo>
                  <a:pt x="1486" y="1874"/>
                  <a:pt x="1484" y="1872"/>
                  <a:pt x="1483" y="1871"/>
                </a:cubicBezTo>
                <a:cubicBezTo>
                  <a:pt x="1481" y="1868"/>
                  <a:pt x="1481" y="1868"/>
                  <a:pt x="1481" y="1868"/>
                </a:cubicBezTo>
                <a:cubicBezTo>
                  <a:pt x="1478" y="1861"/>
                  <a:pt x="1473" y="1854"/>
                  <a:pt x="1470" y="1847"/>
                </a:cubicBezTo>
                <a:cubicBezTo>
                  <a:pt x="1467" y="1842"/>
                  <a:pt x="1469" y="1839"/>
                  <a:pt x="1474" y="1837"/>
                </a:cubicBezTo>
                <a:close/>
                <a:moveTo>
                  <a:pt x="965" y="1871"/>
                </a:moveTo>
                <a:cubicBezTo>
                  <a:pt x="966" y="1869"/>
                  <a:pt x="966" y="1868"/>
                  <a:pt x="966" y="1866"/>
                </a:cubicBezTo>
                <a:cubicBezTo>
                  <a:pt x="966" y="1866"/>
                  <a:pt x="966" y="1866"/>
                  <a:pt x="966" y="1866"/>
                </a:cubicBezTo>
                <a:cubicBezTo>
                  <a:pt x="967" y="1861"/>
                  <a:pt x="966" y="1855"/>
                  <a:pt x="968" y="1850"/>
                </a:cubicBezTo>
                <a:cubicBezTo>
                  <a:pt x="968" y="1848"/>
                  <a:pt x="968" y="1848"/>
                  <a:pt x="968" y="1848"/>
                </a:cubicBezTo>
                <a:cubicBezTo>
                  <a:pt x="968" y="1846"/>
                  <a:pt x="969" y="1845"/>
                  <a:pt x="970" y="1843"/>
                </a:cubicBezTo>
                <a:cubicBezTo>
                  <a:pt x="971" y="1842"/>
                  <a:pt x="973" y="1841"/>
                  <a:pt x="974" y="1841"/>
                </a:cubicBezTo>
                <a:cubicBezTo>
                  <a:pt x="974" y="1840"/>
                  <a:pt x="974" y="1840"/>
                  <a:pt x="974" y="1840"/>
                </a:cubicBezTo>
                <a:cubicBezTo>
                  <a:pt x="975" y="1840"/>
                  <a:pt x="975" y="1840"/>
                  <a:pt x="975" y="1840"/>
                </a:cubicBezTo>
                <a:cubicBezTo>
                  <a:pt x="976" y="1840"/>
                  <a:pt x="976" y="1839"/>
                  <a:pt x="976" y="1839"/>
                </a:cubicBezTo>
                <a:cubicBezTo>
                  <a:pt x="976" y="1839"/>
                  <a:pt x="977" y="1839"/>
                  <a:pt x="977" y="1839"/>
                </a:cubicBezTo>
                <a:cubicBezTo>
                  <a:pt x="978" y="1839"/>
                  <a:pt x="978" y="1838"/>
                  <a:pt x="979" y="1838"/>
                </a:cubicBezTo>
                <a:cubicBezTo>
                  <a:pt x="980" y="1838"/>
                  <a:pt x="980" y="1838"/>
                  <a:pt x="980" y="1838"/>
                </a:cubicBezTo>
                <a:cubicBezTo>
                  <a:pt x="981" y="1837"/>
                  <a:pt x="982" y="1837"/>
                  <a:pt x="983" y="1837"/>
                </a:cubicBezTo>
                <a:cubicBezTo>
                  <a:pt x="983" y="1837"/>
                  <a:pt x="984" y="1837"/>
                  <a:pt x="984" y="1837"/>
                </a:cubicBezTo>
                <a:cubicBezTo>
                  <a:pt x="984" y="1837"/>
                  <a:pt x="984" y="1837"/>
                  <a:pt x="985" y="1837"/>
                </a:cubicBezTo>
                <a:cubicBezTo>
                  <a:pt x="985" y="1837"/>
                  <a:pt x="985" y="1837"/>
                  <a:pt x="986" y="1836"/>
                </a:cubicBezTo>
                <a:cubicBezTo>
                  <a:pt x="988" y="1836"/>
                  <a:pt x="991" y="1836"/>
                  <a:pt x="993" y="1836"/>
                </a:cubicBezTo>
                <a:cubicBezTo>
                  <a:pt x="995" y="1836"/>
                  <a:pt x="995" y="1836"/>
                  <a:pt x="995" y="1836"/>
                </a:cubicBezTo>
                <a:cubicBezTo>
                  <a:pt x="998" y="1836"/>
                  <a:pt x="1000" y="1836"/>
                  <a:pt x="1003" y="1836"/>
                </a:cubicBezTo>
                <a:cubicBezTo>
                  <a:pt x="1038" y="1836"/>
                  <a:pt x="1038" y="1836"/>
                  <a:pt x="1038" y="1836"/>
                </a:cubicBezTo>
                <a:cubicBezTo>
                  <a:pt x="1038" y="1836"/>
                  <a:pt x="1039" y="1836"/>
                  <a:pt x="1040" y="1836"/>
                </a:cubicBezTo>
                <a:cubicBezTo>
                  <a:pt x="1040" y="1836"/>
                  <a:pt x="1040" y="1836"/>
                  <a:pt x="1041" y="1836"/>
                </a:cubicBezTo>
                <a:cubicBezTo>
                  <a:pt x="1042" y="1836"/>
                  <a:pt x="1042" y="1836"/>
                  <a:pt x="1043" y="1836"/>
                </a:cubicBezTo>
                <a:cubicBezTo>
                  <a:pt x="1050" y="1837"/>
                  <a:pt x="1058" y="1839"/>
                  <a:pt x="1061" y="1844"/>
                </a:cubicBezTo>
                <a:cubicBezTo>
                  <a:pt x="1061" y="1845"/>
                  <a:pt x="1061" y="1845"/>
                  <a:pt x="1061" y="1846"/>
                </a:cubicBezTo>
                <a:cubicBezTo>
                  <a:pt x="1061" y="1846"/>
                  <a:pt x="1061" y="1846"/>
                  <a:pt x="1061" y="1846"/>
                </a:cubicBezTo>
                <a:cubicBezTo>
                  <a:pt x="1063" y="1853"/>
                  <a:pt x="1062" y="1863"/>
                  <a:pt x="1062" y="1870"/>
                </a:cubicBezTo>
                <a:cubicBezTo>
                  <a:pt x="1062" y="1872"/>
                  <a:pt x="1062" y="1872"/>
                  <a:pt x="1062" y="1872"/>
                </a:cubicBezTo>
                <a:cubicBezTo>
                  <a:pt x="1062" y="1873"/>
                  <a:pt x="1062" y="1874"/>
                  <a:pt x="1061" y="1876"/>
                </a:cubicBezTo>
                <a:cubicBezTo>
                  <a:pt x="1054" y="1889"/>
                  <a:pt x="1022" y="1885"/>
                  <a:pt x="1010" y="1885"/>
                </a:cubicBezTo>
                <a:cubicBezTo>
                  <a:pt x="1003" y="1885"/>
                  <a:pt x="996" y="1885"/>
                  <a:pt x="989" y="1885"/>
                </a:cubicBezTo>
                <a:cubicBezTo>
                  <a:pt x="983" y="1885"/>
                  <a:pt x="974" y="1884"/>
                  <a:pt x="969" y="1879"/>
                </a:cubicBezTo>
                <a:cubicBezTo>
                  <a:pt x="969" y="1879"/>
                  <a:pt x="969" y="1879"/>
                  <a:pt x="968" y="1879"/>
                </a:cubicBezTo>
                <a:cubicBezTo>
                  <a:pt x="968" y="1879"/>
                  <a:pt x="968" y="1878"/>
                  <a:pt x="968" y="1878"/>
                </a:cubicBezTo>
                <a:cubicBezTo>
                  <a:pt x="967" y="1878"/>
                  <a:pt x="967" y="1878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6" y="1876"/>
                  <a:pt x="966" y="1876"/>
                  <a:pt x="966" y="1875"/>
                </a:cubicBezTo>
                <a:cubicBezTo>
                  <a:pt x="965" y="1874"/>
                  <a:pt x="965" y="1873"/>
                  <a:pt x="965" y="1872"/>
                </a:cubicBezTo>
                <a:lnTo>
                  <a:pt x="965" y="1871"/>
                </a:lnTo>
                <a:close/>
                <a:moveTo>
                  <a:pt x="956" y="1955"/>
                </a:moveTo>
                <a:cubicBezTo>
                  <a:pt x="956" y="1952"/>
                  <a:pt x="956" y="1952"/>
                  <a:pt x="956" y="1952"/>
                </a:cubicBezTo>
                <a:cubicBezTo>
                  <a:pt x="956" y="1952"/>
                  <a:pt x="956" y="1951"/>
                  <a:pt x="956" y="1951"/>
                </a:cubicBezTo>
                <a:cubicBezTo>
                  <a:pt x="957" y="1943"/>
                  <a:pt x="958" y="1935"/>
                  <a:pt x="959" y="1926"/>
                </a:cubicBezTo>
                <a:cubicBezTo>
                  <a:pt x="959" y="1926"/>
                  <a:pt x="959" y="1926"/>
                  <a:pt x="959" y="1926"/>
                </a:cubicBezTo>
                <a:cubicBezTo>
                  <a:pt x="959" y="1926"/>
                  <a:pt x="959" y="1926"/>
                  <a:pt x="959" y="1925"/>
                </a:cubicBezTo>
                <a:cubicBezTo>
                  <a:pt x="963" y="1907"/>
                  <a:pt x="999" y="1911"/>
                  <a:pt x="1013" y="1911"/>
                </a:cubicBezTo>
                <a:cubicBezTo>
                  <a:pt x="1025" y="1911"/>
                  <a:pt x="1055" y="1908"/>
                  <a:pt x="1061" y="1921"/>
                </a:cubicBezTo>
                <a:cubicBezTo>
                  <a:pt x="1062" y="1923"/>
                  <a:pt x="1063" y="1924"/>
                  <a:pt x="1063" y="1926"/>
                </a:cubicBezTo>
                <a:cubicBezTo>
                  <a:pt x="1063" y="1940"/>
                  <a:pt x="1063" y="1940"/>
                  <a:pt x="1063" y="1940"/>
                </a:cubicBezTo>
                <a:cubicBezTo>
                  <a:pt x="1063" y="1945"/>
                  <a:pt x="1063" y="1949"/>
                  <a:pt x="1063" y="1953"/>
                </a:cubicBezTo>
                <a:cubicBezTo>
                  <a:pt x="1063" y="1953"/>
                  <a:pt x="1063" y="1953"/>
                  <a:pt x="1063" y="1953"/>
                </a:cubicBezTo>
                <a:cubicBezTo>
                  <a:pt x="1063" y="1955"/>
                  <a:pt x="1063" y="1955"/>
                  <a:pt x="1063" y="1955"/>
                </a:cubicBezTo>
                <a:cubicBezTo>
                  <a:pt x="1063" y="1957"/>
                  <a:pt x="1062" y="1959"/>
                  <a:pt x="1061" y="1961"/>
                </a:cubicBezTo>
                <a:cubicBezTo>
                  <a:pt x="1061" y="1962"/>
                  <a:pt x="1060" y="1962"/>
                  <a:pt x="1060" y="1962"/>
                </a:cubicBezTo>
                <a:cubicBezTo>
                  <a:pt x="1060" y="1963"/>
                  <a:pt x="1059" y="1963"/>
                  <a:pt x="1059" y="1964"/>
                </a:cubicBezTo>
                <a:cubicBezTo>
                  <a:pt x="1058" y="1964"/>
                  <a:pt x="1058" y="1964"/>
                  <a:pt x="1058" y="1964"/>
                </a:cubicBezTo>
                <a:cubicBezTo>
                  <a:pt x="1055" y="1967"/>
                  <a:pt x="1051" y="1969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4" y="1971"/>
                  <a:pt x="1043" y="1971"/>
                  <a:pt x="1041" y="1971"/>
                </a:cubicBezTo>
                <a:cubicBezTo>
                  <a:pt x="1041" y="1971"/>
                  <a:pt x="1040" y="1971"/>
                  <a:pt x="1040" y="1971"/>
                </a:cubicBezTo>
                <a:cubicBezTo>
                  <a:pt x="1038" y="1971"/>
                  <a:pt x="1037" y="1972"/>
                  <a:pt x="1035" y="1972"/>
                </a:cubicBezTo>
                <a:cubicBezTo>
                  <a:pt x="1035" y="1972"/>
                  <a:pt x="1035" y="1972"/>
                  <a:pt x="1035" y="1972"/>
                </a:cubicBezTo>
                <a:cubicBezTo>
                  <a:pt x="982" y="1972"/>
                  <a:pt x="982" y="1972"/>
                  <a:pt x="982" y="1972"/>
                </a:cubicBezTo>
                <a:cubicBezTo>
                  <a:pt x="976" y="1972"/>
                  <a:pt x="969" y="1971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2" y="1966"/>
                  <a:pt x="961" y="1965"/>
                  <a:pt x="960" y="1964"/>
                </a:cubicBezTo>
                <a:cubicBezTo>
                  <a:pt x="959" y="1964"/>
                  <a:pt x="958" y="1963"/>
                  <a:pt x="958" y="1962"/>
                </a:cubicBezTo>
                <a:cubicBezTo>
                  <a:pt x="958" y="1962"/>
                  <a:pt x="958" y="1962"/>
                  <a:pt x="957" y="1962"/>
                </a:cubicBezTo>
                <a:cubicBezTo>
                  <a:pt x="956" y="1960"/>
                  <a:pt x="956" y="1957"/>
                  <a:pt x="956" y="1955"/>
                </a:cubicBezTo>
                <a:close/>
                <a:moveTo>
                  <a:pt x="820" y="1872"/>
                </a:moveTo>
                <a:cubicBezTo>
                  <a:pt x="820" y="1872"/>
                  <a:pt x="820" y="1872"/>
                  <a:pt x="820" y="1872"/>
                </a:cubicBezTo>
                <a:cubicBezTo>
                  <a:pt x="820" y="1872"/>
                  <a:pt x="820" y="1872"/>
                  <a:pt x="820" y="1872"/>
                </a:cubicBezTo>
                <a:cubicBezTo>
                  <a:pt x="820" y="1870"/>
                  <a:pt x="821" y="1868"/>
                  <a:pt x="822" y="1866"/>
                </a:cubicBezTo>
                <a:cubicBezTo>
                  <a:pt x="823" y="1861"/>
                  <a:pt x="824" y="1854"/>
                  <a:pt x="827" y="1849"/>
                </a:cubicBezTo>
                <a:cubicBezTo>
                  <a:pt x="827" y="1848"/>
                  <a:pt x="827" y="1848"/>
                  <a:pt x="827" y="1848"/>
                </a:cubicBezTo>
                <a:cubicBezTo>
                  <a:pt x="827" y="1847"/>
                  <a:pt x="829" y="1845"/>
                  <a:pt x="830" y="1844"/>
                </a:cubicBezTo>
                <a:cubicBezTo>
                  <a:pt x="831" y="1843"/>
                  <a:pt x="832" y="1842"/>
                  <a:pt x="833" y="1841"/>
                </a:cubicBezTo>
                <a:cubicBezTo>
                  <a:pt x="837" y="1839"/>
                  <a:pt x="840" y="1838"/>
                  <a:pt x="844" y="1837"/>
                </a:cubicBezTo>
                <a:cubicBezTo>
                  <a:pt x="845" y="1837"/>
                  <a:pt x="845" y="1837"/>
                  <a:pt x="845" y="1837"/>
                </a:cubicBezTo>
                <a:cubicBezTo>
                  <a:pt x="848" y="1836"/>
                  <a:pt x="851" y="1836"/>
                  <a:pt x="855" y="1836"/>
                </a:cubicBezTo>
                <a:cubicBezTo>
                  <a:pt x="859" y="1836"/>
                  <a:pt x="859" y="1836"/>
                  <a:pt x="859" y="1836"/>
                </a:cubicBezTo>
                <a:cubicBezTo>
                  <a:pt x="861" y="1836"/>
                  <a:pt x="862" y="1836"/>
                  <a:pt x="864" y="1836"/>
                </a:cubicBezTo>
                <a:cubicBezTo>
                  <a:pt x="873" y="1836"/>
                  <a:pt x="883" y="1836"/>
                  <a:pt x="893" y="1836"/>
                </a:cubicBezTo>
                <a:cubicBezTo>
                  <a:pt x="894" y="1836"/>
                  <a:pt x="896" y="1836"/>
                  <a:pt x="897" y="1836"/>
                </a:cubicBezTo>
                <a:cubicBezTo>
                  <a:pt x="899" y="1836"/>
                  <a:pt x="899" y="1836"/>
                  <a:pt x="899" y="1836"/>
                </a:cubicBezTo>
                <a:cubicBezTo>
                  <a:pt x="899" y="1836"/>
                  <a:pt x="899" y="1836"/>
                  <a:pt x="900" y="1836"/>
                </a:cubicBezTo>
                <a:cubicBezTo>
                  <a:pt x="901" y="1836"/>
                  <a:pt x="902" y="1836"/>
                  <a:pt x="904" y="1836"/>
                </a:cubicBezTo>
                <a:cubicBezTo>
                  <a:pt x="904" y="1836"/>
                  <a:pt x="904" y="1836"/>
                  <a:pt x="904" y="1836"/>
                </a:cubicBezTo>
                <a:cubicBezTo>
                  <a:pt x="911" y="1837"/>
                  <a:pt x="919" y="1839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54"/>
                  <a:pt x="918" y="1863"/>
                  <a:pt x="917" y="1870"/>
                </a:cubicBezTo>
                <a:cubicBezTo>
                  <a:pt x="917" y="1870"/>
                  <a:pt x="917" y="1870"/>
                  <a:pt x="917" y="1870"/>
                </a:cubicBezTo>
                <a:cubicBezTo>
                  <a:pt x="917" y="1872"/>
                  <a:pt x="917" y="1872"/>
                  <a:pt x="917" y="1872"/>
                </a:cubicBezTo>
                <a:cubicBezTo>
                  <a:pt x="916" y="1873"/>
                  <a:pt x="916" y="1875"/>
                  <a:pt x="914" y="1876"/>
                </a:cubicBezTo>
                <a:cubicBezTo>
                  <a:pt x="914" y="1876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04" y="1889"/>
                  <a:pt x="878" y="1886"/>
                  <a:pt x="865" y="1886"/>
                </a:cubicBezTo>
                <a:cubicBezTo>
                  <a:pt x="857" y="1886"/>
                  <a:pt x="849" y="1886"/>
                  <a:pt x="841" y="1886"/>
                </a:cubicBezTo>
                <a:cubicBezTo>
                  <a:pt x="834" y="1886"/>
                  <a:pt x="824" y="1884"/>
                  <a:pt x="820" y="1877"/>
                </a:cubicBezTo>
                <a:cubicBezTo>
                  <a:pt x="820" y="1877"/>
                  <a:pt x="820" y="1876"/>
                  <a:pt x="820" y="1875"/>
                </a:cubicBezTo>
                <a:cubicBezTo>
                  <a:pt x="820" y="1875"/>
                  <a:pt x="820" y="1875"/>
                  <a:pt x="820" y="1874"/>
                </a:cubicBezTo>
                <a:cubicBezTo>
                  <a:pt x="820" y="1873"/>
                  <a:pt x="820" y="1873"/>
                  <a:pt x="820" y="1872"/>
                </a:cubicBezTo>
                <a:close/>
                <a:moveTo>
                  <a:pt x="795" y="1956"/>
                </a:moveTo>
                <a:cubicBezTo>
                  <a:pt x="796" y="1952"/>
                  <a:pt x="796" y="1952"/>
                  <a:pt x="796" y="1952"/>
                </a:cubicBezTo>
                <a:cubicBezTo>
                  <a:pt x="796" y="1952"/>
                  <a:pt x="796" y="1952"/>
                  <a:pt x="796" y="1952"/>
                </a:cubicBezTo>
                <a:cubicBezTo>
                  <a:pt x="796" y="1951"/>
                  <a:pt x="796" y="1951"/>
                  <a:pt x="796" y="1950"/>
                </a:cubicBezTo>
                <a:cubicBezTo>
                  <a:pt x="803" y="1926"/>
                  <a:pt x="803" y="1926"/>
                  <a:pt x="803" y="1926"/>
                </a:cubicBezTo>
                <a:cubicBezTo>
                  <a:pt x="804" y="1926"/>
                  <a:pt x="804" y="1926"/>
                  <a:pt x="804" y="1925"/>
                </a:cubicBezTo>
                <a:cubicBezTo>
                  <a:pt x="811" y="1908"/>
                  <a:pt x="843" y="1911"/>
                  <a:pt x="859" y="1911"/>
                </a:cubicBezTo>
                <a:cubicBezTo>
                  <a:pt x="865" y="1911"/>
                  <a:pt x="877" y="1910"/>
                  <a:pt x="888" y="1912"/>
                </a:cubicBezTo>
                <a:cubicBezTo>
                  <a:pt x="890" y="1912"/>
                  <a:pt x="891" y="1912"/>
                  <a:pt x="893" y="1913"/>
                </a:cubicBezTo>
                <a:cubicBezTo>
                  <a:pt x="894" y="1913"/>
                  <a:pt x="894" y="1913"/>
                  <a:pt x="894" y="1913"/>
                </a:cubicBezTo>
                <a:cubicBezTo>
                  <a:pt x="899" y="1914"/>
                  <a:pt x="903" y="1916"/>
                  <a:pt x="905" y="1920"/>
                </a:cubicBezTo>
                <a:cubicBezTo>
                  <a:pt x="906" y="1920"/>
                  <a:pt x="906" y="1920"/>
                  <a:pt x="906" y="1920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7" y="1923"/>
                  <a:pt x="907" y="1924"/>
                  <a:pt x="907" y="1926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6" y="1932"/>
                  <a:pt x="905" y="1936"/>
                  <a:pt x="904" y="1941"/>
                </a:cubicBezTo>
                <a:cubicBezTo>
                  <a:pt x="902" y="1955"/>
                  <a:pt x="902" y="1955"/>
                  <a:pt x="902" y="1955"/>
                </a:cubicBezTo>
                <a:cubicBezTo>
                  <a:pt x="901" y="1958"/>
                  <a:pt x="900" y="1960"/>
                  <a:pt x="899" y="1962"/>
                </a:cubicBezTo>
                <a:cubicBezTo>
                  <a:pt x="898" y="1962"/>
                  <a:pt x="898" y="1962"/>
                  <a:pt x="898" y="1962"/>
                </a:cubicBezTo>
                <a:cubicBezTo>
                  <a:pt x="898" y="1963"/>
                  <a:pt x="897" y="1963"/>
                  <a:pt x="897" y="1963"/>
                </a:cubicBezTo>
                <a:cubicBezTo>
                  <a:pt x="897" y="1964"/>
                  <a:pt x="896" y="1964"/>
                  <a:pt x="895" y="1965"/>
                </a:cubicBezTo>
                <a:cubicBezTo>
                  <a:pt x="891" y="1968"/>
                  <a:pt x="887" y="1969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0" y="1971"/>
                  <a:pt x="879" y="1971"/>
                  <a:pt x="877" y="1971"/>
                </a:cubicBezTo>
                <a:cubicBezTo>
                  <a:pt x="877" y="1972"/>
                  <a:pt x="876" y="1972"/>
                  <a:pt x="876" y="1972"/>
                </a:cubicBezTo>
                <a:cubicBezTo>
                  <a:pt x="874" y="1972"/>
                  <a:pt x="872" y="1972"/>
                  <a:pt x="871" y="1972"/>
                </a:cubicBezTo>
                <a:cubicBezTo>
                  <a:pt x="871" y="1972"/>
                  <a:pt x="871" y="1972"/>
                  <a:pt x="871" y="1972"/>
                </a:cubicBezTo>
                <a:cubicBezTo>
                  <a:pt x="818" y="1972"/>
                  <a:pt x="818" y="1972"/>
                  <a:pt x="818" y="1972"/>
                </a:cubicBezTo>
                <a:cubicBezTo>
                  <a:pt x="812" y="1972"/>
                  <a:pt x="805" y="1971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8" y="1967"/>
                  <a:pt x="797" y="1966"/>
                  <a:pt x="797" y="1965"/>
                </a:cubicBezTo>
                <a:cubicBezTo>
                  <a:pt x="796" y="1964"/>
                  <a:pt x="796" y="1963"/>
                  <a:pt x="795" y="1963"/>
                </a:cubicBezTo>
                <a:cubicBezTo>
                  <a:pt x="795" y="1962"/>
                  <a:pt x="795" y="1962"/>
                  <a:pt x="795" y="1962"/>
                </a:cubicBezTo>
                <a:cubicBezTo>
                  <a:pt x="794" y="1960"/>
                  <a:pt x="794" y="1958"/>
                  <a:pt x="795" y="1956"/>
                </a:cubicBezTo>
                <a:close/>
                <a:moveTo>
                  <a:pt x="674" y="1875"/>
                </a:moveTo>
                <a:cubicBezTo>
                  <a:pt x="674" y="1872"/>
                  <a:pt x="676" y="1869"/>
                  <a:pt x="677" y="1867"/>
                </a:cubicBezTo>
                <a:cubicBezTo>
                  <a:pt x="680" y="1861"/>
                  <a:pt x="683" y="1852"/>
                  <a:pt x="687" y="1847"/>
                </a:cubicBezTo>
                <a:cubicBezTo>
                  <a:pt x="688" y="1846"/>
                  <a:pt x="688" y="1846"/>
                  <a:pt x="688" y="1846"/>
                </a:cubicBezTo>
                <a:cubicBezTo>
                  <a:pt x="688" y="1846"/>
                  <a:pt x="689" y="1845"/>
                  <a:pt x="689" y="1845"/>
                </a:cubicBezTo>
                <a:cubicBezTo>
                  <a:pt x="689" y="1845"/>
                  <a:pt x="689" y="1845"/>
                  <a:pt x="690" y="1844"/>
                </a:cubicBezTo>
                <a:cubicBezTo>
                  <a:pt x="690" y="1844"/>
                  <a:pt x="690" y="1844"/>
                  <a:pt x="690" y="1844"/>
                </a:cubicBezTo>
                <a:cubicBezTo>
                  <a:pt x="690" y="1844"/>
                  <a:pt x="691" y="1844"/>
                  <a:pt x="691" y="1843"/>
                </a:cubicBezTo>
                <a:cubicBezTo>
                  <a:pt x="695" y="1840"/>
                  <a:pt x="700" y="1838"/>
                  <a:pt x="706" y="1838"/>
                </a:cubicBezTo>
                <a:cubicBezTo>
                  <a:pt x="706" y="1837"/>
                  <a:pt x="706" y="1837"/>
                  <a:pt x="706" y="1837"/>
                </a:cubicBezTo>
                <a:cubicBezTo>
                  <a:pt x="709" y="1837"/>
                  <a:pt x="713" y="1836"/>
                  <a:pt x="716" y="1836"/>
                </a:cubicBezTo>
                <a:cubicBezTo>
                  <a:pt x="734" y="1836"/>
                  <a:pt x="734" y="1836"/>
                  <a:pt x="734" y="1836"/>
                </a:cubicBezTo>
                <a:cubicBezTo>
                  <a:pt x="740" y="1836"/>
                  <a:pt x="746" y="1836"/>
                  <a:pt x="751" y="1836"/>
                </a:cubicBezTo>
                <a:cubicBezTo>
                  <a:pt x="759" y="1836"/>
                  <a:pt x="771" y="1835"/>
                  <a:pt x="777" y="1841"/>
                </a:cubicBezTo>
                <a:cubicBezTo>
                  <a:pt x="778" y="1841"/>
                  <a:pt x="778" y="1842"/>
                  <a:pt x="778" y="1842"/>
                </a:cubicBezTo>
                <a:cubicBezTo>
                  <a:pt x="778" y="1842"/>
                  <a:pt x="779" y="1842"/>
                  <a:pt x="779" y="1842"/>
                </a:cubicBezTo>
                <a:cubicBezTo>
                  <a:pt x="779" y="1842"/>
                  <a:pt x="779" y="1843"/>
                  <a:pt x="779" y="1843"/>
                </a:cubicBezTo>
                <a:cubicBezTo>
                  <a:pt x="779" y="1843"/>
                  <a:pt x="779" y="1843"/>
                  <a:pt x="780" y="1844"/>
                </a:cubicBezTo>
                <a:cubicBezTo>
                  <a:pt x="780" y="1845"/>
                  <a:pt x="780" y="1846"/>
                  <a:pt x="780" y="1847"/>
                </a:cubicBezTo>
                <a:cubicBezTo>
                  <a:pt x="779" y="1854"/>
                  <a:pt x="774" y="1863"/>
                  <a:pt x="773" y="1867"/>
                </a:cubicBezTo>
                <a:cubicBezTo>
                  <a:pt x="773" y="1867"/>
                  <a:pt x="773" y="1867"/>
                  <a:pt x="773" y="1867"/>
                </a:cubicBezTo>
                <a:cubicBezTo>
                  <a:pt x="772" y="1869"/>
                  <a:pt x="772" y="1870"/>
                  <a:pt x="771" y="1871"/>
                </a:cubicBezTo>
                <a:cubicBezTo>
                  <a:pt x="771" y="1872"/>
                  <a:pt x="771" y="1872"/>
                  <a:pt x="771" y="1872"/>
                </a:cubicBezTo>
                <a:cubicBezTo>
                  <a:pt x="771" y="1873"/>
                  <a:pt x="771" y="1873"/>
                  <a:pt x="770" y="1873"/>
                </a:cubicBezTo>
                <a:cubicBezTo>
                  <a:pt x="770" y="1874"/>
                  <a:pt x="770" y="1874"/>
                  <a:pt x="770" y="1874"/>
                </a:cubicBezTo>
                <a:cubicBezTo>
                  <a:pt x="770" y="1875"/>
                  <a:pt x="769" y="1875"/>
                  <a:pt x="769" y="1876"/>
                </a:cubicBezTo>
                <a:cubicBezTo>
                  <a:pt x="769" y="1876"/>
                  <a:pt x="769" y="1876"/>
                  <a:pt x="768" y="1876"/>
                </a:cubicBezTo>
                <a:cubicBezTo>
                  <a:pt x="768" y="1876"/>
                  <a:pt x="768" y="1877"/>
                  <a:pt x="768" y="1877"/>
                </a:cubicBezTo>
                <a:cubicBezTo>
                  <a:pt x="768" y="1877"/>
                  <a:pt x="767" y="1877"/>
                  <a:pt x="767" y="1877"/>
                </a:cubicBezTo>
                <a:cubicBezTo>
                  <a:pt x="766" y="1878"/>
                  <a:pt x="765" y="1879"/>
                  <a:pt x="764" y="1880"/>
                </a:cubicBezTo>
                <a:cubicBezTo>
                  <a:pt x="763" y="1880"/>
                  <a:pt x="762" y="1881"/>
                  <a:pt x="761" y="1881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56" y="1883"/>
                  <a:pt x="752" y="1885"/>
                  <a:pt x="749" y="1885"/>
                </a:cubicBezTo>
                <a:cubicBezTo>
                  <a:pt x="748" y="1885"/>
                  <a:pt x="746" y="1885"/>
                  <a:pt x="745" y="1886"/>
                </a:cubicBezTo>
                <a:cubicBezTo>
                  <a:pt x="745" y="1886"/>
                  <a:pt x="745" y="1886"/>
                  <a:pt x="745" y="1886"/>
                </a:cubicBezTo>
                <a:cubicBezTo>
                  <a:pt x="738" y="1886"/>
                  <a:pt x="730" y="1886"/>
                  <a:pt x="723" y="1886"/>
                </a:cubicBezTo>
                <a:cubicBezTo>
                  <a:pt x="693" y="1886"/>
                  <a:pt x="693" y="1886"/>
                  <a:pt x="693" y="1886"/>
                </a:cubicBezTo>
                <a:cubicBezTo>
                  <a:pt x="687" y="1886"/>
                  <a:pt x="676" y="1885"/>
                  <a:pt x="674" y="1878"/>
                </a:cubicBezTo>
                <a:cubicBezTo>
                  <a:pt x="673" y="1877"/>
                  <a:pt x="673" y="1876"/>
                  <a:pt x="673" y="1876"/>
                </a:cubicBezTo>
                <a:cubicBezTo>
                  <a:pt x="673" y="1875"/>
                  <a:pt x="674" y="1875"/>
                  <a:pt x="674" y="1875"/>
                </a:cubicBezTo>
                <a:close/>
                <a:moveTo>
                  <a:pt x="647" y="1928"/>
                </a:moveTo>
                <a:cubicBezTo>
                  <a:pt x="648" y="1927"/>
                  <a:pt x="648" y="1927"/>
                  <a:pt x="648" y="1927"/>
                </a:cubicBezTo>
                <a:cubicBezTo>
                  <a:pt x="648" y="1926"/>
                  <a:pt x="648" y="1926"/>
                  <a:pt x="648" y="1926"/>
                </a:cubicBezTo>
                <a:cubicBezTo>
                  <a:pt x="649" y="1925"/>
                  <a:pt x="649" y="1924"/>
                  <a:pt x="650" y="1924"/>
                </a:cubicBezTo>
                <a:cubicBezTo>
                  <a:pt x="650" y="1924"/>
                  <a:pt x="650" y="1924"/>
                  <a:pt x="650" y="1924"/>
                </a:cubicBezTo>
                <a:cubicBezTo>
                  <a:pt x="661" y="1909"/>
                  <a:pt x="687" y="1912"/>
                  <a:pt x="703" y="1912"/>
                </a:cubicBezTo>
                <a:cubicBezTo>
                  <a:pt x="703" y="1912"/>
                  <a:pt x="703" y="1912"/>
                  <a:pt x="703" y="1912"/>
                </a:cubicBezTo>
                <a:cubicBezTo>
                  <a:pt x="708" y="1912"/>
                  <a:pt x="720" y="1911"/>
                  <a:pt x="730" y="1912"/>
                </a:cubicBezTo>
                <a:cubicBezTo>
                  <a:pt x="734" y="1912"/>
                  <a:pt x="737" y="1912"/>
                  <a:pt x="740" y="1913"/>
                </a:cubicBezTo>
                <a:cubicBezTo>
                  <a:pt x="742" y="1913"/>
                  <a:pt x="744" y="1914"/>
                  <a:pt x="745" y="1915"/>
                </a:cubicBezTo>
                <a:cubicBezTo>
                  <a:pt x="749" y="1917"/>
                  <a:pt x="752" y="1919"/>
                  <a:pt x="752" y="1923"/>
                </a:cubicBezTo>
                <a:cubicBezTo>
                  <a:pt x="752" y="1923"/>
                  <a:pt x="752" y="1924"/>
                  <a:pt x="752" y="1924"/>
                </a:cubicBezTo>
                <a:cubicBezTo>
                  <a:pt x="752" y="1924"/>
                  <a:pt x="752" y="1924"/>
                  <a:pt x="752" y="1924"/>
                </a:cubicBezTo>
                <a:cubicBezTo>
                  <a:pt x="752" y="1925"/>
                  <a:pt x="751" y="1926"/>
                  <a:pt x="751" y="1927"/>
                </a:cubicBezTo>
                <a:cubicBezTo>
                  <a:pt x="741" y="1956"/>
                  <a:pt x="741" y="1956"/>
                  <a:pt x="741" y="1956"/>
                </a:cubicBezTo>
                <a:cubicBezTo>
                  <a:pt x="740" y="1958"/>
                  <a:pt x="738" y="1960"/>
                  <a:pt x="736" y="1962"/>
                </a:cubicBezTo>
                <a:cubicBezTo>
                  <a:pt x="734" y="1964"/>
                  <a:pt x="731" y="1966"/>
                  <a:pt x="728" y="1967"/>
                </a:cubicBezTo>
                <a:cubicBezTo>
                  <a:pt x="728" y="1968"/>
                  <a:pt x="727" y="1968"/>
                  <a:pt x="727" y="1968"/>
                </a:cubicBezTo>
                <a:cubicBezTo>
                  <a:pt x="723" y="1970"/>
                  <a:pt x="718" y="1971"/>
                  <a:pt x="713" y="1972"/>
                </a:cubicBezTo>
                <a:cubicBezTo>
                  <a:pt x="713" y="1972"/>
                  <a:pt x="713" y="1972"/>
                  <a:pt x="713" y="1972"/>
                </a:cubicBezTo>
                <a:cubicBezTo>
                  <a:pt x="712" y="1972"/>
                  <a:pt x="711" y="1972"/>
                  <a:pt x="710" y="1972"/>
                </a:cubicBezTo>
                <a:cubicBezTo>
                  <a:pt x="701" y="1973"/>
                  <a:pt x="692" y="1972"/>
                  <a:pt x="682" y="1972"/>
                </a:cubicBezTo>
                <a:cubicBezTo>
                  <a:pt x="673" y="1973"/>
                  <a:pt x="663" y="1973"/>
                  <a:pt x="654" y="1973"/>
                </a:cubicBezTo>
                <a:cubicBezTo>
                  <a:pt x="647" y="1973"/>
                  <a:pt x="638" y="1971"/>
                  <a:pt x="634" y="1966"/>
                </a:cubicBezTo>
                <a:cubicBezTo>
                  <a:pt x="634" y="1965"/>
                  <a:pt x="634" y="1965"/>
                  <a:pt x="633" y="1965"/>
                </a:cubicBezTo>
                <a:cubicBezTo>
                  <a:pt x="633" y="1964"/>
                  <a:pt x="633" y="1964"/>
                  <a:pt x="633" y="1964"/>
                </a:cubicBezTo>
                <a:cubicBezTo>
                  <a:pt x="633" y="1963"/>
                  <a:pt x="633" y="1963"/>
                  <a:pt x="632" y="1963"/>
                </a:cubicBezTo>
                <a:cubicBezTo>
                  <a:pt x="632" y="1963"/>
                  <a:pt x="632" y="1962"/>
                  <a:pt x="632" y="1962"/>
                </a:cubicBezTo>
                <a:cubicBezTo>
                  <a:pt x="632" y="1962"/>
                  <a:pt x="632" y="1962"/>
                  <a:pt x="632" y="1962"/>
                </a:cubicBezTo>
                <a:cubicBezTo>
                  <a:pt x="632" y="1962"/>
                  <a:pt x="632" y="1961"/>
                  <a:pt x="632" y="1960"/>
                </a:cubicBezTo>
                <a:cubicBezTo>
                  <a:pt x="632" y="1959"/>
                  <a:pt x="632" y="1959"/>
                  <a:pt x="633" y="1959"/>
                </a:cubicBezTo>
                <a:cubicBezTo>
                  <a:pt x="633" y="1958"/>
                  <a:pt x="633" y="1957"/>
                  <a:pt x="633" y="1956"/>
                </a:cubicBezTo>
                <a:cubicBezTo>
                  <a:pt x="633" y="1956"/>
                  <a:pt x="633" y="1956"/>
                  <a:pt x="633" y="1956"/>
                </a:cubicBezTo>
                <a:cubicBezTo>
                  <a:pt x="634" y="1955"/>
                  <a:pt x="634" y="1955"/>
                  <a:pt x="634" y="1955"/>
                </a:cubicBezTo>
                <a:cubicBezTo>
                  <a:pt x="634" y="1954"/>
                  <a:pt x="635" y="1953"/>
                  <a:pt x="635" y="1952"/>
                </a:cubicBezTo>
                <a:cubicBezTo>
                  <a:pt x="639" y="1944"/>
                  <a:pt x="643" y="1936"/>
                  <a:pt x="647" y="1928"/>
                </a:cubicBezTo>
                <a:cubicBezTo>
                  <a:pt x="647" y="1928"/>
                  <a:pt x="647" y="1928"/>
                  <a:pt x="647" y="1928"/>
                </a:cubicBezTo>
                <a:close/>
                <a:moveTo>
                  <a:pt x="527" y="1875"/>
                </a:moveTo>
                <a:cubicBezTo>
                  <a:pt x="528" y="1873"/>
                  <a:pt x="531" y="1870"/>
                  <a:pt x="532" y="1868"/>
                </a:cubicBezTo>
                <a:cubicBezTo>
                  <a:pt x="536" y="1861"/>
                  <a:pt x="541" y="1854"/>
                  <a:pt x="546" y="1848"/>
                </a:cubicBezTo>
                <a:cubicBezTo>
                  <a:pt x="546" y="1847"/>
                  <a:pt x="546" y="1847"/>
                  <a:pt x="547" y="1847"/>
                </a:cubicBezTo>
                <a:cubicBezTo>
                  <a:pt x="547" y="1847"/>
                  <a:pt x="547" y="1847"/>
                  <a:pt x="547" y="1846"/>
                </a:cubicBezTo>
                <a:cubicBezTo>
                  <a:pt x="561" y="1833"/>
                  <a:pt x="590" y="1837"/>
                  <a:pt x="608" y="1837"/>
                </a:cubicBezTo>
                <a:cubicBezTo>
                  <a:pt x="616" y="1837"/>
                  <a:pt x="626" y="1835"/>
                  <a:pt x="634" y="1839"/>
                </a:cubicBezTo>
                <a:cubicBezTo>
                  <a:pt x="634" y="1839"/>
                  <a:pt x="634" y="1839"/>
                  <a:pt x="634" y="1839"/>
                </a:cubicBezTo>
                <a:cubicBezTo>
                  <a:pt x="634" y="1839"/>
                  <a:pt x="635" y="1839"/>
                  <a:pt x="636" y="1840"/>
                </a:cubicBezTo>
                <a:cubicBezTo>
                  <a:pt x="636" y="1840"/>
                  <a:pt x="636" y="1840"/>
                  <a:pt x="636" y="1840"/>
                </a:cubicBezTo>
                <a:cubicBezTo>
                  <a:pt x="638" y="1841"/>
                  <a:pt x="639" y="1843"/>
                  <a:pt x="639" y="1844"/>
                </a:cubicBezTo>
                <a:cubicBezTo>
                  <a:pt x="640" y="1845"/>
                  <a:pt x="640" y="1847"/>
                  <a:pt x="639" y="1849"/>
                </a:cubicBezTo>
                <a:cubicBezTo>
                  <a:pt x="638" y="1850"/>
                  <a:pt x="638" y="1850"/>
                  <a:pt x="638" y="1850"/>
                </a:cubicBezTo>
                <a:cubicBezTo>
                  <a:pt x="637" y="1854"/>
                  <a:pt x="633" y="1858"/>
                  <a:pt x="631" y="1862"/>
                </a:cubicBezTo>
                <a:cubicBezTo>
                  <a:pt x="631" y="1862"/>
                  <a:pt x="631" y="1862"/>
                  <a:pt x="631" y="1862"/>
                </a:cubicBezTo>
                <a:cubicBezTo>
                  <a:pt x="625" y="1873"/>
                  <a:pt x="625" y="1873"/>
                  <a:pt x="625" y="1873"/>
                </a:cubicBezTo>
                <a:cubicBezTo>
                  <a:pt x="624" y="1874"/>
                  <a:pt x="623" y="1876"/>
                  <a:pt x="621" y="1878"/>
                </a:cubicBezTo>
                <a:cubicBezTo>
                  <a:pt x="618" y="1879"/>
                  <a:pt x="616" y="1881"/>
                  <a:pt x="613" y="1882"/>
                </a:cubicBezTo>
                <a:cubicBezTo>
                  <a:pt x="612" y="1882"/>
                  <a:pt x="611" y="1883"/>
                  <a:pt x="610" y="1883"/>
                </a:cubicBezTo>
                <a:cubicBezTo>
                  <a:pt x="610" y="1883"/>
                  <a:pt x="609" y="1883"/>
                  <a:pt x="609" y="1884"/>
                </a:cubicBezTo>
                <a:cubicBezTo>
                  <a:pt x="609" y="1884"/>
                  <a:pt x="609" y="1884"/>
                  <a:pt x="609" y="1884"/>
                </a:cubicBezTo>
                <a:cubicBezTo>
                  <a:pt x="607" y="1884"/>
                  <a:pt x="605" y="1885"/>
                  <a:pt x="603" y="1885"/>
                </a:cubicBezTo>
                <a:cubicBezTo>
                  <a:pt x="599" y="1886"/>
                  <a:pt x="596" y="1886"/>
                  <a:pt x="59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70" y="1886"/>
                  <a:pt x="557" y="1886"/>
                  <a:pt x="545" y="1886"/>
                </a:cubicBezTo>
                <a:cubicBezTo>
                  <a:pt x="540" y="1886"/>
                  <a:pt x="528" y="1885"/>
                  <a:pt x="527" y="1878"/>
                </a:cubicBezTo>
                <a:cubicBezTo>
                  <a:pt x="527" y="1877"/>
                  <a:pt x="527" y="1876"/>
                  <a:pt x="527" y="1875"/>
                </a:cubicBezTo>
                <a:close/>
                <a:moveTo>
                  <a:pt x="545" y="2017"/>
                </a:moveTo>
                <a:cubicBezTo>
                  <a:pt x="545" y="2017"/>
                  <a:pt x="545" y="2017"/>
                  <a:pt x="545" y="2017"/>
                </a:cubicBezTo>
                <a:cubicBezTo>
                  <a:pt x="543" y="2024"/>
                  <a:pt x="538" y="2031"/>
                  <a:pt x="534" y="2038"/>
                </a:cubicBezTo>
                <a:cubicBezTo>
                  <a:pt x="534" y="2038"/>
                  <a:pt x="534" y="2038"/>
                  <a:pt x="534" y="2038"/>
                </a:cubicBezTo>
                <a:cubicBezTo>
                  <a:pt x="530" y="2045"/>
                  <a:pt x="527" y="2053"/>
                  <a:pt x="521" y="2060"/>
                </a:cubicBezTo>
                <a:cubicBezTo>
                  <a:pt x="521" y="2061"/>
                  <a:pt x="520" y="2061"/>
                  <a:pt x="520" y="2062"/>
                </a:cubicBezTo>
                <a:cubicBezTo>
                  <a:pt x="520" y="2062"/>
                  <a:pt x="520" y="2062"/>
                  <a:pt x="520" y="2062"/>
                </a:cubicBezTo>
                <a:cubicBezTo>
                  <a:pt x="519" y="2063"/>
                  <a:pt x="518" y="2064"/>
                  <a:pt x="517" y="2064"/>
                </a:cubicBezTo>
                <a:cubicBezTo>
                  <a:pt x="517" y="2065"/>
                  <a:pt x="517" y="2065"/>
                  <a:pt x="516" y="2065"/>
                </a:cubicBezTo>
                <a:cubicBezTo>
                  <a:pt x="516" y="2065"/>
                  <a:pt x="516" y="2066"/>
                  <a:pt x="516" y="2066"/>
                </a:cubicBezTo>
                <a:cubicBezTo>
                  <a:pt x="510" y="2071"/>
                  <a:pt x="503" y="2074"/>
                  <a:pt x="496" y="2076"/>
                </a:cubicBezTo>
                <a:cubicBezTo>
                  <a:pt x="495" y="2076"/>
                  <a:pt x="494" y="2076"/>
                  <a:pt x="493" y="2077"/>
                </a:cubicBezTo>
                <a:cubicBezTo>
                  <a:pt x="489" y="2078"/>
                  <a:pt x="484" y="2078"/>
                  <a:pt x="480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58" y="2078"/>
                  <a:pt x="439" y="2078"/>
                  <a:pt x="421" y="2079"/>
                </a:cubicBezTo>
                <a:cubicBezTo>
                  <a:pt x="419" y="2079"/>
                  <a:pt x="418" y="2078"/>
                  <a:pt x="416" y="2078"/>
                </a:cubicBezTo>
                <a:cubicBezTo>
                  <a:pt x="414" y="2078"/>
                  <a:pt x="412" y="2078"/>
                  <a:pt x="410" y="2077"/>
                </a:cubicBezTo>
                <a:cubicBezTo>
                  <a:pt x="406" y="2076"/>
                  <a:pt x="404" y="2074"/>
                  <a:pt x="402" y="2072"/>
                </a:cubicBezTo>
                <a:cubicBezTo>
                  <a:pt x="401" y="2070"/>
                  <a:pt x="400" y="2068"/>
                  <a:pt x="400" y="2066"/>
                </a:cubicBezTo>
                <a:cubicBezTo>
                  <a:pt x="400" y="2064"/>
                  <a:pt x="401" y="2062"/>
                  <a:pt x="402" y="2060"/>
                </a:cubicBezTo>
                <a:cubicBezTo>
                  <a:pt x="402" y="2059"/>
                  <a:pt x="402" y="2059"/>
                  <a:pt x="403" y="2059"/>
                </a:cubicBezTo>
                <a:cubicBezTo>
                  <a:pt x="403" y="2058"/>
                  <a:pt x="403" y="2058"/>
                  <a:pt x="403" y="2058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9" y="2050"/>
                  <a:pt x="413" y="2043"/>
                  <a:pt x="418" y="2035"/>
                </a:cubicBezTo>
                <a:cubicBezTo>
                  <a:pt x="422" y="2030"/>
                  <a:pt x="425" y="2024"/>
                  <a:pt x="430" y="2019"/>
                </a:cubicBezTo>
                <a:cubicBezTo>
                  <a:pt x="430" y="2018"/>
                  <a:pt x="431" y="2018"/>
                  <a:pt x="431" y="2017"/>
                </a:cubicBezTo>
                <a:cubicBezTo>
                  <a:pt x="431" y="2017"/>
                  <a:pt x="432" y="2017"/>
                  <a:pt x="432" y="2017"/>
                </a:cubicBezTo>
                <a:cubicBezTo>
                  <a:pt x="433" y="2016"/>
                  <a:pt x="434" y="2015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41" y="2009"/>
                  <a:pt x="449" y="2006"/>
                  <a:pt x="457" y="2004"/>
                </a:cubicBezTo>
                <a:cubicBezTo>
                  <a:pt x="457" y="2004"/>
                  <a:pt x="457" y="2004"/>
                  <a:pt x="457" y="2004"/>
                </a:cubicBezTo>
                <a:cubicBezTo>
                  <a:pt x="457" y="2004"/>
                  <a:pt x="458" y="2004"/>
                  <a:pt x="458" y="2004"/>
                </a:cubicBezTo>
                <a:cubicBezTo>
                  <a:pt x="459" y="2004"/>
                  <a:pt x="461" y="2004"/>
                  <a:pt x="462" y="2004"/>
                </a:cubicBezTo>
                <a:cubicBezTo>
                  <a:pt x="463" y="2003"/>
                  <a:pt x="464" y="2003"/>
                  <a:pt x="465" y="2003"/>
                </a:cubicBezTo>
                <a:cubicBezTo>
                  <a:pt x="466" y="2003"/>
                  <a:pt x="467" y="2003"/>
                  <a:pt x="468" y="2003"/>
                </a:cubicBezTo>
                <a:cubicBezTo>
                  <a:pt x="468" y="2003"/>
                  <a:pt x="469" y="2003"/>
                  <a:pt x="470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88" y="2003"/>
                  <a:pt x="504" y="2003"/>
                  <a:pt x="521" y="2003"/>
                </a:cubicBezTo>
                <a:cubicBezTo>
                  <a:pt x="521" y="2003"/>
                  <a:pt x="521" y="2003"/>
                  <a:pt x="521" y="2003"/>
                </a:cubicBezTo>
                <a:cubicBezTo>
                  <a:pt x="524" y="2003"/>
                  <a:pt x="524" y="2003"/>
                  <a:pt x="524" y="2003"/>
                </a:cubicBezTo>
                <a:cubicBezTo>
                  <a:pt x="528" y="2003"/>
                  <a:pt x="532" y="2003"/>
                  <a:pt x="535" y="2004"/>
                </a:cubicBezTo>
                <a:cubicBezTo>
                  <a:pt x="536" y="2004"/>
                  <a:pt x="536" y="2005"/>
                  <a:pt x="537" y="2005"/>
                </a:cubicBezTo>
                <a:cubicBezTo>
                  <a:pt x="537" y="2005"/>
                  <a:pt x="538" y="2005"/>
                  <a:pt x="538" y="2006"/>
                </a:cubicBezTo>
                <a:cubicBezTo>
                  <a:pt x="538" y="2006"/>
                  <a:pt x="539" y="2006"/>
                  <a:pt x="539" y="2006"/>
                </a:cubicBezTo>
                <a:cubicBezTo>
                  <a:pt x="543" y="2008"/>
                  <a:pt x="546" y="2012"/>
                  <a:pt x="545" y="2017"/>
                </a:cubicBezTo>
                <a:close/>
                <a:moveTo>
                  <a:pt x="579" y="1956"/>
                </a:move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8" y="1957"/>
                  <a:pt x="578" y="1958"/>
                  <a:pt x="577" y="1959"/>
                </a:cubicBezTo>
                <a:cubicBezTo>
                  <a:pt x="577" y="1959"/>
                  <a:pt x="577" y="1960"/>
                  <a:pt x="577" y="1960"/>
                </a:cubicBezTo>
                <a:cubicBezTo>
                  <a:pt x="572" y="1964"/>
                  <a:pt x="566" y="1968"/>
                  <a:pt x="560" y="1970"/>
                </a:cubicBezTo>
                <a:cubicBezTo>
                  <a:pt x="560" y="1970"/>
                  <a:pt x="560" y="1970"/>
                  <a:pt x="560" y="1970"/>
                </a:cubicBezTo>
                <a:cubicBezTo>
                  <a:pt x="559" y="1970"/>
                  <a:pt x="558" y="1970"/>
                  <a:pt x="557" y="1971"/>
                </a:cubicBezTo>
                <a:cubicBezTo>
                  <a:pt x="556" y="1971"/>
                  <a:pt x="556" y="1971"/>
                  <a:pt x="555" y="1971"/>
                </a:cubicBezTo>
                <a:cubicBezTo>
                  <a:pt x="554" y="1971"/>
                  <a:pt x="554" y="1971"/>
                  <a:pt x="553" y="1971"/>
                </a:cubicBezTo>
                <a:cubicBezTo>
                  <a:pt x="550" y="1972"/>
                  <a:pt x="546" y="1973"/>
                  <a:pt x="542" y="1973"/>
                </a:cubicBezTo>
                <a:cubicBezTo>
                  <a:pt x="541" y="1973"/>
                  <a:pt x="541" y="1973"/>
                  <a:pt x="541" y="1973"/>
                </a:cubicBezTo>
                <a:cubicBezTo>
                  <a:pt x="534" y="1973"/>
                  <a:pt x="527" y="1973"/>
                  <a:pt x="520" y="1973"/>
                </a:cubicBezTo>
                <a:cubicBezTo>
                  <a:pt x="510" y="1973"/>
                  <a:pt x="499" y="1973"/>
                  <a:pt x="489" y="1973"/>
                </a:cubicBezTo>
                <a:cubicBezTo>
                  <a:pt x="488" y="1973"/>
                  <a:pt x="486" y="1973"/>
                  <a:pt x="484" y="1973"/>
                </a:cubicBezTo>
                <a:cubicBezTo>
                  <a:pt x="484" y="1973"/>
                  <a:pt x="484" y="1973"/>
                  <a:pt x="483" y="1973"/>
                </a:cubicBezTo>
                <a:cubicBezTo>
                  <a:pt x="482" y="1972"/>
                  <a:pt x="480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4" y="1970"/>
                  <a:pt x="470" y="1968"/>
                  <a:pt x="470" y="1963"/>
                </a:cubicBezTo>
                <a:cubicBezTo>
                  <a:pt x="470" y="1962"/>
                  <a:pt x="470" y="1961"/>
                  <a:pt x="470" y="1960"/>
                </a:cubicBezTo>
                <a:cubicBezTo>
                  <a:pt x="470" y="1960"/>
                  <a:pt x="470" y="1959"/>
                  <a:pt x="471" y="1959"/>
                </a:cubicBezTo>
                <a:cubicBezTo>
                  <a:pt x="471" y="1958"/>
                  <a:pt x="471" y="1957"/>
                  <a:pt x="472" y="1957"/>
                </a:cubicBezTo>
                <a:cubicBezTo>
                  <a:pt x="472" y="1957"/>
                  <a:pt x="472" y="1956"/>
                  <a:pt x="472" y="1956"/>
                </a:cubicBezTo>
                <a:cubicBezTo>
                  <a:pt x="472" y="1956"/>
                  <a:pt x="472" y="1956"/>
                  <a:pt x="472" y="1956"/>
                </a:cubicBezTo>
                <a:cubicBezTo>
                  <a:pt x="473" y="1955"/>
                  <a:pt x="474" y="1954"/>
                  <a:pt x="474" y="1953"/>
                </a:cubicBezTo>
                <a:cubicBezTo>
                  <a:pt x="479" y="1945"/>
                  <a:pt x="485" y="1938"/>
                  <a:pt x="490" y="1930"/>
                </a:cubicBezTo>
                <a:cubicBezTo>
                  <a:pt x="490" y="1930"/>
                  <a:pt x="490" y="1930"/>
                  <a:pt x="490" y="1930"/>
                </a:cubicBezTo>
                <a:cubicBezTo>
                  <a:pt x="492" y="1927"/>
                  <a:pt x="492" y="1927"/>
                  <a:pt x="492" y="1927"/>
                </a:cubicBezTo>
                <a:cubicBezTo>
                  <a:pt x="493" y="1925"/>
                  <a:pt x="495" y="1923"/>
                  <a:pt x="498" y="1921"/>
                </a:cubicBezTo>
                <a:cubicBezTo>
                  <a:pt x="499" y="1920"/>
                  <a:pt x="501" y="1919"/>
                  <a:pt x="503" y="1918"/>
                </a:cubicBezTo>
                <a:cubicBezTo>
                  <a:pt x="504" y="1918"/>
                  <a:pt x="505" y="1917"/>
                  <a:pt x="506" y="1917"/>
                </a:cubicBezTo>
                <a:cubicBezTo>
                  <a:pt x="506" y="1917"/>
                  <a:pt x="506" y="1917"/>
                  <a:pt x="507" y="1917"/>
                </a:cubicBezTo>
                <a:cubicBezTo>
                  <a:pt x="507" y="1917"/>
                  <a:pt x="507" y="1916"/>
                  <a:pt x="507" y="1916"/>
                </a:cubicBezTo>
                <a:cubicBezTo>
                  <a:pt x="508" y="1916"/>
                  <a:pt x="508" y="1916"/>
                  <a:pt x="508" y="1916"/>
                </a:cubicBezTo>
                <a:cubicBezTo>
                  <a:pt x="511" y="1915"/>
                  <a:pt x="514" y="1914"/>
                  <a:pt x="517" y="1913"/>
                </a:cubicBezTo>
                <a:cubicBezTo>
                  <a:pt x="521" y="1913"/>
                  <a:pt x="525" y="1912"/>
                  <a:pt x="528" y="1912"/>
                </a:cubicBezTo>
                <a:cubicBezTo>
                  <a:pt x="538" y="1912"/>
                  <a:pt x="538" y="1912"/>
                  <a:pt x="538" y="1912"/>
                </a:cubicBezTo>
                <a:cubicBezTo>
                  <a:pt x="541" y="1912"/>
                  <a:pt x="543" y="1912"/>
                  <a:pt x="545" y="1912"/>
                </a:cubicBezTo>
                <a:cubicBezTo>
                  <a:pt x="555" y="1912"/>
                  <a:pt x="564" y="1912"/>
                  <a:pt x="573" y="1912"/>
                </a:cubicBezTo>
                <a:cubicBezTo>
                  <a:pt x="573" y="1912"/>
                  <a:pt x="573" y="1912"/>
                  <a:pt x="573" y="1912"/>
                </a:cubicBezTo>
                <a:cubicBezTo>
                  <a:pt x="577" y="1912"/>
                  <a:pt x="577" y="1912"/>
                  <a:pt x="577" y="1912"/>
                </a:cubicBezTo>
                <a:cubicBezTo>
                  <a:pt x="581" y="1912"/>
                  <a:pt x="584" y="1913"/>
                  <a:pt x="587" y="1913"/>
                </a:cubicBezTo>
                <a:cubicBezTo>
                  <a:pt x="589" y="1914"/>
                  <a:pt x="590" y="1915"/>
                  <a:pt x="592" y="1915"/>
                </a:cubicBezTo>
                <a:cubicBezTo>
                  <a:pt x="596" y="1918"/>
                  <a:pt x="599" y="1921"/>
                  <a:pt x="595" y="1927"/>
                </a:cubicBezTo>
                <a:cubicBezTo>
                  <a:pt x="592" y="1934"/>
                  <a:pt x="588" y="1941"/>
                  <a:pt x="584" y="1948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lose/>
                <a:moveTo>
                  <a:pt x="1064" y="2056"/>
                </a:moveTo>
                <a:cubicBezTo>
                  <a:pt x="1064" y="2057"/>
                  <a:pt x="1064" y="2059"/>
                  <a:pt x="1064" y="2060"/>
                </a:cubicBezTo>
                <a:cubicBezTo>
                  <a:pt x="1064" y="2060"/>
                  <a:pt x="1064" y="2060"/>
                  <a:pt x="1064" y="2061"/>
                </a:cubicBezTo>
                <a:cubicBezTo>
                  <a:pt x="1063" y="2062"/>
                  <a:pt x="1063" y="2063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1" y="2065"/>
                  <a:pt x="1060" y="2066"/>
                  <a:pt x="1059" y="2067"/>
                </a:cubicBezTo>
                <a:cubicBezTo>
                  <a:pt x="1059" y="2067"/>
                  <a:pt x="1059" y="2067"/>
                  <a:pt x="1059" y="2068"/>
                </a:cubicBezTo>
                <a:cubicBezTo>
                  <a:pt x="1058" y="2069"/>
                  <a:pt x="1057" y="2069"/>
                  <a:pt x="1056" y="2070"/>
                </a:cubicBezTo>
                <a:cubicBezTo>
                  <a:pt x="1056" y="2070"/>
                  <a:pt x="1055" y="2071"/>
                  <a:pt x="1055" y="2071"/>
                </a:cubicBezTo>
                <a:cubicBezTo>
                  <a:pt x="1055" y="2071"/>
                  <a:pt x="1055" y="2071"/>
                  <a:pt x="1055" y="2071"/>
                </a:cubicBezTo>
                <a:cubicBezTo>
                  <a:pt x="1053" y="2072"/>
                  <a:pt x="1052" y="2072"/>
                  <a:pt x="1051" y="2073"/>
                </a:cubicBezTo>
                <a:cubicBezTo>
                  <a:pt x="1051" y="2073"/>
                  <a:pt x="1051" y="2073"/>
                  <a:pt x="1050" y="2073"/>
                </a:cubicBezTo>
                <a:cubicBezTo>
                  <a:pt x="1049" y="2074"/>
                  <a:pt x="1048" y="2074"/>
                  <a:pt x="1047" y="2074"/>
                </a:cubicBezTo>
                <a:cubicBezTo>
                  <a:pt x="1047" y="2075"/>
                  <a:pt x="1046" y="2075"/>
                  <a:pt x="1046" y="2075"/>
                </a:cubicBezTo>
                <a:cubicBezTo>
                  <a:pt x="1046" y="2075"/>
                  <a:pt x="1045" y="2075"/>
                  <a:pt x="1045" y="2075"/>
                </a:cubicBezTo>
                <a:cubicBezTo>
                  <a:pt x="1045" y="2075"/>
                  <a:pt x="1045" y="2075"/>
                  <a:pt x="1044" y="2075"/>
                </a:cubicBezTo>
                <a:cubicBezTo>
                  <a:pt x="1043" y="2076"/>
                  <a:pt x="1042" y="2076"/>
                  <a:pt x="1041" y="2076"/>
                </a:cubicBezTo>
                <a:cubicBezTo>
                  <a:pt x="1039" y="2076"/>
                  <a:pt x="1038" y="2076"/>
                  <a:pt x="1037" y="2077"/>
                </a:cubicBezTo>
                <a:cubicBezTo>
                  <a:pt x="1036" y="2077"/>
                  <a:pt x="1035" y="2077"/>
                  <a:pt x="1034" y="2077"/>
                </a:cubicBezTo>
                <a:cubicBezTo>
                  <a:pt x="1033" y="2077"/>
                  <a:pt x="1033" y="2077"/>
                  <a:pt x="1033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25" y="2077"/>
                  <a:pt x="1018" y="2077"/>
                  <a:pt x="1011" y="2077"/>
                </a:cubicBezTo>
                <a:cubicBezTo>
                  <a:pt x="981" y="2077"/>
                  <a:pt x="630" y="2078"/>
                  <a:pt x="605" y="2078"/>
                </a:cubicBezTo>
                <a:cubicBezTo>
                  <a:pt x="604" y="2078"/>
                  <a:pt x="602" y="2078"/>
                  <a:pt x="600" y="2078"/>
                </a:cubicBezTo>
                <a:cubicBezTo>
                  <a:pt x="598" y="2077"/>
                  <a:pt x="596" y="2077"/>
                  <a:pt x="594" y="2076"/>
                </a:cubicBezTo>
                <a:cubicBezTo>
                  <a:pt x="590" y="2075"/>
                  <a:pt x="588" y="2074"/>
                  <a:pt x="586" y="2072"/>
                </a:cubicBezTo>
                <a:cubicBezTo>
                  <a:pt x="584" y="2070"/>
                  <a:pt x="583" y="2068"/>
                  <a:pt x="582" y="2065"/>
                </a:cubicBezTo>
                <a:cubicBezTo>
                  <a:pt x="582" y="2063"/>
                  <a:pt x="582" y="2060"/>
                  <a:pt x="584" y="2057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8" y="2048"/>
                  <a:pt x="592" y="2040"/>
                  <a:pt x="596" y="2031"/>
                </a:cubicBezTo>
                <a:cubicBezTo>
                  <a:pt x="597" y="2030"/>
                  <a:pt x="598" y="2029"/>
                  <a:pt x="598" y="2027"/>
                </a:cubicBezTo>
                <a:cubicBezTo>
                  <a:pt x="601" y="2021"/>
                  <a:pt x="601" y="2021"/>
                  <a:pt x="601" y="2021"/>
                </a:cubicBezTo>
                <a:cubicBezTo>
                  <a:pt x="603" y="2018"/>
                  <a:pt x="605" y="2016"/>
                  <a:pt x="607" y="2014"/>
                </a:cubicBezTo>
                <a:cubicBezTo>
                  <a:pt x="608" y="2013"/>
                  <a:pt x="609" y="2013"/>
                  <a:pt x="609" y="2012"/>
                </a:cubicBezTo>
                <a:cubicBezTo>
                  <a:pt x="610" y="2012"/>
                  <a:pt x="610" y="2012"/>
                  <a:pt x="610" y="2011"/>
                </a:cubicBezTo>
                <a:cubicBezTo>
                  <a:pt x="611" y="2011"/>
                  <a:pt x="612" y="2011"/>
                  <a:pt x="612" y="2010"/>
                </a:cubicBezTo>
                <a:cubicBezTo>
                  <a:pt x="612" y="2010"/>
                  <a:pt x="612" y="2010"/>
                  <a:pt x="613" y="2010"/>
                </a:cubicBezTo>
                <a:cubicBezTo>
                  <a:pt x="613" y="2010"/>
                  <a:pt x="613" y="2010"/>
                  <a:pt x="614" y="2009"/>
                </a:cubicBezTo>
                <a:cubicBezTo>
                  <a:pt x="615" y="2009"/>
                  <a:pt x="616" y="2008"/>
                  <a:pt x="617" y="2008"/>
                </a:cubicBezTo>
                <a:cubicBezTo>
                  <a:pt x="617" y="2008"/>
                  <a:pt x="618" y="2007"/>
                  <a:pt x="618" y="2007"/>
                </a:cubicBezTo>
                <a:cubicBezTo>
                  <a:pt x="619" y="2007"/>
                  <a:pt x="620" y="2007"/>
                  <a:pt x="621" y="2006"/>
                </a:cubicBezTo>
                <a:cubicBezTo>
                  <a:pt x="622" y="2006"/>
                  <a:pt x="623" y="2005"/>
                  <a:pt x="625" y="2005"/>
                </a:cubicBezTo>
                <a:cubicBezTo>
                  <a:pt x="625" y="2005"/>
                  <a:pt x="626" y="2004"/>
                  <a:pt x="627" y="2004"/>
                </a:cubicBezTo>
                <a:cubicBezTo>
                  <a:pt x="627" y="2004"/>
                  <a:pt x="628" y="2004"/>
                  <a:pt x="628" y="2004"/>
                </a:cubicBezTo>
                <a:cubicBezTo>
                  <a:pt x="632" y="2003"/>
                  <a:pt x="636" y="2002"/>
                  <a:pt x="640" y="2002"/>
                </a:cubicBezTo>
                <a:cubicBezTo>
                  <a:pt x="640" y="2002"/>
                  <a:pt x="1008" y="2001"/>
                  <a:pt x="1021" y="2001"/>
                </a:cubicBezTo>
                <a:cubicBezTo>
                  <a:pt x="1026" y="2001"/>
                  <a:pt x="1030" y="2001"/>
                  <a:pt x="1034" y="2001"/>
                </a:cubicBezTo>
                <a:cubicBezTo>
                  <a:pt x="1036" y="2001"/>
                  <a:pt x="1038" y="2002"/>
                  <a:pt x="1040" y="2002"/>
                </a:cubicBezTo>
                <a:cubicBezTo>
                  <a:pt x="1040" y="2002"/>
                  <a:pt x="1040" y="2002"/>
                  <a:pt x="1041" y="2002"/>
                </a:cubicBezTo>
                <a:cubicBezTo>
                  <a:pt x="1042" y="2002"/>
                  <a:pt x="1044" y="2002"/>
                  <a:pt x="1045" y="2003"/>
                </a:cubicBezTo>
                <a:cubicBezTo>
                  <a:pt x="1045" y="2003"/>
                  <a:pt x="1046" y="2003"/>
                  <a:pt x="1046" y="2003"/>
                </a:cubicBezTo>
                <a:cubicBezTo>
                  <a:pt x="1046" y="2003"/>
                  <a:pt x="1046" y="2003"/>
                  <a:pt x="1046" y="2003"/>
                </a:cubicBezTo>
                <a:cubicBezTo>
                  <a:pt x="1048" y="2003"/>
                  <a:pt x="1049" y="2004"/>
                  <a:pt x="1050" y="2004"/>
                </a:cubicBezTo>
                <a:cubicBezTo>
                  <a:pt x="1050" y="2004"/>
                  <a:pt x="1051" y="2005"/>
                  <a:pt x="1051" y="2005"/>
                </a:cubicBezTo>
                <a:cubicBezTo>
                  <a:pt x="1052" y="2005"/>
                  <a:pt x="1053" y="2006"/>
                  <a:pt x="1054" y="2006"/>
                </a:cubicBezTo>
                <a:cubicBezTo>
                  <a:pt x="1055" y="2006"/>
                  <a:pt x="1055" y="2007"/>
                  <a:pt x="1055" y="2007"/>
                </a:cubicBezTo>
                <a:cubicBezTo>
                  <a:pt x="1055" y="2007"/>
                  <a:pt x="1055" y="2007"/>
                  <a:pt x="1056" y="2007"/>
                </a:cubicBezTo>
                <a:cubicBezTo>
                  <a:pt x="1056" y="2008"/>
                  <a:pt x="1057" y="2008"/>
                  <a:pt x="1058" y="2009"/>
                </a:cubicBezTo>
                <a:cubicBezTo>
                  <a:pt x="1059" y="2010"/>
                  <a:pt x="1061" y="2011"/>
                  <a:pt x="1061" y="2013"/>
                </a:cubicBezTo>
                <a:cubicBezTo>
                  <a:pt x="1063" y="2015"/>
                  <a:pt x="1064" y="2017"/>
                  <a:pt x="1064" y="2020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31"/>
                  <a:pt x="1064" y="2040"/>
                  <a:pt x="1064" y="2049"/>
                </a:cubicBezTo>
                <a:cubicBezTo>
                  <a:pt x="1064" y="2051"/>
                  <a:pt x="1064" y="2054"/>
                  <a:pt x="1064" y="2056"/>
                </a:cubicBezTo>
                <a:close/>
                <a:moveTo>
                  <a:pt x="1114" y="1878"/>
                </a:moveTo>
                <a:cubicBezTo>
                  <a:pt x="1114" y="1878"/>
                  <a:pt x="1114" y="1877"/>
                  <a:pt x="1113" y="1877"/>
                </a:cubicBezTo>
                <a:cubicBezTo>
                  <a:pt x="1113" y="1877"/>
                  <a:pt x="1113" y="1877"/>
                  <a:pt x="1113" y="1877"/>
                </a:cubicBezTo>
                <a:cubicBezTo>
                  <a:pt x="1112" y="1875"/>
                  <a:pt x="1111" y="1873"/>
                  <a:pt x="1111" y="1871"/>
                </a:cubicBezTo>
                <a:cubicBezTo>
                  <a:pt x="1111" y="1870"/>
                  <a:pt x="1111" y="1870"/>
                  <a:pt x="1111" y="1870"/>
                </a:cubicBezTo>
                <a:cubicBezTo>
                  <a:pt x="1110" y="1868"/>
                  <a:pt x="1110" y="1867"/>
                  <a:pt x="1110" y="1866"/>
                </a:cubicBezTo>
                <a:cubicBezTo>
                  <a:pt x="1110" y="1866"/>
                  <a:pt x="1110" y="1866"/>
                  <a:pt x="1110" y="1866"/>
                </a:cubicBezTo>
                <a:cubicBezTo>
                  <a:pt x="1110" y="1861"/>
                  <a:pt x="1109" y="1855"/>
                  <a:pt x="1109" y="1849"/>
                </a:cubicBezTo>
                <a:cubicBezTo>
                  <a:pt x="1109" y="1848"/>
                  <a:pt x="1109" y="1848"/>
                  <a:pt x="1109" y="1848"/>
                </a:cubicBezTo>
                <a:cubicBezTo>
                  <a:pt x="1109" y="1846"/>
                  <a:pt x="1109" y="1844"/>
                  <a:pt x="1110" y="1843"/>
                </a:cubicBezTo>
                <a:cubicBezTo>
                  <a:pt x="1112" y="1841"/>
                  <a:pt x="1113" y="1840"/>
                  <a:pt x="1115" y="1839"/>
                </a:cubicBezTo>
                <a:cubicBezTo>
                  <a:pt x="1118" y="1838"/>
                  <a:pt x="1120" y="1837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4" y="1836"/>
                  <a:pt x="1125" y="1836"/>
                  <a:pt x="1126" y="1836"/>
                </a:cubicBezTo>
                <a:cubicBezTo>
                  <a:pt x="1127" y="1836"/>
                  <a:pt x="1127" y="1836"/>
                  <a:pt x="1128" y="1836"/>
                </a:cubicBezTo>
                <a:cubicBezTo>
                  <a:pt x="1133" y="1835"/>
                  <a:pt x="1138" y="1835"/>
                  <a:pt x="1143" y="1835"/>
                </a:cubicBezTo>
                <a:cubicBezTo>
                  <a:pt x="1176" y="1835"/>
                  <a:pt x="1176" y="1835"/>
                  <a:pt x="1176" y="1835"/>
                </a:cubicBezTo>
                <a:cubicBezTo>
                  <a:pt x="1178" y="1835"/>
                  <a:pt x="1180" y="1835"/>
                  <a:pt x="1182" y="1836"/>
                </a:cubicBezTo>
                <a:cubicBezTo>
                  <a:pt x="1191" y="1837"/>
                  <a:pt x="1201" y="1839"/>
                  <a:pt x="1203" y="1848"/>
                </a:cubicBezTo>
                <a:cubicBezTo>
                  <a:pt x="1205" y="1855"/>
                  <a:pt x="1206" y="1863"/>
                  <a:pt x="1207" y="1870"/>
                </a:cubicBezTo>
                <a:cubicBezTo>
                  <a:pt x="1207" y="1871"/>
                  <a:pt x="1207" y="1871"/>
                  <a:pt x="1207" y="1871"/>
                </a:cubicBezTo>
                <a:cubicBezTo>
                  <a:pt x="1208" y="1873"/>
                  <a:pt x="1207" y="1874"/>
                  <a:pt x="1207" y="1876"/>
                </a:cubicBezTo>
                <a:cubicBezTo>
                  <a:pt x="1207" y="1876"/>
                  <a:pt x="1207" y="1876"/>
                  <a:pt x="1206" y="1876"/>
                </a:cubicBezTo>
                <a:cubicBezTo>
                  <a:pt x="1206" y="1876"/>
                  <a:pt x="1206" y="1876"/>
                  <a:pt x="1206" y="1876"/>
                </a:cubicBezTo>
                <a:cubicBezTo>
                  <a:pt x="1206" y="1877"/>
                  <a:pt x="1206" y="1877"/>
                  <a:pt x="1206" y="1877"/>
                </a:cubicBezTo>
                <a:cubicBezTo>
                  <a:pt x="1204" y="1880"/>
                  <a:pt x="1200" y="1882"/>
                  <a:pt x="1195" y="1883"/>
                </a:cubicBezTo>
                <a:cubicBezTo>
                  <a:pt x="1195" y="1883"/>
                  <a:pt x="1195" y="1884"/>
                  <a:pt x="1194" y="1884"/>
                </a:cubicBezTo>
                <a:cubicBezTo>
                  <a:pt x="1194" y="1884"/>
                  <a:pt x="1193" y="1884"/>
                  <a:pt x="1193" y="1884"/>
                </a:cubicBezTo>
                <a:cubicBezTo>
                  <a:pt x="1192" y="1884"/>
                  <a:pt x="1192" y="1884"/>
                  <a:pt x="1192" y="1884"/>
                </a:cubicBezTo>
                <a:cubicBezTo>
                  <a:pt x="1191" y="1884"/>
                  <a:pt x="1190" y="1884"/>
                  <a:pt x="1189" y="1885"/>
                </a:cubicBezTo>
                <a:cubicBezTo>
                  <a:pt x="1178" y="1886"/>
                  <a:pt x="1164" y="1885"/>
                  <a:pt x="1158" y="1885"/>
                </a:cubicBezTo>
                <a:cubicBezTo>
                  <a:pt x="1137" y="1885"/>
                  <a:pt x="1137" y="1885"/>
                  <a:pt x="1137" y="1885"/>
                </a:cubicBezTo>
                <a:cubicBezTo>
                  <a:pt x="1135" y="1885"/>
                  <a:pt x="1134" y="1885"/>
                  <a:pt x="1132" y="1885"/>
                </a:cubicBezTo>
                <a:cubicBezTo>
                  <a:pt x="1131" y="1884"/>
                  <a:pt x="1130" y="1884"/>
                  <a:pt x="1128" y="1884"/>
                </a:cubicBezTo>
                <a:cubicBezTo>
                  <a:pt x="1128" y="1884"/>
                  <a:pt x="1128" y="1884"/>
                  <a:pt x="1127" y="1884"/>
                </a:cubicBezTo>
                <a:cubicBezTo>
                  <a:pt x="1127" y="1884"/>
                  <a:pt x="1127" y="1884"/>
                  <a:pt x="1127" y="1884"/>
                </a:cubicBezTo>
                <a:cubicBezTo>
                  <a:pt x="1126" y="1883"/>
                  <a:pt x="1125" y="1883"/>
                  <a:pt x="1123" y="1883"/>
                </a:cubicBezTo>
                <a:cubicBezTo>
                  <a:pt x="1123" y="1883"/>
                  <a:pt x="1122" y="1882"/>
                  <a:pt x="1122" y="1882"/>
                </a:cubicBezTo>
                <a:cubicBezTo>
                  <a:pt x="1121" y="1882"/>
                  <a:pt x="1120" y="1881"/>
                  <a:pt x="1119" y="1881"/>
                </a:cubicBezTo>
                <a:cubicBezTo>
                  <a:pt x="1117" y="1880"/>
                  <a:pt x="1116" y="1879"/>
                  <a:pt x="1115" y="1878"/>
                </a:cubicBezTo>
                <a:cubicBezTo>
                  <a:pt x="1115" y="1878"/>
                  <a:pt x="1114" y="1878"/>
                  <a:pt x="1114" y="1878"/>
                </a:cubicBezTo>
                <a:close/>
                <a:moveTo>
                  <a:pt x="1120" y="1961"/>
                </a:moveTo>
                <a:cubicBezTo>
                  <a:pt x="1118" y="1959"/>
                  <a:pt x="1117" y="1957"/>
                  <a:pt x="1117" y="1955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6" y="1943"/>
                  <a:pt x="1116" y="1935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5"/>
                  <a:pt x="1115" y="1925"/>
                  <a:pt x="1115" y="1924"/>
                </a:cubicBezTo>
                <a:cubicBezTo>
                  <a:pt x="1117" y="1906"/>
                  <a:pt x="1155" y="1911"/>
                  <a:pt x="1167" y="1911"/>
                </a:cubicBezTo>
                <a:cubicBezTo>
                  <a:pt x="1181" y="1911"/>
                  <a:pt x="1208" y="1907"/>
                  <a:pt x="1216" y="1921"/>
                </a:cubicBezTo>
                <a:cubicBezTo>
                  <a:pt x="1217" y="1923"/>
                  <a:pt x="1218" y="1924"/>
                  <a:pt x="1218" y="1925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31"/>
                  <a:pt x="1220" y="1936"/>
                  <a:pt x="1221" y="1940"/>
                </a:cubicBezTo>
                <a:cubicBezTo>
                  <a:pt x="1224" y="1955"/>
                  <a:pt x="1224" y="1955"/>
                  <a:pt x="1224" y="1955"/>
                </a:cubicBezTo>
                <a:cubicBezTo>
                  <a:pt x="1225" y="1957"/>
                  <a:pt x="1224" y="1959"/>
                  <a:pt x="1223" y="1961"/>
                </a:cubicBezTo>
                <a:cubicBezTo>
                  <a:pt x="1223" y="1962"/>
                  <a:pt x="1222" y="1963"/>
                  <a:pt x="1220" y="1964"/>
                </a:cubicBezTo>
                <a:cubicBezTo>
                  <a:pt x="1220" y="1965"/>
                  <a:pt x="1219" y="1965"/>
                  <a:pt x="1219" y="1966"/>
                </a:cubicBezTo>
                <a:cubicBezTo>
                  <a:pt x="1219" y="1966"/>
                  <a:pt x="1218" y="1966"/>
                  <a:pt x="1218" y="1966"/>
                </a:cubicBezTo>
                <a:cubicBezTo>
                  <a:pt x="1218" y="1966"/>
                  <a:pt x="1218" y="1966"/>
                  <a:pt x="1218" y="1967"/>
                </a:cubicBezTo>
                <a:cubicBezTo>
                  <a:pt x="1217" y="1967"/>
                  <a:pt x="1216" y="1967"/>
                  <a:pt x="1215" y="1968"/>
                </a:cubicBezTo>
                <a:cubicBezTo>
                  <a:pt x="1215" y="1968"/>
                  <a:pt x="1214" y="1968"/>
                  <a:pt x="1213" y="1969"/>
                </a:cubicBezTo>
                <a:cubicBezTo>
                  <a:pt x="1213" y="1969"/>
                  <a:pt x="1212" y="1969"/>
                  <a:pt x="1212" y="1969"/>
                </a:cubicBezTo>
                <a:cubicBezTo>
                  <a:pt x="1211" y="1969"/>
                  <a:pt x="1211" y="1970"/>
                  <a:pt x="1210" y="1970"/>
                </a:cubicBezTo>
                <a:cubicBezTo>
                  <a:pt x="1209" y="1970"/>
                  <a:pt x="1209" y="1970"/>
                  <a:pt x="1208" y="1970"/>
                </a:cubicBezTo>
                <a:cubicBezTo>
                  <a:pt x="1208" y="1970"/>
                  <a:pt x="1207" y="1970"/>
                  <a:pt x="1207" y="1970"/>
                </a:cubicBezTo>
                <a:cubicBezTo>
                  <a:pt x="1206" y="1971"/>
                  <a:pt x="1205" y="1971"/>
                  <a:pt x="1204" y="1971"/>
                </a:cubicBezTo>
                <a:cubicBezTo>
                  <a:pt x="1202" y="1971"/>
                  <a:pt x="1201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81" y="1971"/>
                  <a:pt x="1164" y="1971"/>
                  <a:pt x="1147" y="1971"/>
                </a:cubicBezTo>
                <a:cubicBezTo>
                  <a:pt x="1145" y="1971"/>
                  <a:pt x="1143" y="1971"/>
                  <a:pt x="1141" y="1971"/>
                </a:cubicBezTo>
                <a:cubicBezTo>
                  <a:pt x="1141" y="1971"/>
                  <a:pt x="1140" y="1971"/>
                  <a:pt x="1140" y="1971"/>
                </a:cubicBezTo>
                <a:cubicBezTo>
                  <a:pt x="1139" y="1971"/>
                  <a:pt x="1137" y="1970"/>
                  <a:pt x="1136" y="1970"/>
                </a:cubicBezTo>
                <a:cubicBezTo>
                  <a:pt x="1136" y="1970"/>
                  <a:pt x="1136" y="1970"/>
                  <a:pt x="1136" y="1970"/>
                </a:cubicBezTo>
                <a:cubicBezTo>
                  <a:pt x="1135" y="1970"/>
                  <a:pt x="1135" y="1970"/>
                  <a:pt x="1135" y="1970"/>
                </a:cubicBezTo>
                <a:cubicBezTo>
                  <a:pt x="1134" y="1969"/>
                  <a:pt x="1132" y="1969"/>
                  <a:pt x="1131" y="1969"/>
                </a:cubicBezTo>
                <a:cubicBezTo>
                  <a:pt x="1130" y="1968"/>
                  <a:pt x="1130" y="1968"/>
                  <a:pt x="1129" y="1968"/>
                </a:cubicBezTo>
                <a:cubicBezTo>
                  <a:pt x="1128" y="1967"/>
                  <a:pt x="1128" y="1967"/>
                  <a:pt x="1127" y="1967"/>
                </a:cubicBezTo>
                <a:cubicBezTo>
                  <a:pt x="1127" y="1967"/>
                  <a:pt x="1126" y="1967"/>
                  <a:pt x="1126" y="1966"/>
                </a:cubicBezTo>
                <a:cubicBezTo>
                  <a:pt x="1124" y="1965"/>
                  <a:pt x="1121" y="1963"/>
                  <a:pt x="1120" y="1961"/>
                </a:cubicBezTo>
                <a:close/>
                <a:moveTo>
                  <a:pt x="1244" y="2063"/>
                </a:moveTo>
                <a:cubicBezTo>
                  <a:pt x="1243" y="2066"/>
                  <a:pt x="1241" y="2068"/>
                  <a:pt x="1238" y="2070"/>
                </a:cubicBezTo>
                <a:cubicBezTo>
                  <a:pt x="1236" y="2072"/>
                  <a:pt x="1233" y="2074"/>
                  <a:pt x="1229" y="2075"/>
                </a:cubicBezTo>
                <a:cubicBezTo>
                  <a:pt x="1225" y="2076"/>
                  <a:pt x="1221" y="2076"/>
                  <a:pt x="1217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189" y="2076"/>
                  <a:pt x="1174" y="2076"/>
                  <a:pt x="1158" y="2077"/>
                </a:cubicBezTo>
                <a:cubicBezTo>
                  <a:pt x="1156" y="2077"/>
                  <a:pt x="1154" y="2076"/>
                  <a:pt x="1152" y="2076"/>
                </a:cubicBezTo>
                <a:cubicBezTo>
                  <a:pt x="1152" y="2076"/>
                  <a:pt x="1151" y="2076"/>
                  <a:pt x="1151" y="2076"/>
                </a:cubicBezTo>
                <a:cubicBezTo>
                  <a:pt x="1149" y="2076"/>
                  <a:pt x="1148" y="2075"/>
                  <a:pt x="1146" y="2075"/>
                </a:cubicBezTo>
                <a:cubicBezTo>
                  <a:pt x="1146" y="2075"/>
                  <a:pt x="1146" y="2075"/>
                  <a:pt x="1146" y="2075"/>
                </a:cubicBezTo>
                <a:cubicBezTo>
                  <a:pt x="1145" y="2075"/>
                  <a:pt x="1145" y="2075"/>
                  <a:pt x="1145" y="2075"/>
                </a:cubicBezTo>
                <a:cubicBezTo>
                  <a:pt x="1138" y="2073"/>
                  <a:pt x="1132" y="2069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7" y="2063"/>
                  <a:pt x="1126" y="2062"/>
                  <a:pt x="1126" y="2060"/>
                </a:cubicBezTo>
                <a:cubicBezTo>
                  <a:pt x="1126" y="2060"/>
                  <a:pt x="1126" y="2059"/>
                  <a:pt x="1125" y="2059"/>
                </a:cubicBezTo>
                <a:cubicBezTo>
                  <a:pt x="1125" y="2058"/>
                  <a:pt x="1125" y="2057"/>
                  <a:pt x="1125" y="2057"/>
                </a:cubicBezTo>
                <a:cubicBezTo>
                  <a:pt x="1125" y="2056"/>
                  <a:pt x="1125" y="2056"/>
                  <a:pt x="1125" y="2056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4" y="2046"/>
                  <a:pt x="1123" y="2037"/>
                  <a:pt x="1123" y="2029"/>
                </a:cubicBezTo>
                <a:cubicBezTo>
                  <a:pt x="1123" y="2027"/>
                  <a:pt x="1122" y="2026"/>
                  <a:pt x="1122" y="2024"/>
                </a:cubicBezTo>
                <a:cubicBezTo>
                  <a:pt x="1122" y="2020"/>
                  <a:pt x="1122" y="2020"/>
                  <a:pt x="1122" y="2020"/>
                </a:cubicBezTo>
                <a:cubicBezTo>
                  <a:pt x="1122" y="2019"/>
                  <a:pt x="1122" y="2019"/>
                  <a:pt x="1122" y="2019"/>
                </a:cubicBezTo>
                <a:cubicBezTo>
                  <a:pt x="1122" y="2018"/>
                  <a:pt x="1122" y="2017"/>
                  <a:pt x="1122" y="2016"/>
                </a:cubicBezTo>
                <a:cubicBezTo>
                  <a:pt x="1122" y="2016"/>
                  <a:pt x="1123" y="2016"/>
                  <a:pt x="1123" y="2015"/>
                </a:cubicBezTo>
                <a:cubicBezTo>
                  <a:pt x="1123" y="2014"/>
                  <a:pt x="1123" y="2014"/>
                  <a:pt x="1123" y="2013"/>
                </a:cubicBezTo>
                <a:cubicBezTo>
                  <a:pt x="1124" y="2013"/>
                  <a:pt x="1124" y="2013"/>
                  <a:pt x="1124" y="2012"/>
                </a:cubicBezTo>
                <a:cubicBezTo>
                  <a:pt x="1124" y="2012"/>
                  <a:pt x="1124" y="2012"/>
                  <a:pt x="1124" y="2012"/>
                </a:cubicBezTo>
                <a:cubicBezTo>
                  <a:pt x="1125" y="2011"/>
                  <a:pt x="1125" y="2010"/>
                  <a:pt x="1126" y="2010"/>
                </a:cubicBezTo>
                <a:cubicBezTo>
                  <a:pt x="1126" y="2009"/>
                  <a:pt x="1127" y="2009"/>
                  <a:pt x="1127" y="2009"/>
                </a:cubicBezTo>
                <a:cubicBezTo>
                  <a:pt x="1128" y="2008"/>
                  <a:pt x="1128" y="2008"/>
                  <a:pt x="1129" y="2007"/>
                </a:cubicBezTo>
                <a:cubicBezTo>
                  <a:pt x="1129" y="2007"/>
                  <a:pt x="1129" y="2007"/>
                  <a:pt x="1130" y="2006"/>
                </a:cubicBezTo>
                <a:cubicBezTo>
                  <a:pt x="1130" y="2006"/>
                  <a:pt x="1130" y="2006"/>
                  <a:pt x="1130" y="2006"/>
                </a:cubicBezTo>
                <a:cubicBezTo>
                  <a:pt x="1131" y="2006"/>
                  <a:pt x="1132" y="2005"/>
                  <a:pt x="1133" y="2004"/>
                </a:cubicBezTo>
                <a:cubicBezTo>
                  <a:pt x="1134" y="2004"/>
                  <a:pt x="1134" y="2004"/>
                  <a:pt x="1134" y="2004"/>
                </a:cubicBezTo>
                <a:cubicBezTo>
                  <a:pt x="1134" y="2004"/>
                  <a:pt x="1135" y="2004"/>
                  <a:pt x="1135" y="2004"/>
                </a:cubicBezTo>
                <a:cubicBezTo>
                  <a:pt x="1135" y="2004"/>
                  <a:pt x="1135" y="2004"/>
                  <a:pt x="1136" y="2004"/>
                </a:cubicBezTo>
                <a:cubicBezTo>
                  <a:pt x="1137" y="2003"/>
                  <a:pt x="1138" y="2003"/>
                  <a:pt x="1139" y="2003"/>
                </a:cubicBezTo>
                <a:cubicBezTo>
                  <a:pt x="1139" y="2002"/>
                  <a:pt x="1140" y="2002"/>
                  <a:pt x="1140" y="2002"/>
                </a:cubicBezTo>
                <a:cubicBezTo>
                  <a:pt x="1141" y="2002"/>
                  <a:pt x="1141" y="2002"/>
                  <a:pt x="1142" y="2002"/>
                </a:cubicBezTo>
                <a:cubicBezTo>
                  <a:pt x="1143" y="2002"/>
                  <a:pt x="1145" y="2001"/>
                  <a:pt x="1147" y="2001"/>
                </a:cubicBezTo>
                <a:cubicBezTo>
                  <a:pt x="1147" y="2001"/>
                  <a:pt x="1148" y="2001"/>
                  <a:pt x="1148" y="2001"/>
                </a:cubicBezTo>
                <a:cubicBezTo>
                  <a:pt x="1149" y="2001"/>
                  <a:pt x="1149" y="2001"/>
                  <a:pt x="1150" y="2001"/>
                </a:cubicBezTo>
                <a:cubicBezTo>
                  <a:pt x="1153" y="2001"/>
                  <a:pt x="1153" y="2001"/>
                  <a:pt x="1153" y="2001"/>
                </a:cubicBezTo>
                <a:cubicBezTo>
                  <a:pt x="1155" y="2001"/>
                  <a:pt x="1158" y="2001"/>
                  <a:pt x="1160" y="2001"/>
                </a:cubicBezTo>
                <a:cubicBezTo>
                  <a:pt x="1163" y="2001"/>
                  <a:pt x="1165" y="2001"/>
                  <a:pt x="1168" y="2001"/>
                </a:cubicBezTo>
                <a:cubicBezTo>
                  <a:pt x="1191" y="2001"/>
                  <a:pt x="1191" y="2001"/>
                  <a:pt x="1191" y="2001"/>
                </a:cubicBezTo>
                <a:cubicBezTo>
                  <a:pt x="1197" y="2001"/>
                  <a:pt x="1203" y="2001"/>
                  <a:pt x="1209" y="2001"/>
                </a:cubicBezTo>
                <a:cubicBezTo>
                  <a:pt x="1210" y="2001"/>
                  <a:pt x="1211" y="2001"/>
                  <a:pt x="1212" y="2002"/>
                </a:cubicBezTo>
                <a:cubicBezTo>
                  <a:pt x="1212" y="2002"/>
                  <a:pt x="1213" y="2002"/>
                  <a:pt x="1214" y="2002"/>
                </a:cubicBezTo>
                <a:cubicBezTo>
                  <a:pt x="1214" y="2002"/>
                  <a:pt x="1214" y="2002"/>
                  <a:pt x="1215" y="2002"/>
                </a:cubicBezTo>
                <a:cubicBezTo>
                  <a:pt x="1215" y="2002"/>
                  <a:pt x="1216" y="2002"/>
                  <a:pt x="1216" y="2002"/>
                </a:cubicBezTo>
                <a:cubicBezTo>
                  <a:pt x="1216" y="2002"/>
                  <a:pt x="1216" y="2003"/>
                  <a:pt x="1217" y="2003"/>
                </a:cubicBezTo>
                <a:cubicBezTo>
                  <a:pt x="1218" y="2003"/>
                  <a:pt x="1219" y="2003"/>
                  <a:pt x="1220" y="2004"/>
                </a:cubicBezTo>
                <a:cubicBezTo>
                  <a:pt x="1221" y="2004"/>
                  <a:pt x="1221" y="2004"/>
                  <a:pt x="1222" y="2004"/>
                </a:cubicBezTo>
                <a:cubicBezTo>
                  <a:pt x="1222" y="2005"/>
                  <a:pt x="1223" y="2005"/>
                  <a:pt x="1223" y="2005"/>
                </a:cubicBezTo>
                <a:cubicBezTo>
                  <a:pt x="1224" y="2005"/>
                  <a:pt x="1225" y="2006"/>
                  <a:pt x="1226" y="2006"/>
                </a:cubicBezTo>
                <a:cubicBezTo>
                  <a:pt x="1229" y="2008"/>
                  <a:pt x="1231" y="2010"/>
                  <a:pt x="1233" y="2012"/>
                </a:cubicBezTo>
                <a:cubicBezTo>
                  <a:pt x="1235" y="2014"/>
                  <a:pt x="1237" y="2017"/>
                  <a:pt x="1237" y="2019"/>
                </a:cubicBezTo>
                <a:cubicBezTo>
                  <a:pt x="1240" y="2034"/>
                  <a:pt x="1240" y="2034"/>
                  <a:pt x="1240" y="2034"/>
                </a:cubicBezTo>
                <a:cubicBezTo>
                  <a:pt x="1241" y="2040"/>
                  <a:pt x="1243" y="2046"/>
                  <a:pt x="1244" y="2052"/>
                </a:cubicBezTo>
                <a:cubicBezTo>
                  <a:pt x="1244" y="2052"/>
                  <a:pt x="1244" y="2052"/>
                  <a:pt x="1244" y="2052"/>
                </a:cubicBezTo>
                <a:cubicBezTo>
                  <a:pt x="1244" y="2055"/>
                  <a:pt x="1244" y="2055"/>
                  <a:pt x="1244" y="2055"/>
                </a:cubicBezTo>
                <a:cubicBezTo>
                  <a:pt x="1245" y="2058"/>
                  <a:pt x="1245" y="2061"/>
                  <a:pt x="1244" y="2063"/>
                </a:cubicBezTo>
                <a:close/>
                <a:moveTo>
                  <a:pt x="1349" y="1880"/>
                </a:moveTo>
                <a:cubicBezTo>
                  <a:pt x="1346" y="1879"/>
                  <a:pt x="1344" y="1878"/>
                  <a:pt x="1342" y="1876"/>
                </a:cubicBezTo>
                <a:cubicBezTo>
                  <a:pt x="1340" y="1875"/>
                  <a:pt x="1338" y="1873"/>
                  <a:pt x="1338" y="1871"/>
                </a:cubicBezTo>
                <a:cubicBezTo>
                  <a:pt x="1337" y="1868"/>
                  <a:pt x="1337" y="1868"/>
                  <a:pt x="1337" y="1868"/>
                </a:cubicBezTo>
                <a:cubicBezTo>
                  <a:pt x="1335" y="1863"/>
                  <a:pt x="1333" y="1859"/>
                  <a:pt x="1332" y="1854"/>
                </a:cubicBezTo>
                <a:cubicBezTo>
                  <a:pt x="1331" y="1852"/>
                  <a:pt x="1329" y="1848"/>
                  <a:pt x="1329" y="1845"/>
                </a:cubicBezTo>
                <a:cubicBezTo>
                  <a:pt x="1329" y="1845"/>
                  <a:pt x="1329" y="1845"/>
                  <a:pt x="1329" y="1844"/>
                </a:cubicBezTo>
                <a:cubicBezTo>
                  <a:pt x="1329" y="1844"/>
                  <a:pt x="1329" y="1844"/>
                  <a:pt x="1329" y="1844"/>
                </a:cubicBezTo>
                <a:cubicBezTo>
                  <a:pt x="1329" y="1844"/>
                  <a:pt x="1329" y="1843"/>
                  <a:pt x="1329" y="1843"/>
                </a:cubicBezTo>
                <a:cubicBezTo>
                  <a:pt x="1329" y="1843"/>
                  <a:pt x="1329" y="1843"/>
                  <a:pt x="1329" y="1842"/>
                </a:cubicBezTo>
                <a:cubicBezTo>
                  <a:pt x="1329" y="1842"/>
                  <a:pt x="1329" y="1842"/>
                  <a:pt x="1329" y="1842"/>
                </a:cubicBezTo>
                <a:cubicBezTo>
                  <a:pt x="1333" y="1834"/>
                  <a:pt x="1348" y="1835"/>
                  <a:pt x="1355" y="1835"/>
                </a:cubicBezTo>
                <a:cubicBezTo>
                  <a:pt x="1392" y="1835"/>
                  <a:pt x="1392" y="1835"/>
                  <a:pt x="1392" y="1835"/>
                </a:cubicBezTo>
                <a:cubicBezTo>
                  <a:pt x="1396" y="1835"/>
                  <a:pt x="1399" y="1835"/>
                  <a:pt x="1402" y="1836"/>
                </a:cubicBezTo>
                <a:cubicBezTo>
                  <a:pt x="1403" y="1836"/>
                  <a:pt x="1404" y="1836"/>
                  <a:pt x="1405" y="1836"/>
                </a:cubicBezTo>
                <a:cubicBezTo>
                  <a:pt x="1405" y="1836"/>
                  <a:pt x="1405" y="1837"/>
                  <a:pt x="1406" y="1837"/>
                </a:cubicBezTo>
                <a:cubicBezTo>
                  <a:pt x="1406" y="1837"/>
                  <a:pt x="1407" y="1837"/>
                  <a:pt x="1408" y="1837"/>
                </a:cubicBezTo>
                <a:cubicBezTo>
                  <a:pt x="1409" y="1837"/>
                  <a:pt x="1410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2" y="1839"/>
                  <a:pt x="1413" y="1839"/>
                  <a:pt x="1414" y="1840"/>
                </a:cubicBezTo>
                <a:cubicBezTo>
                  <a:pt x="1415" y="1840"/>
                  <a:pt x="1415" y="1840"/>
                  <a:pt x="1416" y="1841"/>
                </a:cubicBezTo>
                <a:cubicBezTo>
                  <a:pt x="1416" y="1841"/>
                  <a:pt x="1416" y="1841"/>
                  <a:pt x="1417" y="1841"/>
                </a:cubicBezTo>
                <a:cubicBezTo>
                  <a:pt x="1417" y="1841"/>
                  <a:pt x="1417" y="1841"/>
                  <a:pt x="1417" y="1842"/>
                </a:cubicBezTo>
                <a:cubicBezTo>
                  <a:pt x="1418" y="1842"/>
                  <a:pt x="1418" y="1842"/>
                  <a:pt x="1418" y="1842"/>
                </a:cubicBezTo>
                <a:cubicBezTo>
                  <a:pt x="1420" y="1844"/>
                  <a:pt x="1422" y="1845"/>
                  <a:pt x="1423" y="1847"/>
                </a:cubicBezTo>
                <a:cubicBezTo>
                  <a:pt x="1423" y="1847"/>
                  <a:pt x="1423" y="1847"/>
                  <a:pt x="1423" y="1847"/>
                </a:cubicBezTo>
                <a:cubicBezTo>
                  <a:pt x="1426" y="1852"/>
                  <a:pt x="1428" y="1859"/>
                  <a:pt x="1431" y="1864"/>
                </a:cubicBezTo>
                <a:cubicBezTo>
                  <a:pt x="1431" y="1864"/>
                  <a:pt x="1431" y="1864"/>
                  <a:pt x="1431" y="1864"/>
                </a:cubicBezTo>
                <a:cubicBezTo>
                  <a:pt x="1432" y="1867"/>
                  <a:pt x="1434" y="1870"/>
                  <a:pt x="1435" y="1873"/>
                </a:cubicBezTo>
                <a:cubicBezTo>
                  <a:pt x="1435" y="1873"/>
                  <a:pt x="1435" y="1873"/>
                  <a:pt x="1435" y="1873"/>
                </a:cubicBezTo>
                <a:cubicBezTo>
                  <a:pt x="1435" y="1873"/>
                  <a:pt x="1435" y="1873"/>
                  <a:pt x="1435" y="1874"/>
                </a:cubicBezTo>
                <a:cubicBezTo>
                  <a:pt x="1436" y="1879"/>
                  <a:pt x="1431" y="1882"/>
                  <a:pt x="1425" y="1883"/>
                </a:cubicBezTo>
                <a:cubicBezTo>
                  <a:pt x="1425" y="1883"/>
                  <a:pt x="1425" y="1883"/>
                  <a:pt x="1425" y="1883"/>
                </a:cubicBezTo>
                <a:cubicBezTo>
                  <a:pt x="1425" y="1883"/>
                  <a:pt x="1424" y="1883"/>
                  <a:pt x="1424" y="1883"/>
                </a:cubicBezTo>
                <a:cubicBezTo>
                  <a:pt x="1423" y="1884"/>
                  <a:pt x="1422" y="1884"/>
                  <a:pt x="1421" y="1884"/>
                </a:cubicBezTo>
                <a:cubicBezTo>
                  <a:pt x="1421" y="1884"/>
                  <a:pt x="1420" y="1884"/>
                  <a:pt x="1420" y="1884"/>
                </a:cubicBezTo>
                <a:cubicBezTo>
                  <a:pt x="1419" y="1884"/>
                  <a:pt x="1418" y="1884"/>
                  <a:pt x="1417" y="1884"/>
                </a:cubicBezTo>
                <a:cubicBezTo>
                  <a:pt x="1417" y="1884"/>
                  <a:pt x="1416" y="1884"/>
                  <a:pt x="1416" y="1884"/>
                </a:cubicBezTo>
                <a:cubicBezTo>
                  <a:pt x="1416" y="1884"/>
                  <a:pt x="1416" y="1884"/>
                  <a:pt x="1415" y="1884"/>
                </a:cubicBezTo>
                <a:cubicBezTo>
                  <a:pt x="1414" y="1884"/>
                  <a:pt x="1414" y="1884"/>
                  <a:pt x="1414" y="1884"/>
                </a:cubicBezTo>
                <a:cubicBezTo>
                  <a:pt x="1408" y="1884"/>
                  <a:pt x="1403" y="1884"/>
                  <a:pt x="1397" y="1884"/>
                </a:cubicBezTo>
                <a:cubicBezTo>
                  <a:pt x="1387" y="1884"/>
                  <a:pt x="1378" y="1884"/>
                  <a:pt x="1368" y="1884"/>
                </a:cubicBezTo>
                <a:cubicBezTo>
                  <a:pt x="1362" y="1884"/>
                  <a:pt x="1355" y="1883"/>
                  <a:pt x="1349" y="1880"/>
                </a:cubicBezTo>
                <a:cubicBezTo>
                  <a:pt x="1349" y="1880"/>
                  <a:pt x="1349" y="1880"/>
                  <a:pt x="1349" y="1880"/>
                </a:cubicBezTo>
                <a:close/>
                <a:moveTo>
                  <a:pt x="1373" y="1961"/>
                </a:moveTo>
                <a:cubicBezTo>
                  <a:pt x="1371" y="1959"/>
                  <a:pt x="1369" y="1956"/>
                  <a:pt x="1369" y="1954"/>
                </a:cubicBezTo>
                <a:cubicBezTo>
                  <a:pt x="1363" y="1940"/>
                  <a:pt x="1363" y="1940"/>
                  <a:pt x="1363" y="1940"/>
                </a:cubicBezTo>
                <a:cubicBezTo>
                  <a:pt x="1362" y="1935"/>
                  <a:pt x="1360" y="1931"/>
                  <a:pt x="1359" y="1927"/>
                </a:cubicBezTo>
                <a:cubicBezTo>
                  <a:pt x="1359" y="1927"/>
                  <a:pt x="1359" y="1927"/>
                  <a:pt x="1359" y="1927"/>
                </a:cubicBezTo>
                <a:cubicBezTo>
                  <a:pt x="1358" y="1925"/>
                  <a:pt x="1358" y="1925"/>
                  <a:pt x="1358" y="1925"/>
                </a:cubicBezTo>
                <a:cubicBezTo>
                  <a:pt x="1357" y="1923"/>
                  <a:pt x="1357" y="1921"/>
                  <a:pt x="1358" y="1919"/>
                </a:cubicBezTo>
                <a:cubicBezTo>
                  <a:pt x="1358" y="1918"/>
                  <a:pt x="1359" y="1917"/>
                  <a:pt x="1360" y="1916"/>
                </a:cubicBezTo>
                <a:cubicBezTo>
                  <a:pt x="1360" y="1916"/>
                  <a:pt x="1361" y="1916"/>
                  <a:pt x="1361" y="1915"/>
                </a:cubicBezTo>
                <a:cubicBezTo>
                  <a:pt x="1361" y="1915"/>
                  <a:pt x="1361" y="1915"/>
                  <a:pt x="1362" y="1915"/>
                </a:cubicBezTo>
                <a:cubicBezTo>
                  <a:pt x="1364" y="1913"/>
                  <a:pt x="1366" y="1912"/>
                  <a:pt x="1369" y="1911"/>
                </a:cubicBezTo>
                <a:cubicBezTo>
                  <a:pt x="1371" y="1911"/>
                  <a:pt x="1374" y="1910"/>
                  <a:pt x="1376" y="1910"/>
                </a:cubicBezTo>
                <a:cubicBezTo>
                  <a:pt x="1386" y="1909"/>
                  <a:pt x="1397" y="1910"/>
                  <a:pt x="1402" y="1910"/>
                </a:cubicBezTo>
                <a:cubicBezTo>
                  <a:pt x="1420" y="1910"/>
                  <a:pt x="1451" y="1906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5" y="1933"/>
                  <a:pt x="1469" y="1940"/>
                  <a:pt x="1473" y="1948"/>
                </a:cubicBezTo>
                <a:cubicBezTo>
                  <a:pt x="1474" y="1951"/>
                  <a:pt x="1476" y="1953"/>
                  <a:pt x="1476" y="1956"/>
                </a:cubicBezTo>
                <a:cubicBezTo>
                  <a:pt x="1476" y="1956"/>
                  <a:pt x="1476" y="1956"/>
                  <a:pt x="1476" y="1957"/>
                </a:cubicBezTo>
                <a:cubicBezTo>
                  <a:pt x="1477" y="1957"/>
                  <a:pt x="1477" y="1958"/>
                  <a:pt x="1477" y="1958"/>
                </a:cubicBezTo>
                <a:cubicBezTo>
                  <a:pt x="1477" y="1959"/>
                  <a:pt x="1477" y="1959"/>
                  <a:pt x="1477" y="1960"/>
                </a:cubicBezTo>
                <a:cubicBezTo>
                  <a:pt x="1477" y="1960"/>
                  <a:pt x="1477" y="1960"/>
                  <a:pt x="1477" y="1960"/>
                </a:cubicBezTo>
                <a:cubicBezTo>
                  <a:pt x="1477" y="1960"/>
                  <a:pt x="1476" y="1961"/>
                  <a:pt x="1476" y="1961"/>
                </a:cubicBezTo>
                <a:cubicBezTo>
                  <a:pt x="1476" y="1962"/>
                  <a:pt x="1476" y="1962"/>
                  <a:pt x="1475" y="1963"/>
                </a:cubicBezTo>
                <a:cubicBezTo>
                  <a:pt x="1475" y="1963"/>
                  <a:pt x="1475" y="1963"/>
                  <a:pt x="1475" y="1963"/>
                </a:cubicBezTo>
                <a:cubicBezTo>
                  <a:pt x="1475" y="1964"/>
                  <a:pt x="1474" y="1965"/>
                  <a:pt x="1474" y="1965"/>
                </a:cubicBezTo>
                <a:cubicBezTo>
                  <a:pt x="1473" y="1965"/>
                  <a:pt x="1473" y="1965"/>
                  <a:pt x="1473" y="1966"/>
                </a:cubicBezTo>
                <a:cubicBezTo>
                  <a:pt x="1473" y="1966"/>
                  <a:pt x="1473" y="1966"/>
                  <a:pt x="1472" y="1966"/>
                </a:cubicBezTo>
                <a:cubicBezTo>
                  <a:pt x="1472" y="1966"/>
                  <a:pt x="1472" y="1967"/>
                  <a:pt x="1471" y="1967"/>
                </a:cubicBezTo>
                <a:cubicBezTo>
                  <a:pt x="1470" y="1968"/>
                  <a:pt x="1468" y="1969"/>
                  <a:pt x="1466" y="1969"/>
                </a:cubicBezTo>
                <a:cubicBezTo>
                  <a:pt x="1465" y="1969"/>
                  <a:pt x="1465" y="1969"/>
                  <a:pt x="1464" y="1970"/>
                </a:cubicBezTo>
                <a:cubicBezTo>
                  <a:pt x="1463" y="1970"/>
                  <a:pt x="1462" y="1970"/>
                  <a:pt x="1462" y="1970"/>
                </a:cubicBezTo>
                <a:cubicBezTo>
                  <a:pt x="1461" y="1970"/>
                  <a:pt x="1461" y="1970"/>
                  <a:pt x="1461" y="1970"/>
                </a:cubicBezTo>
                <a:cubicBezTo>
                  <a:pt x="1460" y="1970"/>
                  <a:pt x="1460" y="1970"/>
                  <a:pt x="1460" y="1970"/>
                </a:cubicBezTo>
                <a:cubicBezTo>
                  <a:pt x="1441" y="1972"/>
                  <a:pt x="1422" y="1971"/>
                  <a:pt x="1403" y="1971"/>
                </a:cubicBezTo>
                <a:cubicBezTo>
                  <a:pt x="1401" y="1971"/>
                  <a:pt x="1399" y="1971"/>
                  <a:pt x="1397" y="1970"/>
                </a:cubicBezTo>
                <a:cubicBezTo>
                  <a:pt x="1397" y="1970"/>
                  <a:pt x="1397" y="1970"/>
                  <a:pt x="1397" y="1970"/>
                </a:cubicBezTo>
                <a:cubicBezTo>
                  <a:pt x="1390" y="1970"/>
                  <a:pt x="1383" y="1967"/>
                  <a:pt x="1377" y="1964"/>
                </a:cubicBezTo>
                <a:cubicBezTo>
                  <a:pt x="1376" y="1963"/>
                  <a:pt x="1374" y="1962"/>
                  <a:pt x="1373" y="1961"/>
                </a:cubicBezTo>
                <a:close/>
                <a:moveTo>
                  <a:pt x="1527" y="2063"/>
                </a:moveTo>
                <a:cubicBezTo>
                  <a:pt x="1527" y="2063"/>
                  <a:pt x="1527" y="2064"/>
                  <a:pt x="1527" y="2064"/>
                </a:cubicBezTo>
                <a:cubicBezTo>
                  <a:pt x="1527" y="2065"/>
                  <a:pt x="1526" y="2065"/>
                  <a:pt x="1526" y="2065"/>
                </a:cubicBezTo>
                <a:cubicBezTo>
                  <a:pt x="1526" y="2066"/>
                  <a:pt x="1526" y="2066"/>
                  <a:pt x="1525" y="2067"/>
                </a:cubicBezTo>
                <a:cubicBezTo>
                  <a:pt x="1525" y="2067"/>
                  <a:pt x="1525" y="2068"/>
                  <a:pt x="1525" y="2068"/>
                </a:cubicBezTo>
                <a:cubicBezTo>
                  <a:pt x="1525" y="2068"/>
                  <a:pt x="1524" y="2068"/>
                  <a:pt x="1524" y="2069"/>
                </a:cubicBezTo>
                <a:cubicBezTo>
                  <a:pt x="1524" y="2069"/>
                  <a:pt x="1524" y="2069"/>
                  <a:pt x="1524" y="2069"/>
                </a:cubicBezTo>
                <a:cubicBezTo>
                  <a:pt x="1524" y="2069"/>
                  <a:pt x="1523" y="2070"/>
                  <a:pt x="1523" y="2070"/>
                </a:cubicBezTo>
                <a:cubicBezTo>
                  <a:pt x="1520" y="2073"/>
                  <a:pt x="1515" y="2074"/>
                  <a:pt x="1511" y="2075"/>
                </a:cubicBezTo>
                <a:cubicBezTo>
                  <a:pt x="1510" y="2075"/>
                  <a:pt x="1510" y="2075"/>
                  <a:pt x="1510" y="2075"/>
                </a:cubicBezTo>
                <a:cubicBezTo>
                  <a:pt x="1508" y="2075"/>
                  <a:pt x="1506" y="2076"/>
                  <a:pt x="1504" y="2076"/>
                </a:cubicBezTo>
                <a:cubicBezTo>
                  <a:pt x="1504" y="2076"/>
                  <a:pt x="1504" y="2076"/>
                  <a:pt x="1504" y="2076"/>
                </a:cubicBezTo>
                <a:cubicBezTo>
                  <a:pt x="1503" y="2076"/>
                  <a:pt x="1503" y="2076"/>
                  <a:pt x="1503" y="2076"/>
                </a:cubicBezTo>
                <a:cubicBezTo>
                  <a:pt x="1501" y="2076"/>
                  <a:pt x="1499" y="2076"/>
                  <a:pt x="1497" y="2076"/>
                </a:cubicBezTo>
                <a:cubicBezTo>
                  <a:pt x="1446" y="2076"/>
                  <a:pt x="1446" y="2076"/>
                  <a:pt x="1446" y="2076"/>
                </a:cubicBezTo>
                <a:cubicBezTo>
                  <a:pt x="1444" y="2076"/>
                  <a:pt x="1441" y="2076"/>
                  <a:pt x="1439" y="2075"/>
                </a:cubicBezTo>
                <a:cubicBezTo>
                  <a:pt x="1439" y="2075"/>
                  <a:pt x="1438" y="2075"/>
                  <a:pt x="1438" y="2075"/>
                </a:cubicBezTo>
                <a:cubicBezTo>
                  <a:pt x="1427" y="2074"/>
                  <a:pt x="1414" y="2069"/>
                  <a:pt x="1408" y="2059"/>
                </a:cubicBezTo>
                <a:cubicBezTo>
                  <a:pt x="1407" y="2058"/>
                  <a:pt x="1407" y="2056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3" y="2047"/>
                  <a:pt x="1400" y="2040"/>
                  <a:pt x="1398" y="2032"/>
                </a:cubicBezTo>
                <a:cubicBezTo>
                  <a:pt x="1396" y="2029"/>
                  <a:pt x="1394" y="2024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2" y="2018"/>
                  <a:pt x="1392" y="2018"/>
                  <a:pt x="1392" y="2017"/>
                </a:cubicBezTo>
                <a:cubicBezTo>
                  <a:pt x="1392" y="2015"/>
                  <a:pt x="1392" y="2013"/>
                  <a:pt x="1392" y="2012"/>
                </a:cubicBezTo>
                <a:cubicBezTo>
                  <a:pt x="1393" y="2011"/>
                  <a:pt x="1393" y="2010"/>
                  <a:pt x="1394" y="2009"/>
                </a:cubicBezTo>
                <a:cubicBezTo>
                  <a:pt x="1394" y="2009"/>
                  <a:pt x="1394" y="2009"/>
                  <a:pt x="1394" y="2009"/>
                </a:cubicBezTo>
                <a:cubicBezTo>
                  <a:pt x="1397" y="2004"/>
                  <a:pt x="1403" y="2002"/>
                  <a:pt x="1409" y="2001"/>
                </a:cubicBezTo>
                <a:cubicBezTo>
                  <a:pt x="1409" y="2001"/>
                  <a:pt x="1409" y="2001"/>
                  <a:pt x="1410" y="2001"/>
                </a:cubicBezTo>
                <a:cubicBezTo>
                  <a:pt x="1411" y="2001"/>
                  <a:pt x="1413" y="2001"/>
                  <a:pt x="1414" y="2000"/>
                </a:cubicBezTo>
                <a:cubicBezTo>
                  <a:pt x="1414" y="2000"/>
                  <a:pt x="1415" y="2000"/>
                  <a:pt x="1415" y="2000"/>
                </a:cubicBezTo>
                <a:cubicBezTo>
                  <a:pt x="1418" y="2000"/>
                  <a:pt x="1418" y="2000"/>
                  <a:pt x="1418" y="2000"/>
                </a:cubicBezTo>
                <a:cubicBezTo>
                  <a:pt x="1419" y="2000"/>
                  <a:pt x="1420" y="2000"/>
                  <a:pt x="1421" y="2000"/>
                </a:cubicBezTo>
                <a:cubicBezTo>
                  <a:pt x="1437" y="2000"/>
                  <a:pt x="1453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71" y="2000"/>
                  <a:pt x="1473" y="2000"/>
                  <a:pt x="1475" y="2001"/>
                </a:cubicBezTo>
                <a:cubicBezTo>
                  <a:pt x="1475" y="2001"/>
                  <a:pt x="1476" y="2001"/>
                  <a:pt x="1476" y="2001"/>
                </a:cubicBezTo>
                <a:cubicBezTo>
                  <a:pt x="1487" y="2002"/>
                  <a:pt x="1499" y="2006"/>
                  <a:pt x="1505" y="2015"/>
                </a:cubicBezTo>
                <a:cubicBezTo>
                  <a:pt x="1506" y="2016"/>
                  <a:pt x="1507" y="2017"/>
                  <a:pt x="1508" y="2019"/>
                </a:cubicBezTo>
                <a:cubicBezTo>
                  <a:pt x="1509" y="2022"/>
                  <a:pt x="1509" y="2022"/>
                  <a:pt x="1509" y="2022"/>
                </a:cubicBezTo>
                <a:cubicBezTo>
                  <a:pt x="1512" y="2028"/>
                  <a:pt x="1516" y="2035"/>
                  <a:pt x="1519" y="2041"/>
                </a:cubicBezTo>
                <a:cubicBezTo>
                  <a:pt x="1521" y="2045"/>
                  <a:pt x="1524" y="2051"/>
                  <a:pt x="1526" y="2056"/>
                </a:cubicBezTo>
                <a:cubicBezTo>
                  <a:pt x="1527" y="2058"/>
                  <a:pt x="1527" y="2061"/>
                  <a:pt x="1527" y="2063"/>
                </a:cubicBezTo>
                <a:close/>
                <a:moveTo>
                  <a:pt x="1640" y="2000"/>
                </a:moveTo>
                <a:cubicBezTo>
                  <a:pt x="1642" y="2000"/>
                  <a:pt x="1643" y="2000"/>
                  <a:pt x="1645" y="2000"/>
                </a:cubicBezTo>
                <a:cubicBezTo>
                  <a:pt x="1645" y="2000"/>
                  <a:pt x="1645" y="2000"/>
                  <a:pt x="1646" y="2000"/>
                </a:cubicBezTo>
                <a:cubicBezTo>
                  <a:pt x="1657" y="2002"/>
                  <a:pt x="1669" y="2006"/>
                  <a:pt x="1677" y="2014"/>
                </a:cubicBezTo>
                <a:cubicBezTo>
                  <a:pt x="1678" y="2014"/>
                  <a:pt x="1678" y="2015"/>
                  <a:pt x="1678" y="2015"/>
                </a:cubicBezTo>
                <a:cubicBezTo>
                  <a:pt x="1679" y="2016"/>
                  <a:pt x="1679" y="2016"/>
                  <a:pt x="1680" y="2017"/>
                </a:cubicBezTo>
                <a:cubicBezTo>
                  <a:pt x="1680" y="2017"/>
                  <a:pt x="1680" y="2017"/>
                  <a:pt x="1680" y="2018"/>
                </a:cubicBezTo>
                <a:cubicBezTo>
                  <a:pt x="1681" y="2018"/>
                  <a:pt x="1681" y="2018"/>
                  <a:pt x="1681" y="2018"/>
                </a:cubicBezTo>
                <a:cubicBezTo>
                  <a:pt x="1682" y="2019"/>
                  <a:pt x="1682" y="2019"/>
                  <a:pt x="1682" y="2019"/>
                </a:cubicBezTo>
                <a:cubicBezTo>
                  <a:pt x="1685" y="2024"/>
                  <a:pt x="1688" y="2029"/>
                  <a:pt x="1692" y="2034"/>
                </a:cubicBezTo>
                <a:cubicBezTo>
                  <a:pt x="1692" y="2034"/>
                  <a:pt x="1692" y="2034"/>
                  <a:pt x="1692" y="2034"/>
                </a:cubicBezTo>
                <a:cubicBezTo>
                  <a:pt x="1697" y="2041"/>
                  <a:pt x="1703" y="2049"/>
                  <a:pt x="1707" y="2056"/>
                </a:cubicBezTo>
                <a:cubicBezTo>
                  <a:pt x="1707" y="2057"/>
                  <a:pt x="1707" y="2057"/>
                  <a:pt x="1708" y="2058"/>
                </a:cubicBezTo>
                <a:cubicBezTo>
                  <a:pt x="1708" y="2058"/>
                  <a:pt x="1708" y="2058"/>
                  <a:pt x="1708" y="2058"/>
                </a:cubicBezTo>
                <a:cubicBezTo>
                  <a:pt x="1709" y="2063"/>
                  <a:pt x="1709" y="2066"/>
                  <a:pt x="1707" y="2068"/>
                </a:cubicBezTo>
                <a:cubicBezTo>
                  <a:pt x="1706" y="2069"/>
                  <a:pt x="1706" y="2069"/>
                  <a:pt x="1706" y="2069"/>
                </a:cubicBezTo>
                <a:cubicBezTo>
                  <a:pt x="1705" y="2071"/>
                  <a:pt x="1702" y="2072"/>
                  <a:pt x="1699" y="2073"/>
                </a:cubicBezTo>
                <a:cubicBezTo>
                  <a:pt x="1696" y="2074"/>
                  <a:pt x="1692" y="2075"/>
                  <a:pt x="1688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66" y="2075"/>
                  <a:pt x="1648" y="2075"/>
                  <a:pt x="1629" y="2075"/>
                </a:cubicBezTo>
                <a:cubicBezTo>
                  <a:pt x="1627" y="2075"/>
                  <a:pt x="1625" y="2075"/>
                  <a:pt x="1623" y="2075"/>
                </a:cubicBezTo>
                <a:cubicBezTo>
                  <a:pt x="1623" y="2075"/>
                  <a:pt x="1623" y="2075"/>
                  <a:pt x="1623" y="2075"/>
                </a:cubicBezTo>
                <a:cubicBezTo>
                  <a:pt x="1610" y="2073"/>
                  <a:pt x="1597" y="2068"/>
                  <a:pt x="1589" y="2059"/>
                </a:cubicBezTo>
                <a:cubicBezTo>
                  <a:pt x="1588" y="2057"/>
                  <a:pt x="1587" y="2056"/>
                  <a:pt x="1586" y="2055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2" y="2047"/>
                  <a:pt x="1578" y="2041"/>
                  <a:pt x="1574" y="2034"/>
                </a:cubicBezTo>
                <a:cubicBezTo>
                  <a:pt x="1571" y="2029"/>
                  <a:pt x="1566" y="2021"/>
                  <a:pt x="1564" y="2015"/>
                </a:cubicBezTo>
                <a:cubicBezTo>
                  <a:pt x="1564" y="2015"/>
                  <a:pt x="1564" y="2015"/>
                  <a:pt x="1564" y="2014"/>
                </a:cubicBezTo>
                <a:cubicBezTo>
                  <a:pt x="1564" y="2014"/>
                  <a:pt x="1564" y="2013"/>
                  <a:pt x="1564" y="2013"/>
                </a:cubicBezTo>
                <a:cubicBezTo>
                  <a:pt x="1564" y="2006"/>
                  <a:pt x="1568" y="2003"/>
                  <a:pt x="1574" y="2002"/>
                </a:cubicBezTo>
                <a:cubicBezTo>
                  <a:pt x="1574" y="2001"/>
                  <a:pt x="1574" y="2001"/>
                  <a:pt x="1574" y="2001"/>
                </a:cubicBezTo>
                <a:cubicBezTo>
                  <a:pt x="1574" y="2001"/>
                  <a:pt x="1575" y="2001"/>
                  <a:pt x="1575" y="2001"/>
                </a:cubicBezTo>
                <a:cubicBezTo>
                  <a:pt x="1575" y="2001"/>
                  <a:pt x="1576" y="2001"/>
                  <a:pt x="1576" y="2001"/>
                </a:cubicBezTo>
                <a:cubicBezTo>
                  <a:pt x="1579" y="2000"/>
                  <a:pt x="1581" y="2000"/>
                  <a:pt x="1585" y="2000"/>
                </a:cubicBezTo>
                <a:cubicBezTo>
                  <a:pt x="1621" y="2000"/>
                  <a:pt x="1621" y="2000"/>
                  <a:pt x="1621" y="2000"/>
                </a:cubicBezTo>
                <a:cubicBezTo>
                  <a:pt x="1627" y="2000"/>
                  <a:pt x="1633" y="2000"/>
                  <a:pt x="1639" y="2000"/>
                </a:cubicBezTo>
                <a:cubicBezTo>
                  <a:pt x="1639" y="2000"/>
                  <a:pt x="1639" y="2000"/>
                  <a:pt x="1639" y="2000"/>
                </a:cubicBezTo>
                <a:cubicBezTo>
                  <a:pt x="1639" y="2000"/>
                  <a:pt x="1640" y="2000"/>
                  <a:pt x="1640" y="2000"/>
                </a:cubicBezTo>
                <a:close/>
                <a:moveTo>
                  <a:pt x="1617" y="1924"/>
                </a:moveTo>
                <a:cubicBezTo>
                  <a:pt x="1621" y="1930"/>
                  <a:pt x="1625" y="1937"/>
                  <a:pt x="1629" y="1943"/>
                </a:cubicBezTo>
                <a:cubicBezTo>
                  <a:pt x="1631" y="1946"/>
                  <a:pt x="1635" y="1950"/>
                  <a:pt x="1637" y="1955"/>
                </a:cubicBezTo>
                <a:cubicBezTo>
                  <a:pt x="1638" y="1956"/>
                  <a:pt x="1639" y="1958"/>
                  <a:pt x="1639" y="1960"/>
                </a:cubicBezTo>
                <a:cubicBezTo>
                  <a:pt x="1639" y="1961"/>
                  <a:pt x="1638" y="1962"/>
                  <a:pt x="1638" y="1963"/>
                </a:cubicBezTo>
                <a:cubicBezTo>
                  <a:pt x="1637" y="1964"/>
                  <a:pt x="1637" y="1964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6"/>
                  <a:pt x="1635" y="1966"/>
                  <a:pt x="1635" y="1966"/>
                </a:cubicBezTo>
                <a:cubicBezTo>
                  <a:pt x="1635" y="1966"/>
                  <a:pt x="1634" y="1967"/>
                  <a:pt x="1634" y="1967"/>
                </a:cubicBezTo>
                <a:cubicBezTo>
                  <a:pt x="1634" y="1967"/>
                  <a:pt x="1633" y="1967"/>
                  <a:pt x="1632" y="1968"/>
                </a:cubicBezTo>
                <a:cubicBezTo>
                  <a:pt x="1632" y="1968"/>
                  <a:pt x="1631" y="1968"/>
                  <a:pt x="1630" y="1969"/>
                </a:cubicBezTo>
                <a:cubicBezTo>
                  <a:pt x="1630" y="1969"/>
                  <a:pt x="1630" y="1969"/>
                  <a:pt x="1630" y="1969"/>
                </a:cubicBezTo>
                <a:cubicBezTo>
                  <a:pt x="1630" y="1969"/>
                  <a:pt x="1630" y="1969"/>
                  <a:pt x="1629" y="1969"/>
                </a:cubicBezTo>
                <a:cubicBezTo>
                  <a:pt x="1620" y="1972"/>
                  <a:pt x="1607" y="1970"/>
                  <a:pt x="1598" y="1970"/>
                </a:cubicBezTo>
                <a:cubicBezTo>
                  <a:pt x="1588" y="1970"/>
                  <a:pt x="1578" y="1970"/>
                  <a:pt x="1567" y="1970"/>
                </a:cubicBezTo>
                <a:cubicBezTo>
                  <a:pt x="1558" y="1970"/>
                  <a:pt x="1547" y="1968"/>
                  <a:pt x="1539" y="1962"/>
                </a:cubicBezTo>
                <a:cubicBezTo>
                  <a:pt x="1538" y="1962"/>
                  <a:pt x="1536" y="1961"/>
                  <a:pt x="1535" y="1960"/>
                </a:cubicBezTo>
                <a:cubicBezTo>
                  <a:pt x="1533" y="1958"/>
                  <a:pt x="1531" y="1956"/>
                  <a:pt x="1530" y="1954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4" y="1944"/>
                  <a:pt x="1520" y="1936"/>
                  <a:pt x="1515" y="1928"/>
                </a:cubicBezTo>
                <a:cubicBezTo>
                  <a:pt x="1513" y="1925"/>
                  <a:pt x="1513" y="1925"/>
                  <a:pt x="1513" y="1925"/>
                </a:cubicBezTo>
                <a:cubicBezTo>
                  <a:pt x="1512" y="1923"/>
                  <a:pt x="1512" y="1921"/>
                  <a:pt x="1512" y="1919"/>
                </a:cubicBezTo>
                <a:cubicBezTo>
                  <a:pt x="1512" y="1917"/>
                  <a:pt x="1513" y="1915"/>
                  <a:pt x="1515" y="1914"/>
                </a:cubicBezTo>
                <a:cubicBezTo>
                  <a:pt x="1517" y="1913"/>
                  <a:pt x="1519" y="1912"/>
                  <a:pt x="1522" y="1911"/>
                </a:cubicBezTo>
                <a:cubicBezTo>
                  <a:pt x="1524" y="1910"/>
                  <a:pt x="1528" y="1910"/>
                  <a:pt x="1531" y="1910"/>
                </a:cubicBezTo>
                <a:cubicBezTo>
                  <a:pt x="1532" y="1910"/>
                  <a:pt x="1532" y="1910"/>
                  <a:pt x="1532" y="1910"/>
                </a:cubicBezTo>
                <a:cubicBezTo>
                  <a:pt x="1540" y="1909"/>
                  <a:pt x="1548" y="1910"/>
                  <a:pt x="1553" y="1910"/>
                </a:cubicBezTo>
                <a:cubicBezTo>
                  <a:pt x="1573" y="1910"/>
                  <a:pt x="1604" y="1906"/>
                  <a:pt x="1617" y="1924"/>
                </a:cubicBezTo>
                <a:close/>
                <a:moveTo>
                  <a:pt x="366" y="1441"/>
                </a:moveTo>
                <a:cubicBezTo>
                  <a:pt x="372" y="1443"/>
                  <a:pt x="377" y="1446"/>
                  <a:pt x="382" y="1448"/>
                </a:cubicBezTo>
                <a:cubicBezTo>
                  <a:pt x="392" y="1453"/>
                  <a:pt x="403" y="1458"/>
                  <a:pt x="413" y="1462"/>
                </a:cubicBezTo>
                <a:cubicBezTo>
                  <a:pt x="418" y="1464"/>
                  <a:pt x="422" y="1466"/>
                  <a:pt x="426" y="1468"/>
                </a:cubicBezTo>
                <a:cubicBezTo>
                  <a:pt x="430" y="1469"/>
                  <a:pt x="433" y="1470"/>
                  <a:pt x="437" y="1472"/>
                </a:cubicBezTo>
                <a:cubicBezTo>
                  <a:pt x="458" y="1479"/>
                  <a:pt x="479" y="1486"/>
                  <a:pt x="502" y="1492"/>
                </a:cubicBezTo>
                <a:cubicBezTo>
                  <a:pt x="527" y="1499"/>
                  <a:pt x="552" y="1505"/>
                  <a:pt x="578" y="1510"/>
                </a:cubicBezTo>
                <a:cubicBezTo>
                  <a:pt x="683" y="1532"/>
                  <a:pt x="786" y="1541"/>
                  <a:pt x="819" y="1542"/>
                </a:cubicBezTo>
                <a:cubicBezTo>
                  <a:pt x="819" y="1610"/>
                  <a:pt x="819" y="1610"/>
                  <a:pt x="819" y="1610"/>
                </a:cubicBezTo>
                <a:cubicBezTo>
                  <a:pt x="857" y="1570"/>
                  <a:pt x="857" y="1570"/>
                  <a:pt x="857" y="1570"/>
                </a:cubicBezTo>
                <a:cubicBezTo>
                  <a:pt x="906" y="1518"/>
                  <a:pt x="906" y="1518"/>
                  <a:pt x="906" y="1518"/>
                </a:cubicBezTo>
                <a:cubicBezTo>
                  <a:pt x="1019" y="1399"/>
                  <a:pt x="1019" y="1399"/>
                  <a:pt x="1019" y="1399"/>
                </a:cubicBezTo>
                <a:cubicBezTo>
                  <a:pt x="933" y="1308"/>
                  <a:pt x="933" y="1308"/>
                  <a:pt x="933" y="1308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271"/>
                  <a:pt x="819" y="1271"/>
                  <a:pt x="819" y="1271"/>
                </a:cubicBezTo>
                <a:cubicBezTo>
                  <a:pt x="740" y="1279"/>
                  <a:pt x="653" y="1266"/>
                  <a:pt x="578" y="1249"/>
                </a:cubicBezTo>
                <a:cubicBezTo>
                  <a:pt x="550" y="1242"/>
                  <a:pt x="525" y="1235"/>
                  <a:pt x="502" y="1229"/>
                </a:cubicBezTo>
                <a:cubicBezTo>
                  <a:pt x="471" y="1219"/>
                  <a:pt x="445" y="1211"/>
                  <a:pt x="426" y="1204"/>
                </a:cubicBezTo>
                <a:cubicBezTo>
                  <a:pt x="422" y="1202"/>
                  <a:pt x="418" y="1201"/>
                  <a:pt x="415" y="1199"/>
                </a:cubicBezTo>
                <a:cubicBezTo>
                  <a:pt x="414" y="1199"/>
                  <a:pt x="414" y="1199"/>
                  <a:pt x="413" y="1199"/>
                </a:cubicBezTo>
                <a:cubicBezTo>
                  <a:pt x="413" y="1199"/>
                  <a:pt x="413" y="1199"/>
                  <a:pt x="413" y="1199"/>
                </a:cubicBezTo>
                <a:cubicBezTo>
                  <a:pt x="354" y="1175"/>
                  <a:pt x="300" y="1147"/>
                  <a:pt x="253" y="1115"/>
                </a:cubicBezTo>
                <a:cubicBezTo>
                  <a:pt x="189" y="1073"/>
                  <a:pt x="142" y="1028"/>
                  <a:pt x="110" y="981"/>
                </a:cubicBezTo>
                <a:cubicBezTo>
                  <a:pt x="94" y="963"/>
                  <a:pt x="80" y="944"/>
                  <a:pt x="68" y="925"/>
                </a:cubicBezTo>
                <a:cubicBezTo>
                  <a:pt x="33" y="870"/>
                  <a:pt x="13" y="811"/>
                  <a:pt x="11" y="751"/>
                </a:cubicBezTo>
                <a:cubicBezTo>
                  <a:pt x="7" y="768"/>
                  <a:pt x="4" y="785"/>
                  <a:pt x="3" y="802"/>
                </a:cubicBezTo>
                <a:cubicBezTo>
                  <a:pt x="0" y="834"/>
                  <a:pt x="4" y="864"/>
                  <a:pt x="7" y="893"/>
                </a:cubicBezTo>
                <a:cubicBezTo>
                  <a:pt x="8" y="898"/>
                  <a:pt x="9" y="904"/>
                  <a:pt x="9" y="909"/>
                </a:cubicBezTo>
                <a:cubicBezTo>
                  <a:pt x="22" y="1021"/>
                  <a:pt x="22" y="1021"/>
                  <a:pt x="22" y="1021"/>
                </a:cubicBezTo>
                <a:cubicBezTo>
                  <a:pt x="23" y="1025"/>
                  <a:pt x="23" y="1029"/>
                  <a:pt x="24" y="1033"/>
                </a:cubicBezTo>
                <a:cubicBezTo>
                  <a:pt x="25" y="1048"/>
                  <a:pt x="27" y="1064"/>
                  <a:pt x="30" y="1080"/>
                </a:cubicBezTo>
                <a:cubicBezTo>
                  <a:pt x="34" y="1101"/>
                  <a:pt x="40" y="1121"/>
                  <a:pt x="47" y="1140"/>
                </a:cubicBezTo>
                <a:cubicBezTo>
                  <a:pt x="61" y="1175"/>
                  <a:pt x="80" y="1208"/>
                  <a:pt x="103" y="1239"/>
                </a:cubicBezTo>
                <a:cubicBezTo>
                  <a:pt x="146" y="1295"/>
                  <a:pt x="202" y="1344"/>
                  <a:pt x="275" y="1390"/>
                </a:cubicBezTo>
                <a:cubicBezTo>
                  <a:pt x="304" y="1409"/>
                  <a:pt x="335" y="1426"/>
                  <a:pt x="366" y="1441"/>
                </a:cubicBezTo>
                <a:close/>
                <a:moveTo>
                  <a:pt x="64" y="773"/>
                </a:moveTo>
                <a:cubicBezTo>
                  <a:pt x="67" y="798"/>
                  <a:pt x="74" y="823"/>
                  <a:pt x="84" y="848"/>
                </a:cubicBezTo>
                <a:cubicBezTo>
                  <a:pt x="107" y="785"/>
                  <a:pt x="165" y="713"/>
                  <a:pt x="209" y="677"/>
                </a:cubicBezTo>
                <a:cubicBezTo>
                  <a:pt x="272" y="628"/>
                  <a:pt x="353" y="583"/>
                  <a:pt x="451" y="545"/>
                </a:cubicBezTo>
                <a:cubicBezTo>
                  <a:pt x="515" y="521"/>
                  <a:pt x="582" y="501"/>
                  <a:pt x="652" y="486"/>
                </a:cubicBezTo>
                <a:cubicBezTo>
                  <a:pt x="652" y="314"/>
                  <a:pt x="652" y="314"/>
                  <a:pt x="652" y="314"/>
                </a:cubicBezTo>
                <a:cubicBezTo>
                  <a:pt x="640" y="317"/>
                  <a:pt x="627" y="320"/>
                  <a:pt x="615" y="323"/>
                </a:cubicBezTo>
                <a:cubicBezTo>
                  <a:pt x="544" y="340"/>
                  <a:pt x="476" y="361"/>
                  <a:pt x="413" y="386"/>
                </a:cubicBezTo>
                <a:cubicBezTo>
                  <a:pt x="345" y="413"/>
                  <a:pt x="288" y="442"/>
                  <a:pt x="238" y="474"/>
                </a:cubicBezTo>
                <a:cubicBezTo>
                  <a:pt x="204" y="496"/>
                  <a:pt x="178" y="516"/>
                  <a:pt x="153" y="537"/>
                </a:cubicBezTo>
                <a:cubicBezTo>
                  <a:pt x="142" y="547"/>
                  <a:pt x="131" y="556"/>
                  <a:pt x="122" y="566"/>
                </a:cubicBezTo>
                <a:cubicBezTo>
                  <a:pt x="81" y="622"/>
                  <a:pt x="60" y="684"/>
                  <a:pt x="62" y="747"/>
                </a:cubicBezTo>
                <a:cubicBezTo>
                  <a:pt x="62" y="756"/>
                  <a:pt x="63" y="764"/>
                  <a:pt x="64" y="773"/>
                </a:cubicBezTo>
                <a:close/>
                <a:moveTo>
                  <a:pt x="1928" y="693"/>
                </a:moveTo>
                <a:cubicBezTo>
                  <a:pt x="1966" y="727"/>
                  <a:pt x="2007" y="795"/>
                  <a:pt x="2021" y="856"/>
                </a:cubicBezTo>
                <a:cubicBezTo>
                  <a:pt x="2034" y="828"/>
                  <a:pt x="2042" y="798"/>
                  <a:pt x="2045" y="768"/>
                </a:cubicBezTo>
                <a:cubicBezTo>
                  <a:pt x="2046" y="761"/>
                  <a:pt x="2047" y="754"/>
                  <a:pt x="2047" y="747"/>
                </a:cubicBezTo>
                <a:cubicBezTo>
                  <a:pt x="2049" y="670"/>
                  <a:pt x="2018" y="595"/>
                  <a:pt x="1958" y="530"/>
                </a:cubicBezTo>
                <a:cubicBezTo>
                  <a:pt x="1924" y="501"/>
                  <a:pt x="1884" y="473"/>
                  <a:pt x="1839" y="447"/>
                </a:cubicBezTo>
                <a:cubicBezTo>
                  <a:pt x="1782" y="415"/>
                  <a:pt x="1718" y="387"/>
                  <a:pt x="1639" y="359"/>
                </a:cubicBezTo>
                <a:cubicBezTo>
                  <a:pt x="1584" y="340"/>
                  <a:pt x="1524" y="324"/>
                  <a:pt x="1457" y="310"/>
                </a:cubicBezTo>
                <a:cubicBezTo>
                  <a:pt x="1457" y="482"/>
                  <a:pt x="1457" y="482"/>
                  <a:pt x="1457" y="482"/>
                </a:cubicBezTo>
                <a:cubicBezTo>
                  <a:pt x="1542" y="500"/>
                  <a:pt x="1625" y="525"/>
                  <a:pt x="1700" y="556"/>
                </a:cubicBezTo>
                <a:cubicBezTo>
                  <a:pt x="1795" y="595"/>
                  <a:pt x="1871" y="642"/>
                  <a:pt x="1928" y="693"/>
                </a:cubicBezTo>
                <a:close/>
                <a:moveTo>
                  <a:pt x="1054" y="814"/>
                </a:moveTo>
                <a:cubicBezTo>
                  <a:pt x="1186" y="814"/>
                  <a:pt x="1408" y="789"/>
                  <a:pt x="1408" y="696"/>
                </a:cubicBezTo>
                <a:cubicBezTo>
                  <a:pt x="1408" y="118"/>
                  <a:pt x="1408" y="118"/>
                  <a:pt x="1408" y="118"/>
                </a:cubicBezTo>
                <a:cubicBezTo>
                  <a:pt x="1408" y="25"/>
                  <a:pt x="1186" y="0"/>
                  <a:pt x="1054" y="0"/>
                </a:cubicBezTo>
                <a:cubicBezTo>
                  <a:pt x="923" y="0"/>
                  <a:pt x="701" y="25"/>
                  <a:pt x="701" y="118"/>
                </a:cubicBezTo>
                <a:cubicBezTo>
                  <a:pt x="701" y="696"/>
                  <a:pt x="701" y="696"/>
                  <a:pt x="701" y="696"/>
                </a:cubicBezTo>
                <a:cubicBezTo>
                  <a:pt x="701" y="789"/>
                  <a:pt x="923" y="814"/>
                  <a:pt x="1054" y="814"/>
                </a:cubicBezTo>
                <a:close/>
                <a:moveTo>
                  <a:pt x="1054" y="35"/>
                </a:moveTo>
                <a:cubicBezTo>
                  <a:pt x="1219" y="35"/>
                  <a:pt x="1352" y="71"/>
                  <a:pt x="1352" y="116"/>
                </a:cubicBezTo>
                <a:cubicBezTo>
                  <a:pt x="1352" y="161"/>
                  <a:pt x="1219" y="197"/>
                  <a:pt x="1054" y="197"/>
                </a:cubicBezTo>
                <a:cubicBezTo>
                  <a:pt x="890" y="197"/>
                  <a:pt x="757" y="161"/>
                  <a:pt x="757" y="116"/>
                </a:cubicBezTo>
                <a:cubicBezTo>
                  <a:pt x="757" y="71"/>
                  <a:pt x="890" y="35"/>
                  <a:pt x="1054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45720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167051" y="3045287"/>
            <a:ext cx="240217" cy="109587"/>
            <a:chOff x="8409852" y="295277"/>
            <a:chExt cx="1648548" cy="20002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409852" y="295277"/>
              <a:ext cx="841916" cy="200023"/>
            </a:xfrm>
            <a:prstGeom prst="line">
              <a:avLst/>
            </a:prstGeom>
            <a:ln w="28575">
              <a:solidFill>
                <a:srgbClr val="FF8C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251768" y="295277"/>
              <a:ext cx="806632" cy="200023"/>
            </a:xfrm>
            <a:prstGeom prst="line">
              <a:avLst/>
            </a:prstGeom>
            <a:ln w="28575">
              <a:solidFill>
                <a:srgbClr val="FF8C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9167051" y="4398537"/>
            <a:ext cx="240217" cy="109587"/>
            <a:chOff x="8409852" y="295277"/>
            <a:chExt cx="1648548" cy="20002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09852" y="295277"/>
              <a:ext cx="841916" cy="200023"/>
            </a:xfrm>
            <a:prstGeom prst="line">
              <a:avLst/>
            </a:prstGeom>
            <a:ln w="28575">
              <a:solidFill>
                <a:srgbClr val="FF8C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251768" y="295277"/>
              <a:ext cx="806632" cy="200023"/>
            </a:xfrm>
            <a:prstGeom prst="line">
              <a:avLst/>
            </a:prstGeom>
            <a:ln w="28575">
              <a:solidFill>
                <a:srgbClr val="FF8C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1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339" y="34286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 table creation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7456" y="1296998"/>
          <a:ext cx="5518975" cy="514125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79373">
                  <a:extLst>
                    <a:ext uri="{9D8B030D-6E8A-4147-A177-3AD203B41FA5}">
                      <a16:colId xmlns:a16="http://schemas.microsoft.com/office/drawing/2014/main" val="1384300322"/>
                    </a:ext>
                  </a:extLst>
                </a:gridCol>
                <a:gridCol w="3839602">
                  <a:extLst>
                    <a:ext uri="{9D8B030D-6E8A-4147-A177-3AD203B41FA5}">
                      <a16:colId xmlns:a16="http://schemas.microsoft.com/office/drawing/2014/main" val="4056424228"/>
                    </a:ext>
                  </a:extLst>
                </a:gridCol>
              </a:tblGrid>
              <a:tr h="1040878">
                <a:tc>
                  <a:txBody>
                    <a:bodyPr/>
                    <a:lstStyle/>
                    <a:p>
                      <a:r>
                        <a:rPr lang="en-US" sz="1400" dirty="0"/>
                        <a:t>Internal</a:t>
                      </a:r>
                      <a:r>
                        <a:rPr lang="en-US" sz="1400" baseline="0" dirty="0"/>
                        <a:t> tables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Manage/control the data.  </a:t>
                      </a:r>
                    </a:p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If an internal table is dropped, the associated data is deleted. Default.</a:t>
                      </a: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31065"/>
                  </a:ext>
                </a:extLst>
              </a:tr>
              <a:tr h="986427">
                <a:tc>
                  <a:txBody>
                    <a:bodyPr/>
                    <a:lstStyle/>
                    <a:p>
                      <a:r>
                        <a:rPr lang="en-US" sz="1400" dirty="0"/>
                        <a:t>External tables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 not manage/control the data. </a:t>
                      </a:r>
                    </a:p>
                    <a:p>
                      <a:r>
                        <a:rPr lang="en-US" sz="1400" dirty="0"/>
                        <a:t>If an external</a:t>
                      </a:r>
                      <a:r>
                        <a:rPr lang="en-US" sz="1400" baseline="0" dirty="0"/>
                        <a:t> table </a:t>
                      </a:r>
                      <a:r>
                        <a:rPr lang="en-US" sz="1400" dirty="0"/>
                        <a:t>is dropped, the associated data is not deleted.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221985"/>
                  </a:ext>
                </a:extLst>
              </a:tr>
              <a:tr h="2124189"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Locatio</a:t>
                      </a:r>
                      <a:r>
                        <a:rPr lang="en-US" sz="1400" baseline="0" dirty="0"/>
                        <a:t>n of</a:t>
                      </a:r>
                      <a:r>
                        <a:rPr lang="en-US" sz="1400" dirty="0"/>
                        <a:t> the data can be specified with LOCATION keyword:</a:t>
                      </a:r>
                    </a:p>
                    <a:p>
                      <a:pPr marL="342917" lvl="0" indent="-27432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Location</a:t>
                      </a:r>
                      <a:r>
                        <a:rPr lang="en-US" sz="1400" baseline="0" dirty="0"/>
                        <a:t> can be a </a:t>
                      </a:r>
                      <a:r>
                        <a:rPr lang="en-US" sz="1400" dirty="0"/>
                        <a:t>HDFS folder that already has the data.</a:t>
                      </a:r>
                      <a:r>
                        <a:rPr lang="en-US" sz="1400" baseline="0" dirty="0"/>
                        <a:t> Or d</a:t>
                      </a:r>
                      <a:r>
                        <a:rPr lang="en-US" sz="1400" dirty="0"/>
                        <a:t>ata can be added later to an empty folder</a:t>
                      </a:r>
                    </a:p>
                    <a:p>
                      <a:pPr marL="342917" lvl="0" indent="-27432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If not specified, default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is: /hive/warehouse/</a:t>
                      </a:r>
                      <a:endParaRPr lang="en-US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621386"/>
                  </a:ext>
                </a:extLst>
              </a:tr>
              <a:tr h="989760">
                <a:tc>
                  <a:txBody>
                    <a:bodyPr/>
                    <a:lstStyle/>
                    <a:p>
                      <a:r>
                        <a:rPr lang="en-US" sz="1400" dirty="0"/>
                        <a:t>Multiple views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</a:t>
                      </a:r>
                      <a:r>
                        <a:rPr lang="en-US" sz="1600" baseline="0" dirty="0"/>
                        <a:t> tables can point to same data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48907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53" y="1551651"/>
            <a:ext cx="5543550" cy="461010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418465" y="734868"/>
            <a:ext cx="1543560" cy="856043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91440" rIns="9144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Hive supports complex types such as “map”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1279" y="6016270"/>
            <a:ext cx="4658626" cy="557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91440" rIns="18288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HDInsight Hive Tables can directly point to Azure Data Lake Store files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478807" y="4972045"/>
            <a:ext cx="2430080" cy="173255"/>
          </a:xfrm>
          <a:prstGeom prst="rect">
            <a:avLst/>
          </a:prstGeom>
          <a:noFill/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10241395" y="1590911"/>
            <a:ext cx="948850" cy="1388394"/>
          </a:xfrm>
          <a:prstGeom prst="straightConnector1">
            <a:avLst/>
          </a:prstGeom>
          <a:ln w="28575"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8693848" y="5145300"/>
            <a:ext cx="566744" cy="870970"/>
          </a:xfrm>
          <a:prstGeom prst="straightConnector1">
            <a:avLst/>
          </a:prstGeom>
          <a:ln w="28575"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99327" y="6555041"/>
            <a:ext cx="2974568" cy="19573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Order table creation is shown in notes sections</a:t>
            </a:r>
          </a:p>
        </p:txBody>
      </p:sp>
    </p:spTree>
    <p:extLst>
      <p:ext uri="{BB962C8B-B14F-4D97-AF65-F5344CB8AC3E}">
        <p14:creationId xmlns:p14="http://schemas.microsoft.com/office/powerpoint/2010/main" val="19013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Loading data into Hive Tables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71403" y="1555308"/>
          <a:ext cx="11273745" cy="2698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1650">
                  <a:extLst>
                    <a:ext uri="{9D8B030D-6E8A-4147-A177-3AD203B41FA5}">
                      <a16:colId xmlns:a16="http://schemas.microsoft.com/office/drawing/2014/main" val="1384300322"/>
                    </a:ext>
                  </a:extLst>
                </a:gridCol>
                <a:gridCol w="6772095">
                  <a:extLst>
                    <a:ext uri="{9D8B030D-6E8A-4147-A177-3AD203B41FA5}">
                      <a16:colId xmlns:a16="http://schemas.microsoft.com/office/drawing/2014/main" val="4056424228"/>
                    </a:ext>
                  </a:extLst>
                </a:gridCol>
              </a:tblGrid>
              <a:tr h="917403">
                <a:tc>
                  <a:txBody>
                    <a:bodyPr/>
                    <a:lstStyle/>
                    <a:p>
                      <a:pPr lvl="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Load local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data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LOAD DATA LOCAL INPATH ... INTO TABLE … </a:t>
                      </a:r>
                    </a:p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hadoop dfs –put 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‘local source’ ‘destination’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31065"/>
                  </a:ext>
                </a:extLst>
              </a:tr>
              <a:tr h="902285">
                <a:tc>
                  <a:txBody>
                    <a:bodyPr/>
                    <a:lstStyle/>
                    <a:p>
                      <a:pPr lvl="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INSERT</a:t>
                      </a: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 INTO TABLE ‘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destination-hive-table</a:t>
                      </a: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’ </a:t>
                      </a:r>
                      <a:br>
                        <a:rPr lang="en-US" sz="1600" baseline="0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SELECT ‘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select-statement</a:t>
                      </a:r>
                      <a:r>
                        <a:rPr lang="en-US" sz="1600" baseline="0" dirty="0">
                          <a:solidFill>
                            <a:schemeClr val="accent3"/>
                          </a:solidFill>
                        </a:rPr>
                        <a:t>’ FROM </a:t>
                      </a:r>
                      <a:r>
                        <a:rPr lang="en-US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‘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source-hive-table</a:t>
                      </a:r>
                      <a:r>
                        <a:rPr lang="en-US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21985"/>
                  </a:ext>
                </a:extLst>
              </a:tr>
              <a:tr h="878951">
                <a:tc>
                  <a:txBody>
                    <a:bodyPr/>
                    <a:lstStyle/>
                    <a:p>
                      <a:pPr lvl="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values directly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i="0" dirty="0">
                          <a:solidFill>
                            <a:schemeClr val="accent3"/>
                          </a:solidFill>
                        </a:rPr>
                        <a:t>INSERT</a:t>
                      </a:r>
                      <a:r>
                        <a:rPr lang="en-US" sz="1600" i="0" baseline="0" dirty="0">
                          <a:solidFill>
                            <a:schemeClr val="accent3"/>
                          </a:solidFill>
                        </a:rPr>
                        <a:t> INTO TABLE </a:t>
                      </a:r>
                      <a:r>
                        <a:rPr lang="en-US" sz="16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‘</a:t>
                      </a:r>
                      <a:r>
                        <a:rPr lang="en-US" sz="1600" i="0" baseline="0" dirty="0">
                          <a:solidFill>
                            <a:schemeClr val="accent2"/>
                          </a:solidFill>
                        </a:rPr>
                        <a:t>tablename</a:t>
                      </a:r>
                      <a:r>
                        <a:rPr lang="en-US" sz="16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’ </a:t>
                      </a:r>
                      <a:br>
                        <a:rPr lang="en-US" sz="16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sz="1600" i="0" baseline="0" dirty="0">
                          <a:solidFill>
                            <a:schemeClr val="accent3"/>
                          </a:solidFill>
                        </a:rPr>
                        <a:t>VALUES</a:t>
                      </a:r>
                      <a:r>
                        <a:rPr lang="en-US" sz="16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(row1_values), (row2_values), …. </a:t>
                      </a:r>
                      <a:endParaRPr lang="en-US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62138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7180594" y="5416478"/>
            <a:ext cx="4286512" cy="11401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70" fontAlgn="base">
              <a:spcBef>
                <a:spcPts val="196"/>
              </a:spcBef>
              <a:spcAft>
                <a:spcPts val="294"/>
              </a:spcAft>
            </a:pPr>
            <a:endParaRPr lang="en-US" sz="1961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 Placeholder 7"/>
          <p:cNvSpPr txBox="1">
            <a:spLocks/>
          </p:cNvSpPr>
          <p:nvPr/>
        </p:nvSpPr>
        <p:spPr bwMode="auto">
          <a:xfrm>
            <a:off x="9313591" y="6140667"/>
            <a:ext cx="2228327" cy="45260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89642" tIns="44821" rIns="89642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2353" b="1" dirty="0">
                <a:solidFill>
                  <a:schemeClr val="bg1"/>
                </a:solidFill>
              </a:rPr>
              <a:t>Hadoop/HDFS</a:t>
            </a: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10526929" y="5498737"/>
            <a:ext cx="737849" cy="559671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IN" sz="1961" dirty="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94145" y="5375209"/>
            <a:ext cx="4241818" cy="1222638"/>
            <a:chOff x="7380798" y="1660032"/>
            <a:chExt cx="4241818" cy="1222638"/>
          </a:xfrm>
        </p:grpSpPr>
        <p:sp>
          <p:nvSpPr>
            <p:cNvPr id="23" name="Rectangle 22"/>
            <p:cNvSpPr/>
            <p:nvPr/>
          </p:nvSpPr>
          <p:spPr bwMode="auto">
            <a:xfrm>
              <a:off x="7380798" y="1660032"/>
              <a:ext cx="4241818" cy="12226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807006" y="1862928"/>
              <a:ext cx="765075" cy="897662"/>
              <a:chOff x="7824390" y="4095265"/>
              <a:chExt cx="601556" cy="705806"/>
            </a:xfrm>
            <a:solidFill>
              <a:schemeClr val="accent2"/>
            </a:solidFill>
          </p:grpSpPr>
          <p:sp>
            <p:nvSpPr>
              <p:cNvPr id="15" name="Freeform 14"/>
              <p:cNvSpPr/>
              <p:nvPr/>
            </p:nvSpPr>
            <p:spPr>
              <a:xfrm>
                <a:off x="7824390" y="4095265"/>
                <a:ext cx="484428" cy="705806"/>
              </a:xfrm>
              <a:custGeom>
                <a:avLst/>
                <a:gdLst/>
                <a:ahLst/>
                <a:cxnLst/>
                <a:rect l="l" t="t" r="r" b="b"/>
                <a:pathLst>
                  <a:path w="484428" h="705806">
                    <a:moveTo>
                      <a:pt x="22138" y="425828"/>
                    </a:moveTo>
                    <a:lnTo>
                      <a:pt x="22138" y="647206"/>
                    </a:lnTo>
                    <a:lnTo>
                      <a:pt x="290396" y="684971"/>
                    </a:lnTo>
                    <a:lnTo>
                      <a:pt x="290396" y="437548"/>
                    </a:lnTo>
                    <a:close/>
                    <a:moveTo>
                      <a:pt x="22138" y="363973"/>
                    </a:moveTo>
                    <a:lnTo>
                      <a:pt x="22138" y="406946"/>
                    </a:lnTo>
                    <a:lnTo>
                      <a:pt x="291699" y="417364"/>
                    </a:lnTo>
                    <a:lnTo>
                      <a:pt x="291699" y="367228"/>
                    </a:lnTo>
                    <a:close/>
                    <a:moveTo>
                      <a:pt x="291699" y="298860"/>
                    </a:moveTo>
                    <a:lnTo>
                      <a:pt x="22789" y="301466"/>
                    </a:lnTo>
                    <a:lnTo>
                      <a:pt x="22789" y="344439"/>
                    </a:lnTo>
                    <a:lnTo>
                      <a:pt x="291699" y="348996"/>
                    </a:lnTo>
                    <a:close/>
                    <a:moveTo>
                      <a:pt x="293002" y="229192"/>
                    </a:moveTo>
                    <a:lnTo>
                      <a:pt x="22789" y="239609"/>
                    </a:lnTo>
                    <a:lnTo>
                      <a:pt x="22789" y="283235"/>
                    </a:lnTo>
                    <a:lnTo>
                      <a:pt x="293002" y="279328"/>
                    </a:lnTo>
                    <a:close/>
                    <a:moveTo>
                      <a:pt x="293652" y="159523"/>
                    </a:moveTo>
                    <a:lnTo>
                      <a:pt x="24092" y="177102"/>
                    </a:lnTo>
                    <a:lnTo>
                      <a:pt x="24092" y="222030"/>
                    </a:lnTo>
                    <a:lnTo>
                      <a:pt x="293652" y="209658"/>
                    </a:lnTo>
                    <a:close/>
                    <a:moveTo>
                      <a:pt x="293652" y="91156"/>
                    </a:moveTo>
                    <a:lnTo>
                      <a:pt x="24742" y="115247"/>
                    </a:lnTo>
                    <a:lnTo>
                      <a:pt x="24742" y="160825"/>
                    </a:lnTo>
                    <a:lnTo>
                      <a:pt x="293652" y="141943"/>
                    </a:lnTo>
                    <a:close/>
                    <a:moveTo>
                      <a:pt x="294303" y="22138"/>
                    </a:moveTo>
                    <a:lnTo>
                      <a:pt x="25394" y="54043"/>
                    </a:lnTo>
                    <a:lnTo>
                      <a:pt x="25394" y="97667"/>
                    </a:lnTo>
                    <a:lnTo>
                      <a:pt x="294303" y="71622"/>
                    </a:lnTo>
                    <a:close/>
                    <a:moveTo>
                      <a:pt x="321650" y="0"/>
                    </a:moveTo>
                    <a:lnTo>
                      <a:pt x="484428" y="52090"/>
                    </a:lnTo>
                    <a:lnTo>
                      <a:pt x="481682" y="303119"/>
                    </a:lnTo>
                    <a:cubicBezTo>
                      <a:pt x="424601" y="301242"/>
                      <a:pt x="364564" y="310379"/>
                      <a:pt x="312246" y="334952"/>
                    </a:cubicBezTo>
                    <a:lnTo>
                      <a:pt x="312246" y="680233"/>
                    </a:lnTo>
                    <a:lnTo>
                      <a:pt x="352988" y="691472"/>
                    </a:lnTo>
                    <a:lnTo>
                      <a:pt x="312534" y="705806"/>
                    </a:lnTo>
                    <a:lnTo>
                      <a:pt x="0" y="658926"/>
                    </a:lnTo>
                    <a:lnTo>
                      <a:pt x="0" y="4036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vert="horz" wrap="square" lIns="89639" tIns="44819" rIns="89639" bIns="4481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9609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57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6" name="Group 15"/>
              <p:cNvGrpSpPr>
                <a:grpSpLocks noChangeAspect="1"/>
              </p:cNvGrpSpPr>
              <p:nvPr/>
            </p:nvGrpSpPr>
            <p:grpSpPr>
              <a:xfrm>
                <a:off x="7918866" y="4411546"/>
                <a:ext cx="507080" cy="372919"/>
                <a:chOff x="-142729" y="1184276"/>
                <a:chExt cx="1802442" cy="1325563"/>
              </a:xfrm>
              <a:grpFill/>
            </p:grpSpPr>
            <p:sp>
              <p:nvSpPr>
                <p:cNvPr id="17" name="Oval 122"/>
                <p:cNvSpPr>
                  <a:spLocks noChangeArrowheads="1"/>
                </p:cNvSpPr>
                <p:nvPr/>
              </p:nvSpPr>
              <p:spPr bwMode="auto">
                <a:xfrm>
                  <a:off x="-142729" y="1184276"/>
                  <a:ext cx="985836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" name="Freeform 123"/>
                <p:cNvSpPr>
                  <a:spLocks noEditPoints="1"/>
                </p:cNvSpPr>
                <p:nvPr/>
              </p:nvSpPr>
              <p:spPr bwMode="auto">
                <a:xfrm>
                  <a:off x="638954" y="1314452"/>
                  <a:ext cx="1020759" cy="119538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8608211" y="2420446"/>
              <a:ext cx="27238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‘/home/dataset/customers_address_hive’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27044" y="1776082"/>
              <a:ext cx="1226769" cy="4569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Local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file</a:t>
              </a:r>
            </a:p>
          </p:txBody>
        </p:sp>
        <p:pic>
          <p:nvPicPr>
            <p:cNvPr id="22532" name="Picture 4" descr="http://cdn2.hubspot.net/hub/297110/file-1663305332-png/images/doc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8984" y="1770282"/>
              <a:ext cx="773520" cy="77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7094148" y="5778573"/>
            <a:ext cx="291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97" lvl="0"/>
            <a:r>
              <a:rPr lang="en-US" i="1" dirty="0">
                <a:solidFill>
                  <a:schemeClr val="bg1"/>
                </a:solidFill>
              </a:rPr>
              <a:t>/hive/warehouse/customer</a:t>
            </a:r>
          </a:p>
        </p:txBody>
      </p:sp>
      <p:cxnSp>
        <p:nvCxnSpPr>
          <p:cNvPr id="25" name="Straight Arrow Connector 24"/>
          <p:cNvCxnSpPr>
            <a:stCxn id="23" idx="3"/>
            <a:endCxn id="19" idx="1"/>
          </p:cNvCxnSpPr>
          <p:nvPr/>
        </p:nvCxnSpPr>
        <p:spPr>
          <a:xfrm>
            <a:off x="5035963" y="5986528"/>
            <a:ext cx="2144631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44126" y="5135715"/>
            <a:ext cx="0" cy="82296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181287" y="1091491"/>
            <a:ext cx="1181805" cy="45764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38" y="4574319"/>
            <a:ext cx="5057775" cy="514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13137" y="6656382"/>
            <a:ext cx="3790591" cy="19573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Loading data into orders table is shown in notes sections</a:t>
            </a:r>
          </a:p>
        </p:txBody>
      </p:sp>
    </p:spTree>
    <p:extLst>
      <p:ext uri="{BB962C8B-B14F-4D97-AF65-F5344CB8AC3E}">
        <p14:creationId xmlns:p14="http://schemas.microsoft.com/office/powerpoint/2010/main" val="42143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5414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Customer table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9971" y="1500611"/>
            <a:ext cx="11261115" cy="4823960"/>
            <a:chOff x="349971" y="1500611"/>
            <a:chExt cx="11261115" cy="4823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71" y="1502704"/>
              <a:ext cx="6891337" cy="4821867"/>
            </a:xfrm>
            <a:prstGeom prst="rect">
              <a:avLst/>
            </a:prstGeom>
            <a:ln w="63500">
              <a:solidFill>
                <a:schemeClr val="accent2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1308" y="1500611"/>
              <a:ext cx="4369778" cy="4823960"/>
            </a:xfrm>
            <a:prstGeom prst="rect">
              <a:avLst/>
            </a:prstGeom>
            <a:ln w="6350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089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HiveQL overview</a:t>
            </a:r>
          </a:p>
        </p:txBody>
      </p:sp>
      <p:sp>
        <p:nvSpPr>
          <p:cNvPr id="4" name="Trapezoid 3"/>
          <p:cNvSpPr/>
          <p:nvPr/>
        </p:nvSpPr>
        <p:spPr bwMode="auto">
          <a:xfrm rot="16200000">
            <a:off x="85590" y="3031263"/>
            <a:ext cx="5092807" cy="1748590"/>
          </a:xfrm>
          <a:prstGeom prst="trapezoid">
            <a:avLst>
              <a:gd name="adj" fmla="val 128943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164" y="3577406"/>
            <a:ext cx="1375185" cy="627864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HiveQL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1192" y="1395662"/>
            <a:ext cx="7491853" cy="5042079"/>
          </a:xfrm>
          <a:prstGeom prst="rect">
            <a:avLst/>
          </a:prstGeom>
          <a:solidFill>
            <a:schemeClr val="bg1"/>
          </a:solidFill>
        </p:spPr>
        <p:txBody>
          <a:bodyPr wrap="none" lIns="182880" tIns="146304" rIns="182880" bIns="146304" rtlCol="0">
            <a:noAutofit/>
          </a:bodyPr>
          <a:lstStyle/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SQL-like syntax: SELECT … FROM … WHERE 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and DISTINCT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Partitioning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BY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 BY, ORDER BY, CLUSTER BY, DISTRIBUTE BY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JOINs: LEFT, RIGHT, FULL, OUTER, LEFT SEMI, CROSS JOIN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Built-in: Operators, Functions, Aggregate Functions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defined functions (UDFs)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Subqueries</a:t>
            </a:r>
          </a:p>
          <a:p>
            <a:pPr marL="25146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6A6A6A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Windowing and analytics functions</a:t>
            </a:r>
          </a:p>
          <a:p>
            <a:pPr marL="182880" indent="-274320">
              <a:lnSpc>
                <a:spcPct val="90000"/>
              </a:lnSpc>
              <a:spcAft>
                <a:spcPts val="600"/>
              </a:spcAft>
              <a:buClr>
                <a:srgbClr val="6A6A6A"/>
              </a:buClr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490246" y="1363578"/>
            <a:ext cx="8138160" cy="0"/>
          </a:xfrm>
          <a:prstGeom prst="line">
            <a:avLst/>
          </a:prstGeom>
          <a:ln w="381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90246" y="6451962"/>
            <a:ext cx="7955280" cy="0"/>
          </a:xfrm>
          <a:prstGeom prst="line">
            <a:avLst/>
          </a:prstGeom>
          <a:ln w="2857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907584" y="1433326"/>
            <a:ext cx="7732295" cy="4507817"/>
            <a:chOff x="3928710" y="1448668"/>
            <a:chExt cx="7732295" cy="4507817"/>
          </a:xfrm>
          <a:solidFill>
            <a:schemeClr val="accent1">
              <a:alpha val="7843"/>
            </a:schemeClr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3928710" y="1448668"/>
              <a:ext cx="7732295" cy="51334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928710" y="2403168"/>
              <a:ext cx="7732295" cy="51334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928710" y="3421837"/>
              <a:ext cx="7732295" cy="51334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928710" y="4408425"/>
              <a:ext cx="7732295" cy="51334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928710" y="5443136"/>
              <a:ext cx="7732295" cy="51334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1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4921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HiveQL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999" y="1180755"/>
            <a:ext cx="7949689" cy="890597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Query: Find name and </a:t>
            </a:r>
            <a:r>
              <a:rPr lang="en-US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billing city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customers with </a:t>
            </a:r>
            <a:r>
              <a:rPr lang="en-US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shipping addresses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‘TX’ or ‘IL‘. Group by City.</a:t>
            </a:r>
          </a:p>
        </p:txBody>
      </p:sp>
      <p:sp>
        <p:nvSpPr>
          <p:cNvPr id="9" name="Striped Right Arrow 8"/>
          <p:cNvSpPr/>
          <p:nvPr/>
        </p:nvSpPr>
        <p:spPr bwMode="auto">
          <a:xfrm>
            <a:off x="7833561" y="3661347"/>
            <a:ext cx="771525" cy="466725"/>
          </a:xfrm>
          <a:prstGeom prst="stripedRightArrow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07" y="796066"/>
            <a:ext cx="2939000" cy="5708606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26" y="2459321"/>
            <a:ext cx="7229475" cy="280035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805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8A0AC42-AA1D-4944-8D96-660DE70C7E1B}" type="slidenum">
              <a:rPr lang="en-US" sz="1200" smtClean="0"/>
              <a:pPr>
                <a:defRPr/>
              </a:pPr>
              <a:t>39</a:t>
            </a:fld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870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HiveQL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739" y="1121082"/>
            <a:ext cx="6836724" cy="793779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Query: Find names of products purchased by customers whose shipping address is in Texas.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759" y="1166347"/>
            <a:ext cx="4445605" cy="5450939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39" y="2841914"/>
            <a:ext cx="6457950" cy="278130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9" name="Striped Right Arrow 8"/>
          <p:cNvSpPr/>
          <p:nvPr/>
        </p:nvSpPr>
        <p:spPr bwMode="auto">
          <a:xfrm>
            <a:off x="6671960" y="4091029"/>
            <a:ext cx="771525" cy="466725"/>
          </a:xfrm>
          <a:prstGeom prst="striped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background fill shape - bottom edge"/>
          <p:cNvSpPr/>
          <p:nvPr/>
        </p:nvSpPr>
        <p:spPr bwMode="auto">
          <a:xfrm>
            <a:off x="4605057" y="-287504"/>
            <a:ext cx="3576582" cy="24470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01" tIns="45701" rIns="91401" bIns="45701" numCol="1" rtlCol="0" anchor="ctr" anchorCtr="0" compatLnSpc="1">
            <a:prstTxWarp prst="textNoShape">
              <a:avLst/>
            </a:prstTxWarp>
          </a:bodyPr>
          <a:lstStyle/>
          <a:p>
            <a:pPr algn="ctr" defTabSz="913713" fontAlgn="base">
              <a:spcBef>
                <a:spcPct val="0"/>
              </a:spcBef>
              <a:spcAft>
                <a:spcPct val="0"/>
              </a:spcAft>
            </a:pPr>
            <a:endParaRPr lang="en-US" sz="216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4039177" y="3934889"/>
            <a:ext cx="3234905" cy="2125053"/>
            <a:chOff x="4293154" y="4050109"/>
            <a:chExt cx="3234521" cy="2125354"/>
          </a:xfrm>
        </p:grpSpPr>
        <p:sp>
          <p:nvSpPr>
            <p:cNvPr id="93" name="Rectangle 92"/>
            <p:cNvSpPr/>
            <p:nvPr/>
          </p:nvSpPr>
          <p:spPr bwMode="auto">
            <a:xfrm flipH="1">
              <a:off x="4293154" y="4469493"/>
              <a:ext cx="3234521" cy="170597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marL="228522" lvl="1"/>
              <a:r>
                <a:rPr lang="en-US" sz="2166" dirty="0">
                  <a:solidFill>
                    <a:schemeClr val="bg1"/>
                  </a:solidFill>
                </a:rPr>
                <a:t>How do I optimize my fleet </a:t>
              </a:r>
              <a:r>
                <a:rPr lang="en-US" sz="2353" dirty="0">
                  <a:solidFill>
                    <a:schemeClr val="bg1"/>
                  </a:solidFill>
                </a:rPr>
                <a:t>based</a:t>
              </a:r>
              <a:r>
                <a:rPr lang="en-US" sz="2166" dirty="0">
                  <a:solidFill>
                    <a:schemeClr val="bg1"/>
                  </a:solidFill>
                </a:rPr>
                <a:t> on weather and traffic patterns?  </a:t>
              </a:r>
            </a:p>
          </p:txBody>
        </p:sp>
        <p:sp>
          <p:nvSpPr>
            <p:cNvPr id="94" name="Isosceles Triangle 93"/>
            <p:cNvSpPr/>
            <p:nvPr/>
          </p:nvSpPr>
          <p:spPr bwMode="auto">
            <a:xfrm rot="12211566" flipH="1" flipV="1">
              <a:off x="4656199" y="4050109"/>
              <a:ext cx="586853" cy="668740"/>
            </a:xfrm>
            <a:prstGeom prst="triangle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t" anchorCtr="0" compatLnSpc="1">
              <a:prstTxWarp prst="textNoShape">
                <a:avLst/>
              </a:prstTxWarp>
            </a:bodyPr>
            <a:lstStyle/>
            <a:p>
              <a:pPr marL="228547" indent="-228547" defTabSz="91389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tabLst>
                  <a:tab pos="287272" algn="l"/>
                </a:tabLst>
              </a:pPr>
              <a:endParaRPr lang="en-US" sz="2166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55412" y="2692294"/>
            <a:ext cx="3077127" cy="3000513"/>
            <a:chOff x="667996" y="3589624"/>
            <a:chExt cx="2053056" cy="2002461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67996" y="3589624"/>
              <a:ext cx="2053056" cy="2002459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67996" y="4867152"/>
              <a:ext cx="2053056" cy="724933"/>
            </a:xfrm>
            <a:prstGeom prst="rect">
              <a:avLst/>
            </a:prstGeom>
            <a:gradFill flip="none" rotWithShape="1">
              <a:gsLst>
                <a:gs pos="1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</p:spPr>
          <p:txBody>
            <a:bodyPr wrap="square" lIns="76189" tIns="0" rIns="76189" bIns="76189" rtlCol="0" anchor="b">
              <a:noAutofit/>
            </a:bodyPr>
            <a:lstStyle/>
            <a:p>
              <a:pPr>
                <a:lnSpc>
                  <a:spcPts val="2801"/>
                </a:lnSpc>
                <a:defRPr/>
              </a:pPr>
              <a:r>
                <a:rPr lang="en-US" sz="2833" kern="0" cap="all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SOCIAL &amp; Web ANALYTICS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994769" y="1532533"/>
            <a:ext cx="3077127" cy="2727134"/>
            <a:chOff x="667996" y="3772068"/>
            <a:chExt cx="2053056" cy="182001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67996" y="3772068"/>
              <a:ext cx="2053056" cy="1820017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67996" y="5014267"/>
              <a:ext cx="2053056" cy="577818"/>
            </a:xfrm>
            <a:prstGeom prst="rect">
              <a:avLst/>
            </a:prstGeom>
            <a:gradFill flip="none" rotWithShape="1">
              <a:gsLst>
                <a:gs pos="1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</p:spPr>
          <p:txBody>
            <a:bodyPr wrap="square" lIns="76189" tIns="0" rIns="76189" bIns="76189" rtlCol="0" anchor="b">
              <a:noAutofit/>
            </a:bodyPr>
            <a:lstStyle/>
            <a:p>
              <a:pPr>
                <a:lnSpc>
                  <a:spcPts val="2801"/>
                </a:lnSpc>
                <a:defRPr/>
              </a:pPr>
              <a:r>
                <a:rPr lang="en-US" sz="2833" kern="0" cap="all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LIVE DATA FEEDS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76452" y="2823927"/>
            <a:ext cx="3077127" cy="3000509"/>
            <a:chOff x="667996" y="3589625"/>
            <a:chExt cx="2053056" cy="200246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67996" y="3589625"/>
              <a:ext cx="2053056" cy="200246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67996" y="4864849"/>
              <a:ext cx="2053056" cy="727236"/>
            </a:xfrm>
            <a:prstGeom prst="rect">
              <a:avLst/>
            </a:prstGeom>
            <a:gradFill flip="none" rotWithShape="1">
              <a:gsLst>
                <a:gs pos="1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</p:spPr>
          <p:txBody>
            <a:bodyPr wrap="square" lIns="76189" tIns="0" rIns="76189" bIns="76189" rtlCol="0" anchor="b">
              <a:noAutofit/>
            </a:bodyPr>
            <a:lstStyle/>
            <a:p>
              <a:pPr>
                <a:lnSpc>
                  <a:spcPts val="2801"/>
                </a:lnSpc>
                <a:defRPr/>
              </a:pPr>
              <a:r>
                <a:rPr lang="en-US" sz="2833" kern="0" cap="all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Advanced ANALYTICS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514396" y="1365067"/>
            <a:ext cx="3065990" cy="1931806"/>
            <a:chOff x="335033" y="4602159"/>
            <a:chExt cx="3065625" cy="1932080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335033" y="4602159"/>
              <a:ext cx="3065625" cy="133396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marL="228522" lvl="1"/>
              <a:r>
                <a:rPr lang="en-US" sz="2353" dirty="0">
                  <a:solidFill>
                    <a:schemeClr val="bg1"/>
                  </a:solidFill>
                </a:rPr>
                <a:t>What’s the social sentiment for my brand or products?</a:t>
              </a:r>
            </a:p>
          </p:txBody>
        </p:sp>
        <p:sp>
          <p:nvSpPr>
            <p:cNvPr id="106" name="Isosceles Triangle 105"/>
            <p:cNvSpPr/>
            <p:nvPr/>
          </p:nvSpPr>
          <p:spPr bwMode="auto">
            <a:xfrm rot="10800000">
              <a:off x="1408732" y="5919260"/>
              <a:ext cx="610253" cy="614979"/>
            </a:xfrm>
            <a:prstGeom prst="triangle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t" anchorCtr="0" compatLnSpc="1">
              <a:prstTxWarp prst="textNoShape">
                <a:avLst/>
              </a:prstTxWarp>
            </a:bodyPr>
            <a:lstStyle/>
            <a:p>
              <a:pPr marL="228547" indent="-228547" defTabSz="91389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tabLst>
                  <a:tab pos="287272" algn="l"/>
                </a:tabLst>
              </a:pPr>
              <a:endParaRPr lang="en-US" sz="2166" dirty="0">
                <a:solidFill>
                  <a:schemeClr val="bg2"/>
                </a:solidFill>
              </a:endParaRPr>
            </a:p>
          </p:txBody>
        </p:sp>
      </p:grpSp>
      <p:sp>
        <p:nvSpPr>
          <p:cNvPr id="107" name="Slide background fill shape - bottom edge"/>
          <p:cNvSpPr/>
          <p:nvPr/>
        </p:nvSpPr>
        <p:spPr bwMode="auto">
          <a:xfrm>
            <a:off x="-3569" y="-363214"/>
            <a:ext cx="758983" cy="65186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15" tIns="45706" rIns="91415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855" fontAlgn="base">
              <a:spcBef>
                <a:spcPct val="0"/>
              </a:spcBef>
              <a:spcAft>
                <a:spcPct val="0"/>
              </a:spcAft>
            </a:pPr>
            <a:endParaRPr lang="en-US" sz="216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108" name="Slide background fill shape - bottom edge"/>
          <p:cNvSpPr/>
          <p:nvPr/>
        </p:nvSpPr>
        <p:spPr bwMode="auto">
          <a:xfrm>
            <a:off x="11353578" y="-40598"/>
            <a:ext cx="837556" cy="65186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15" tIns="45706" rIns="91415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855" fontAlgn="base">
              <a:spcBef>
                <a:spcPct val="0"/>
              </a:spcBef>
              <a:spcAft>
                <a:spcPct val="0"/>
              </a:spcAft>
            </a:pPr>
            <a:endParaRPr lang="en-US" sz="216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763296" y="1735026"/>
            <a:ext cx="2929382" cy="2121531"/>
            <a:chOff x="8171088" y="4324310"/>
            <a:chExt cx="2929034" cy="2121832"/>
          </a:xfrm>
        </p:grpSpPr>
        <p:sp>
          <p:nvSpPr>
            <p:cNvPr id="110" name="Isosceles Triangle 109"/>
            <p:cNvSpPr/>
            <p:nvPr/>
          </p:nvSpPr>
          <p:spPr bwMode="auto">
            <a:xfrm rot="12211566">
              <a:off x="9164613" y="5777402"/>
              <a:ext cx="586853" cy="668740"/>
            </a:xfrm>
            <a:prstGeom prst="triangle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t" anchorCtr="0" compatLnSpc="1">
              <a:prstTxWarp prst="textNoShape">
                <a:avLst/>
              </a:prstTxWarp>
            </a:bodyPr>
            <a:lstStyle/>
            <a:p>
              <a:pPr marL="228547" indent="-228547" defTabSz="91389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tabLst>
                  <a:tab pos="287272" algn="l"/>
                </a:tabLst>
              </a:pPr>
              <a:endParaRPr lang="en-US" sz="216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8171088" y="4324310"/>
              <a:ext cx="2929034" cy="164416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marL="228522" lvl="1"/>
              <a:r>
                <a:rPr lang="en-US" sz="2353" dirty="0">
                  <a:solidFill>
                    <a:schemeClr val="bg1"/>
                  </a:solidFill>
                </a:rPr>
                <a:t>How do I better predict future outcomes?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-62625" y="-40598"/>
            <a:ext cx="12253761" cy="15731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177" tIns="38089" rIns="76177" bIns="38089" numCol="1" rtlCol="0" anchor="t" anchorCtr="0" compatLnSpc="1">
            <a:prstTxWarp prst="textNoShape">
              <a:avLst/>
            </a:prstTxWarp>
          </a:bodyPr>
          <a:lstStyle/>
          <a:p>
            <a:pPr marL="190447" indent="-190447" defTabSz="76153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239381" algn="l"/>
              </a:tabLs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new set of questions</a:t>
            </a:r>
          </a:p>
        </p:txBody>
      </p:sp>
    </p:spTree>
    <p:extLst>
      <p:ext uri="{BB962C8B-B14F-4D97-AF65-F5344CB8AC3E}">
        <p14:creationId xmlns:p14="http://schemas.microsoft.com/office/powerpoint/2010/main" val="31804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Comparing RDBMS and Hive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55995" y="1528385"/>
          <a:ext cx="11311140" cy="47521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2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307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1"/>
                        </a:solidFill>
                        <a:latin typeface="Trebuchet MS" pitchFamily="34" charset="0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aseline="0" dirty="0"/>
                        <a:t>RDBMS DW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Hive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Structure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Schema on</a:t>
                      </a:r>
                      <a:r>
                        <a:rPr lang="en-US" sz="2000" baseline="0" dirty="0"/>
                        <a:t> write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Schema on read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45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Access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SQL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HiveQL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Indexes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Updates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Locking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Table and partition</a:t>
                      </a:r>
                      <a:r>
                        <a:rPr lang="en-US" sz="2000" baseline="0" dirty="0"/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Referential</a:t>
                      </a:r>
                      <a:r>
                        <a:rPr lang="en-US" sz="2500" baseline="0" dirty="0"/>
                        <a:t> Integrity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Query optimization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Access</a:t>
                      </a:r>
                      <a:r>
                        <a:rPr lang="en-US" sz="2500" baseline="0" dirty="0"/>
                        <a:t> pattern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/>
                        <a:t>Read and write many times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/>
                        <a:t>Write</a:t>
                      </a:r>
                      <a:r>
                        <a:rPr lang="en-US" sz="2000" kern="1200" baseline="0" dirty="0"/>
                        <a:t> o</a:t>
                      </a:r>
                      <a:r>
                        <a:rPr lang="en-US" sz="2000" kern="1200" dirty="0"/>
                        <a:t>nce,</a:t>
                      </a:r>
                      <a:r>
                        <a:rPr lang="en-US" sz="2000" kern="1200" baseline="0" dirty="0"/>
                        <a:t> r</a:t>
                      </a:r>
                      <a:r>
                        <a:rPr lang="en-US" sz="2000" kern="1200" dirty="0"/>
                        <a:t>ead</a:t>
                      </a:r>
                      <a:r>
                        <a:rPr lang="en-US" sz="2000" kern="1200" baseline="0" dirty="0"/>
                        <a:t> </a:t>
                      </a:r>
                      <a:r>
                        <a:rPr lang="en-US" sz="2000" kern="1200" dirty="0"/>
                        <a:t>many times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3211025061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OLTP applications</a:t>
                      </a:r>
                      <a:endParaRPr 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/>
                        <a:t>Yes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/>
                        <a:t>No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319303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3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3274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7200" dirty="0">
                <a:solidFill>
                  <a:schemeClr val="tx1"/>
                </a:solidFill>
              </a:rPr>
              <a:t>Lab 1: Hive on Tez</a:t>
            </a:r>
          </a:p>
        </p:txBody>
      </p:sp>
    </p:spTree>
    <p:extLst>
      <p:ext uri="{BB962C8B-B14F-4D97-AF65-F5344CB8AC3E}">
        <p14:creationId xmlns:p14="http://schemas.microsoft.com/office/powerpoint/2010/main" val="42551935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12910"/>
          <a:stretch/>
        </p:blipFill>
        <p:spPr>
          <a:xfrm>
            <a:off x="866" y="487"/>
            <a:ext cx="12615443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ltGray">
          <a:xfrm>
            <a:off x="270067" y="302492"/>
            <a:ext cx="5377786" cy="536725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8992" y="897505"/>
            <a:ext cx="5378861" cy="89966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Introducing and development with Pig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invGray">
          <a:xfrm>
            <a:off x="10140439" y="469529"/>
            <a:ext cx="1595539" cy="34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" y="5150459"/>
            <a:ext cx="1889809" cy="434734"/>
          </a:xfrm>
          <a:prstGeom prst="rect">
            <a:avLst/>
          </a:prstGeom>
        </p:spPr>
      </p:pic>
      <p:pic>
        <p:nvPicPr>
          <p:cNvPr id="8" name="Picture 7" descr="C:\Users\petern\AppData\Local\Temp\vmware-petern\VMwareDnD\9912bbd5\PPE_Logo_RGB_bootcamp_600x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17" y="6164326"/>
            <a:ext cx="1839920" cy="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1747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Pig: What is it?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792" y="1282408"/>
            <a:ext cx="11186754" cy="464096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scripting platform based on MR or Tez for analyzing large data sets stored in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792" y="1818489"/>
            <a:ext cx="6395696" cy="43891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365760" lvl="1" indent="-342900" defTabSz="913770" fontAlgn="base">
              <a:lnSpc>
                <a:spcPts val="2200"/>
              </a:lnSpc>
              <a:spcAft>
                <a:spcPts val="600"/>
              </a:spcAft>
              <a:buClr>
                <a:srgbClr val="68217A">
                  <a:lumMod val="50000"/>
                </a:srgbClr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Makes big data analytics accessible to non-programmers who may find writing MR programs an obstacle</a:t>
            </a:r>
          </a:p>
          <a:p>
            <a:pPr marL="365760" lvl="1" indent="-342900" defTabSz="913770" fontAlgn="base">
              <a:lnSpc>
                <a:spcPts val="2200"/>
              </a:lnSpc>
              <a:spcAft>
                <a:spcPts val="600"/>
              </a:spcAft>
              <a:buClr>
                <a:srgbClr val="68217A">
                  <a:lumMod val="50000"/>
                </a:srgbClr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Characteristics: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Extensible: User can create custom functions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Easy to program: Complex tasks involving interrelated data transformations can be simplified and encoded as dataflow sequences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Self-optimizing: automatically optimizes execution of Pig jobs</a:t>
            </a:r>
          </a:p>
          <a:p>
            <a:pPr marL="365760" lvl="1" indent="-342900" defTabSz="913770" fontAlgn="base">
              <a:lnSpc>
                <a:spcPts val="2200"/>
              </a:lnSpc>
              <a:spcAft>
                <a:spcPts val="600"/>
              </a:spcAft>
              <a:buClr>
                <a:srgbClr val="68217A">
                  <a:lumMod val="50000"/>
                </a:srgbClr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Use cases: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ETL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Iterative data processing</a:t>
            </a:r>
          </a:p>
          <a:p>
            <a:pPr marL="822960" lvl="2" indent="-342900" defTabSz="913770" fontAlgn="base">
              <a:lnSpc>
                <a:spcPts val="2100"/>
              </a:lnSpc>
              <a:spcAft>
                <a:spcPts val="300"/>
              </a:spcAft>
              <a:buClr>
                <a:srgbClr val="68217A">
                  <a:lumMod val="50000"/>
                </a:srgbClr>
              </a:buClr>
              <a:buSzPct val="75000"/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Research on raw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22831" y="2429810"/>
            <a:ext cx="4914213" cy="3475749"/>
            <a:chOff x="6578925" y="2059965"/>
            <a:chExt cx="5343525" cy="3762375"/>
          </a:xfrm>
        </p:grpSpPr>
        <p:grpSp>
          <p:nvGrpSpPr>
            <p:cNvPr id="8" name="Group 7"/>
            <p:cNvGrpSpPr/>
            <p:nvPr/>
          </p:nvGrpSpPr>
          <p:grpSpPr>
            <a:xfrm>
              <a:off x="6578925" y="2059965"/>
              <a:ext cx="5343525" cy="3762375"/>
              <a:chOff x="6578925" y="2212237"/>
              <a:chExt cx="5343525" cy="376237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578925" y="2212237"/>
                <a:ext cx="5343525" cy="3762375"/>
              </a:xfrm>
              <a:prstGeom prst="rect">
                <a:avLst/>
              </a:prstGeom>
              <a:solidFill>
                <a:srgbClr val="F0F5F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6669412" y="2375719"/>
                <a:ext cx="5162550" cy="1692121"/>
              </a:xfrm>
              <a:prstGeom prst="rect">
                <a:avLst/>
              </a:prstGeom>
              <a:noFill/>
              <a:ln w="19050">
                <a:solidFill>
                  <a:srgbClr val="DDE8F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6669412" y="4231321"/>
                <a:ext cx="5162550" cy="1645604"/>
              </a:xfrm>
              <a:prstGeom prst="rect">
                <a:avLst/>
              </a:prstGeom>
              <a:noFill/>
              <a:ln w="19050">
                <a:solidFill>
                  <a:srgbClr val="DDE8F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754634" y="3485583"/>
                <a:ext cx="5029303" cy="1028346"/>
              </a:xfrm>
              <a:prstGeom prst="rect">
                <a:avLst/>
              </a:prstGeom>
              <a:solidFill>
                <a:srgbClr val="729FCC"/>
              </a:solidFill>
              <a:ln w="19050">
                <a:solidFill>
                  <a:srgbClr val="5B8FC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754634" y="2472370"/>
                <a:ext cx="714375" cy="1232949"/>
                <a:chOff x="6754634" y="2472370"/>
                <a:chExt cx="714375" cy="1232949"/>
              </a:xfrm>
            </p:grpSpPr>
            <p:sp>
              <p:nvSpPr>
                <p:cNvPr id="56" name="Rectangle 55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Trapezoid 56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78184" y="2477213"/>
                <a:ext cx="714375" cy="1232949"/>
                <a:chOff x="6754634" y="2472370"/>
                <a:chExt cx="714375" cy="1232949"/>
              </a:xfrm>
            </p:grpSpPr>
            <p:sp>
              <p:nvSpPr>
                <p:cNvPr id="54" name="Rectangle 53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Trapezoid 54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8352561" y="2462688"/>
                <a:ext cx="811932" cy="1232949"/>
                <a:chOff x="6754634" y="2472370"/>
                <a:chExt cx="714375" cy="1232949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Trapezoid 52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215066" y="2472901"/>
                <a:ext cx="807375" cy="1213413"/>
                <a:chOff x="6754634" y="2472370"/>
                <a:chExt cx="807375" cy="1293904"/>
              </a:xfrm>
            </p:grpSpPr>
            <p:sp>
              <p:nvSpPr>
                <p:cNvPr id="50" name="Rectangle 49"/>
                <p:cNvSpPr/>
                <p:nvPr/>
              </p:nvSpPr>
              <p:spPr bwMode="auto">
                <a:xfrm>
                  <a:off x="6754634" y="2472370"/>
                  <a:ext cx="807375" cy="1194226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Trapezoid 50"/>
                <p:cNvSpPr/>
                <p:nvPr/>
              </p:nvSpPr>
              <p:spPr bwMode="auto">
                <a:xfrm rot="10800000">
                  <a:off x="7029795" y="3600682"/>
                  <a:ext cx="245973" cy="165592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10138633" y="2492850"/>
                <a:ext cx="714375" cy="1232949"/>
                <a:chOff x="6754634" y="2472370"/>
                <a:chExt cx="714375" cy="1232949"/>
              </a:xfrm>
            </p:grpSpPr>
            <p:sp>
              <p:nvSpPr>
                <p:cNvPr id="48" name="Rectangle 47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Trapezoid 48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021239" y="2498043"/>
                <a:ext cx="714375" cy="1232949"/>
                <a:chOff x="6754634" y="2472370"/>
                <a:chExt cx="714375" cy="1232949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6754634" y="2472370"/>
                  <a:ext cx="714375" cy="1136298"/>
                </a:xfrm>
                <a:prstGeom prst="rect">
                  <a:avLst/>
                </a:prstGeom>
                <a:solidFill>
                  <a:srgbClr val="FEFEFF"/>
                </a:solidFill>
                <a:ln w="19050">
                  <a:solidFill>
                    <a:srgbClr val="DDE8F3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Trapezoid 46"/>
                <p:cNvSpPr/>
                <p:nvPr/>
              </p:nvSpPr>
              <p:spPr bwMode="auto">
                <a:xfrm rot="10800000">
                  <a:off x="6988834" y="3589712"/>
                  <a:ext cx="245973" cy="115607"/>
                </a:xfrm>
                <a:prstGeom prst="trapezoid">
                  <a:avLst/>
                </a:prstGeom>
                <a:solidFill>
                  <a:srgbClr val="FEFEFF"/>
                </a:solidFill>
                <a:ln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44331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TextBox 32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78866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42" name="Rectangle 41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TextBox 37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228327" y="3311098"/>
                <a:ext cx="534983" cy="271223"/>
                <a:chOff x="6196646" y="6215960"/>
                <a:chExt cx="534983" cy="271223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676219" y="3291553"/>
                <a:ext cx="534983" cy="271223"/>
                <a:chOff x="6196646" y="6215960"/>
                <a:chExt cx="534983" cy="271223"/>
              </a:xfrm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6208113" y="6223379"/>
                  <a:ext cx="523516" cy="263804"/>
                </a:xfrm>
                <a:prstGeom prst="rect">
                  <a:avLst/>
                </a:prstGeom>
                <a:solidFill>
                  <a:srgbClr val="729FC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TextBox 43"/>
                <p:cNvSpPr txBox="1"/>
                <p:nvPr/>
              </p:nvSpPr>
              <p:spPr>
                <a:xfrm>
                  <a:off x="6196646" y="6215960"/>
                  <a:ext cx="502247" cy="24399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50000"/>
                    </a:lnSpc>
                    <a:spcAft>
                      <a:spcPts val="600"/>
                    </a:spcAft>
                  </a:pPr>
                  <a:r>
                    <a:rPr lang="en-US" sz="1300" b="1" dirty="0">
                      <a:solidFill>
                        <a:schemeClr val="bg1"/>
                      </a:solidFill>
                    </a:rPr>
                    <a:t> Tez</a:t>
                  </a:r>
                </a:p>
              </p:txBody>
            </p:sp>
          </p:grpSp>
          <p:sp>
            <p:nvSpPr>
              <p:cNvPr id="25" name="TextBox 44"/>
              <p:cNvSpPr txBox="1"/>
              <p:nvPr/>
            </p:nvSpPr>
            <p:spPr>
              <a:xfrm>
                <a:off x="6678440" y="2377085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Script</a:t>
                </a:r>
              </a:p>
            </p:txBody>
          </p:sp>
          <p:sp>
            <p:nvSpPr>
              <p:cNvPr id="26" name="TextBox 45"/>
              <p:cNvSpPr txBox="1"/>
              <p:nvPr/>
            </p:nvSpPr>
            <p:spPr>
              <a:xfrm>
                <a:off x="7616324" y="2371008"/>
                <a:ext cx="61021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SQL</a:t>
                </a:r>
              </a:p>
            </p:txBody>
          </p:sp>
          <p:sp>
            <p:nvSpPr>
              <p:cNvPr id="27" name="TextBox 46"/>
              <p:cNvSpPr txBox="1"/>
              <p:nvPr/>
            </p:nvSpPr>
            <p:spPr>
              <a:xfrm>
                <a:off x="8397617" y="2368395"/>
                <a:ext cx="547727" cy="36564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Java</a:t>
                </a:r>
              </a:p>
            </p:txBody>
          </p:sp>
          <p:sp>
            <p:nvSpPr>
              <p:cNvPr id="28" name="TextBox 47"/>
              <p:cNvSpPr txBox="1"/>
              <p:nvPr/>
            </p:nvSpPr>
            <p:spPr>
              <a:xfrm>
                <a:off x="9116477" y="2359394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Engines</a:t>
                </a:r>
              </a:p>
            </p:txBody>
          </p:sp>
          <p:sp>
            <p:nvSpPr>
              <p:cNvPr id="29" name="TextBox 48"/>
              <p:cNvSpPr txBox="1"/>
              <p:nvPr/>
            </p:nvSpPr>
            <p:spPr>
              <a:xfrm>
                <a:off x="10075968" y="2368119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Others</a:t>
                </a:r>
              </a:p>
            </p:txBody>
          </p:sp>
          <p:sp>
            <p:nvSpPr>
              <p:cNvPr id="30" name="TextBox 49"/>
              <p:cNvSpPr txBox="1"/>
              <p:nvPr/>
            </p:nvSpPr>
            <p:spPr>
              <a:xfrm>
                <a:off x="10910134" y="2379405"/>
                <a:ext cx="799596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5B8FC3"/>
                    </a:solidFill>
                    <a:latin typeface="Calibri" panose="020F0502020204030204" pitchFamily="34" charset="0"/>
                  </a:rPr>
                  <a:t>Others</a:t>
                </a:r>
              </a:p>
            </p:txBody>
          </p:sp>
          <p:sp>
            <p:nvSpPr>
              <p:cNvPr id="31" name="TextBox 50"/>
              <p:cNvSpPr txBox="1"/>
              <p:nvPr/>
            </p:nvSpPr>
            <p:spPr>
              <a:xfrm>
                <a:off x="6819085" y="2796129"/>
                <a:ext cx="490780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Pig</a:t>
                </a:r>
              </a:p>
            </p:txBody>
          </p:sp>
          <p:sp>
            <p:nvSpPr>
              <p:cNvPr id="32" name="TextBox 51"/>
              <p:cNvSpPr txBox="1"/>
              <p:nvPr/>
            </p:nvSpPr>
            <p:spPr>
              <a:xfrm>
                <a:off x="7605984" y="2804122"/>
                <a:ext cx="5802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Hive</a:t>
                </a:r>
              </a:p>
            </p:txBody>
          </p:sp>
          <p:sp>
            <p:nvSpPr>
              <p:cNvPr id="33" name="TextBox 52"/>
              <p:cNvSpPr txBox="1"/>
              <p:nvPr/>
            </p:nvSpPr>
            <p:spPr>
              <a:xfrm>
                <a:off x="8351317" y="2794683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Cascading</a:t>
                </a:r>
              </a:p>
            </p:txBody>
          </p:sp>
          <p:sp>
            <p:nvSpPr>
              <p:cNvPr id="34" name="TextBox 53"/>
              <p:cNvSpPr txBox="1"/>
              <p:nvPr/>
            </p:nvSpPr>
            <p:spPr>
              <a:xfrm>
                <a:off x="9197827" y="2859121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HBase 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Accumulo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Storm, Solr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Spark</a:t>
                </a:r>
              </a:p>
            </p:txBody>
          </p:sp>
          <p:sp>
            <p:nvSpPr>
              <p:cNvPr id="35" name="TextBox 54"/>
              <p:cNvSpPr txBox="1"/>
              <p:nvPr/>
            </p:nvSpPr>
            <p:spPr>
              <a:xfrm>
                <a:off x="10071072" y="2862524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Engines</a:t>
                </a:r>
              </a:p>
            </p:txBody>
          </p:sp>
          <p:sp>
            <p:nvSpPr>
              <p:cNvPr id="36" name="TextBox 55"/>
              <p:cNvSpPr txBox="1"/>
              <p:nvPr/>
            </p:nvSpPr>
            <p:spPr>
              <a:xfrm>
                <a:off x="10956734" y="2862524"/>
                <a:ext cx="820861" cy="48340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ISV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5B8FC3"/>
                    </a:solidFill>
                    <a:cs typeface="Arial" panose="020B0604020202020204" pitchFamily="34" charset="0"/>
                  </a:rPr>
                  <a:t>engines</a:t>
                </a:r>
              </a:p>
            </p:txBody>
          </p:sp>
          <p:sp>
            <p:nvSpPr>
              <p:cNvPr id="37" name="TextBox 56"/>
              <p:cNvSpPr txBox="1"/>
              <p:nvPr/>
            </p:nvSpPr>
            <p:spPr>
              <a:xfrm>
                <a:off x="7527801" y="3833878"/>
                <a:ext cx="3784572" cy="744108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YARN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Data Operation System</a:t>
                </a:r>
              </a:p>
              <a:p>
                <a:pPr algn="ctr">
                  <a:lnSpc>
                    <a:spcPct val="500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(Cluster Resource Management)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6758747" y="4435685"/>
              <a:ext cx="5018847" cy="117949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29FC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98308" y="4535630"/>
              <a:ext cx="961053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rgbClr val="538AC0"/>
                  </a:solidFill>
                </a:rPr>
                <a:t>HDFS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538AC0"/>
                  </a:solidFill>
                </a:rPr>
                <a:t>(Hadoop Distributed File System)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3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Pig: 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179" y="1506988"/>
            <a:ext cx="6540247" cy="39767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Pig Latin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Command-based language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Designed specifically for data transformation and flow expression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Execution environment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engine in which Pig Latin commands are executed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Supports local and Hadoop modes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Pig compiler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Converts Pig Latin to optimized MR or Tez program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808976" y="1243794"/>
            <a:ext cx="3558189" cy="5327808"/>
            <a:chOff x="7808976" y="1243794"/>
            <a:chExt cx="3558189" cy="5327808"/>
          </a:xfrm>
        </p:grpSpPr>
        <p:sp>
          <p:nvSpPr>
            <p:cNvPr id="16" name="Rectangle 15"/>
            <p:cNvSpPr/>
            <p:nvPr/>
          </p:nvSpPr>
          <p:spPr bwMode="auto">
            <a:xfrm>
              <a:off x="7808976" y="1243794"/>
              <a:ext cx="3558189" cy="5327808"/>
            </a:xfrm>
            <a:prstGeom prst="rect">
              <a:avLst/>
            </a:prstGeom>
            <a:noFill/>
            <a:ln w="635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982711" y="4135385"/>
              <a:ext cx="1604773" cy="42108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Tez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9596628" y="4135385"/>
              <a:ext cx="1613916" cy="42108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</a:t>
              </a: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9124649" y="5283484"/>
              <a:ext cx="943959" cy="1139810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3137" dirty="0">
                <a:solidFill>
                  <a:srgbClr val="FFFFFF"/>
                </a:soli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982712" y="4576332"/>
              <a:ext cx="3227832" cy="503354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Yarn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54208" y="5638921"/>
              <a:ext cx="914400" cy="48463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HDFS</a:t>
              </a:r>
            </a:p>
          </p:txBody>
        </p:sp>
        <p:cxnSp>
          <p:nvCxnSpPr>
            <p:cNvPr id="11" name="Elbow Connector 10"/>
            <p:cNvCxnSpPr/>
            <p:nvPr/>
          </p:nvCxnSpPr>
          <p:spPr>
            <a:xfrm rot="5400000">
              <a:off x="8855964" y="3335430"/>
              <a:ext cx="640080" cy="822960"/>
            </a:xfrm>
            <a:prstGeom prst="bentConnector3">
              <a:avLst/>
            </a:prstGeom>
            <a:ln w="28575">
              <a:headEnd type="non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16200000" flipH="1">
              <a:off x="9684560" y="3332769"/>
              <a:ext cx="640080" cy="822960"/>
            </a:xfrm>
            <a:prstGeom prst="bentConnector3">
              <a:avLst/>
            </a:prstGeom>
            <a:ln w="28575">
              <a:headEnd type="non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</p:cNvCxnSpPr>
            <p:nvPr/>
          </p:nvCxnSpPr>
          <p:spPr>
            <a:xfrm>
              <a:off x="9596628" y="5079686"/>
              <a:ext cx="0" cy="365760"/>
            </a:xfrm>
            <a:prstGeom prst="straightConnector1">
              <a:avLst/>
            </a:prstGeom>
            <a:ln w="38100">
              <a:headEnd type="non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 bwMode="auto">
            <a:xfrm>
              <a:off x="8430515" y="2046345"/>
              <a:ext cx="2340264" cy="1368059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600647" y="2387425"/>
              <a:ext cx="0" cy="196277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904215" y="2075237"/>
              <a:ext cx="1392865" cy="288264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Pig Latin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904215" y="2599778"/>
              <a:ext cx="1392865" cy="288264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30515" y="3113688"/>
              <a:ext cx="2340264" cy="288264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Execution engine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600647" y="2890706"/>
              <a:ext cx="0" cy="196277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4" descr="http://www.thebhwgroup.com/blog/wp-content/uploads/2014/10/pig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390" y="2363660"/>
              <a:ext cx="471519" cy="70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ounded Rectangle 28"/>
            <p:cNvSpPr/>
            <p:nvPr/>
          </p:nvSpPr>
          <p:spPr bwMode="auto">
            <a:xfrm>
              <a:off x="8430515" y="1520775"/>
              <a:ext cx="1156969" cy="41956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Pig Grunt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9611591" y="1516448"/>
              <a:ext cx="1156969" cy="41956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Pig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4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Pig Latin: Types</a:t>
            </a:r>
          </a:p>
        </p:txBody>
      </p:sp>
      <p:sp>
        <p:nvSpPr>
          <p:cNvPr id="4" name="Trapezoid 3"/>
          <p:cNvSpPr/>
          <p:nvPr/>
        </p:nvSpPr>
        <p:spPr bwMode="auto">
          <a:xfrm rot="16200000">
            <a:off x="880155" y="3024154"/>
            <a:ext cx="5078589" cy="1748590"/>
          </a:xfrm>
          <a:prstGeom prst="trapezoid">
            <a:avLst>
              <a:gd name="adj" fmla="val 128943"/>
            </a:avLst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259" y="3577406"/>
            <a:ext cx="1650132" cy="627864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Pig types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299943" y="1363578"/>
            <a:ext cx="6309360" cy="0"/>
          </a:xfrm>
          <a:prstGeom prst="line">
            <a:avLst/>
          </a:prstGeom>
          <a:ln w="635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14116" y="6417605"/>
            <a:ext cx="6309360" cy="0"/>
          </a:xfrm>
          <a:prstGeom prst="line">
            <a:avLst/>
          </a:prstGeom>
          <a:ln w="635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259580" y="1414129"/>
          <a:ext cx="6471249" cy="4947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3154">
                  <a:extLst>
                    <a:ext uri="{9D8B030D-6E8A-4147-A177-3AD203B41FA5}">
                      <a16:colId xmlns:a16="http://schemas.microsoft.com/office/drawing/2014/main" val="3238432148"/>
                    </a:ext>
                  </a:extLst>
                </a:gridCol>
                <a:gridCol w="4818095">
                  <a:extLst>
                    <a:ext uri="{9D8B030D-6E8A-4147-A177-3AD203B41FA5}">
                      <a16:colId xmlns:a16="http://schemas.microsoft.com/office/drawing/2014/main" val="3016191423"/>
                    </a:ext>
                  </a:extLst>
                </a:gridCol>
              </a:tblGrid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Signed 32-bit integer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6145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Signed 64-bit-integer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685479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float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32-bit floating point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06772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double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64-bit floating point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136535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chararray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Character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array(string) in Unicode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433062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bytearray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Byte array (blob)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572854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boolean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boolean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9190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tuple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 ordered set of field.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e.g: (2,4)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1461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 collection of tuples.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e.g: {(2,4),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(3, 9)}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2540"/>
                  </a:ext>
                </a:extLst>
              </a:tr>
              <a:tr h="494785">
                <a:tc>
                  <a:txBody>
                    <a:bodyPr/>
                    <a:lstStyle/>
                    <a:p>
                      <a:pPr marL="9144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 set of key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value pairs. e.g: [age#32]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99115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4314116" y="1388138"/>
            <a:ext cx="6295187" cy="471647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14116" y="2415324"/>
            <a:ext cx="6295187" cy="453634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314116" y="3397064"/>
            <a:ext cx="6295187" cy="448381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14116" y="4304377"/>
            <a:ext cx="6295187" cy="597237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314116" y="5387979"/>
            <a:ext cx="6295187" cy="445893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Pig: Commands</a:t>
            </a:r>
          </a:p>
        </p:txBody>
      </p:sp>
      <p:sp>
        <p:nvSpPr>
          <p:cNvPr id="4" name="Trapezoid 3"/>
          <p:cNvSpPr/>
          <p:nvPr/>
        </p:nvSpPr>
        <p:spPr bwMode="auto">
          <a:xfrm rot="16200000">
            <a:off x="267702" y="3334923"/>
            <a:ext cx="5078589" cy="1127049"/>
          </a:xfrm>
          <a:prstGeom prst="trapezoid">
            <a:avLst>
              <a:gd name="adj" fmla="val 185917"/>
            </a:avLst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987" y="3418316"/>
            <a:ext cx="1974544" cy="960263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Pig commands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396164" y="1363578"/>
            <a:ext cx="7772400" cy="0"/>
          </a:xfrm>
          <a:prstGeom prst="line">
            <a:avLst/>
          </a:prstGeom>
          <a:ln w="635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78447" y="6428238"/>
            <a:ext cx="7772400" cy="0"/>
          </a:xfrm>
          <a:prstGeom prst="line">
            <a:avLst/>
          </a:prstGeom>
          <a:ln w="635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342906" y="1391052"/>
          <a:ext cx="8445430" cy="5004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6299">
                  <a:extLst>
                    <a:ext uri="{9D8B030D-6E8A-4147-A177-3AD203B41FA5}">
                      <a16:colId xmlns:a16="http://schemas.microsoft.com/office/drawing/2014/main" val="3238432148"/>
                    </a:ext>
                  </a:extLst>
                </a:gridCol>
                <a:gridCol w="6759131">
                  <a:extLst>
                    <a:ext uri="{9D8B030D-6E8A-4147-A177-3AD203B41FA5}">
                      <a16:colId xmlns:a16="http://schemas.microsoft.com/office/drawing/2014/main" val="3016191423"/>
                    </a:ext>
                  </a:extLst>
                </a:gridCol>
              </a:tblGrid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Read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data from the file system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6145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Write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data to the file system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685479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Dump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Write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output to stdout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06772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Foreach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Apply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expressions to each record and generate one or more record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136535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Filter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Apply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predicates to each record and remove record where false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433062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Group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ogroup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Collect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records with the same key from one or more inputs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572854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two or more inputs based on a key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9190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Sort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records based on a key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1461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Distinct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Remove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duplicate records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2540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Merge</a:t>
                      </a:r>
                      <a:r>
                        <a:rPr lang="en-US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two datasets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991152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Limit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Limit the number of records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49799"/>
                  </a:ext>
                </a:extLst>
              </a:tr>
              <a:tr h="417074">
                <a:tc>
                  <a:txBody>
                    <a:bodyPr/>
                    <a:lstStyle/>
                    <a:p>
                      <a:pPr marL="91440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Split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Split data into 2 or more sets, based on filter conditions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82124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3389084" y="1359154"/>
            <a:ext cx="7775102" cy="448381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89084" y="3035801"/>
            <a:ext cx="7775102" cy="448381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389084" y="2175362"/>
            <a:ext cx="7775102" cy="448381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389084" y="4257463"/>
            <a:ext cx="7775102" cy="448381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389084" y="5120182"/>
            <a:ext cx="7775102" cy="418626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389084" y="5995340"/>
            <a:ext cx="7775102" cy="390157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33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87345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Pig – Sample ‘Customers’ data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9" y="1427940"/>
            <a:ext cx="11090174" cy="4796182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528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961" y="290513"/>
            <a:ext cx="11657012" cy="900112"/>
          </a:xfrm>
        </p:spPr>
        <p:txBody>
          <a:bodyPr/>
          <a:lstStyle/>
          <a:p>
            <a:r>
              <a:rPr lang="en-US" sz="5100" dirty="0">
                <a:solidFill>
                  <a:schemeClr val="tx1"/>
                </a:solidFill>
              </a:rPr>
              <a:t>Pig – Sample ‘Orders’ data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0" y="1520981"/>
            <a:ext cx="11468100" cy="461010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316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806" y="244220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Loading and querying with Pig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22" y="1221813"/>
            <a:ext cx="10644043" cy="5069368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98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big data?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17228" y="6154224"/>
            <a:ext cx="5032147" cy="33457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1588" algn="r" defTabSz="914099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defRPr>
            </a:lvl1pPr>
          </a:lstStyle>
          <a:p>
            <a:pPr algn="l"/>
            <a:r>
              <a:rPr lang="en-US" sz="2416" dirty="0">
                <a:solidFill>
                  <a:schemeClr val="tx1"/>
                </a:solidFill>
              </a:rPr>
              <a:t>Data complexity: variety and velocity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1988" y="3055079"/>
            <a:ext cx="1001354" cy="253891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1588" defTabSz="914099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defRPr>
            </a:lvl1pPr>
          </a:lstStyle>
          <a:p>
            <a:pPr algn="r"/>
            <a:r>
              <a:rPr lang="en-US" sz="1833" dirty="0">
                <a:solidFill>
                  <a:schemeClr val="bg2">
                    <a:lumMod val="10000"/>
                  </a:schemeClr>
                </a:solidFill>
              </a:rPr>
              <a:t>Terabytes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8853" y="4326210"/>
            <a:ext cx="894493" cy="219380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1588" defTabSz="914099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defRPr>
            </a:lvl1pPr>
          </a:lstStyle>
          <a:p>
            <a:pPr algn="r"/>
            <a:r>
              <a:rPr lang="en-US" sz="1584" dirty="0">
                <a:solidFill>
                  <a:schemeClr val="bg2">
                    <a:lumMod val="10000"/>
                  </a:schemeClr>
                </a:solidFill>
              </a:rPr>
              <a:t>Gigabytes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36708" y="5563914"/>
            <a:ext cx="886635" cy="196312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1588" defTabSz="914099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defRPr>
            </a:lvl1pPr>
          </a:lstStyle>
          <a:p>
            <a:pPr algn="r"/>
            <a:r>
              <a:rPr lang="en-US" sz="1418" dirty="0">
                <a:solidFill>
                  <a:schemeClr val="bg2">
                    <a:lumMod val="10000"/>
                  </a:schemeClr>
                </a:solidFill>
              </a:rPr>
              <a:t>Megabytes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4555" y="1761981"/>
            <a:ext cx="1098787" cy="27695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1588" defTabSz="914099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pPr algn="r"/>
            <a:r>
              <a:rPr lang="en-US" sz="2000" dirty="0">
                <a:solidFill>
                  <a:schemeClr val="accent2"/>
                </a:solidFill>
                <a:latin typeface="Segoe UI"/>
              </a:rPr>
              <a:t>Petabytes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17227" y="1596936"/>
            <a:ext cx="9419437" cy="4205643"/>
            <a:chOff x="1916134" y="1596674"/>
            <a:chExt cx="9418320" cy="4389120"/>
          </a:xfrm>
        </p:grpSpPr>
        <p:grpSp>
          <p:nvGrpSpPr>
            <p:cNvPr id="5" name="Group 4"/>
            <p:cNvGrpSpPr/>
            <p:nvPr/>
          </p:nvGrpSpPr>
          <p:grpSpPr>
            <a:xfrm>
              <a:off x="1916134" y="1596674"/>
              <a:ext cx="9418320" cy="4389120"/>
              <a:chOff x="1916135" y="1596674"/>
              <a:chExt cx="9320756" cy="4389120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1916135" y="1596674"/>
                <a:ext cx="9320756" cy="4389120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6189" tIns="38094" rIns="76189" bIns="3809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8771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33" kern="0" dirty="0">
                  <a:solidFill>
                    <a:srgbClr val="000000"/>
                  </a:solidFill>
                  <a:latin typeface="Arial"/>
                  <a:ea typeface="ＭＳ Ｐゴシック" pitchFamily="48" charset="-128"/>
                  <a:cs typeface="Arial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9441811" y="1638166"/>
                <a:ext cx="1530987" cy="578015"/>
              </a:xfrm>
              <a:prstGeom prst="rect">
                <a:avLst/>
              </a:prstGeom>
              <a:noFill/>
              <a:ln w="381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152378" tIns="114283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1588" defTabSz="914099" fontAlgn="base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defRPr>
                </a:lvl1pPr>
              </a:lstStyle>
              <a:p>
                <a:r>
                  <a:rPr lang="en-US" sz="3166" dirty="0">
                    <a:gradFill>
                      <a:gsLst>
                        <a:gs pos="39583">
                          <a:srgbClr val="FFFFFF"/>
                        </a:gs>
                        <a:gs pos="50417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Big data</a:t>
                </a: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012137" y="1875824"/>
              <a:ext cx="1720893" cy="3270128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endParaRPr lang="en-US" sz="1667" dirty="0">
                <a:gradFill>
                  <a:gsLst>
                    <a:gs pos="39583">
                      <a:srgbClr val="FFFFFF"/>
                    </a:gs>
                    <a:gs pos="50417">
                      <a:srgbClr val="FFFFFF"/>
                    </a:gs>
                  </a:gsLst>
                  <a:lin ang="5400000" scaled="0"/>
                </a:gradFill>
              </a:endParaRPr>
            </a:p>
            <a:p>
              <a:endParaRPr lang="en-US" sz="1667" dirty="0">
                <a:gradFill>
                  <a:gsLst>
                    <a:gs pos="39583">
                      <a:srgbClr val="FFFFFF"/>
                    </a:gs>
                    <a:gs pos="50417">
                      <a:srgbClr val="FFFFFF"/>
                    </a:gs>
                  </a:gsLst>
                  <a:lin ang="5400000" scaled="0"/>
                </a:gradFill>
              </a:endParaRP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Log files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Spatial &amp; </a:t>
              </a:r>
              <a:b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GPS coordinates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Data market feeds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eGov feeds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Weather 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Text/image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29679" y="1809300"/>
              <a:ext cx="1142653" cy="639225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Clickstream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Wikis/blogs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35630" y="1809300"/>
              <a:ext cx="1332782" cy="48178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Sensors/RFID/</a:t>
              </a:r>
              <a:b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4" name="TextBox 28"/>
            <p:cNvSpPr txBox="1"/>
            <p:nvPr/>
          </p:nvSpPr>
          <p:spPr>
            <a:xfrm>
              <a:off x="7170811" y="1809300"/>
              <a:ext cx="1546479" cy="103756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Social sentiment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Audio/video</a:t>
              </a:r>
            </a:p>
            <a:p>
              <a:endParaRPr lang="en-US" sz="1667" dirty="0">
                <a:gradFill>
                  <a:gsLst>
                    <a:gs pos="39583">
                      <a:srgbClr val="FFFFFF"/>
                    </a:gs>
                    <a:gs pos="50417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17228" y="2735963"/>
            <a:ext cx="6858814" cy="3066615"/>
            <a:chOff x="1916135" y="2785394"/>
            <a:chExt cx="6858000" cy="3200400"/>
          </a:xfrm>
        </p:grpSpPr>
        <p:grpSp>
          <p:nvGrpSpPr>
            <p:cNvPr id="6" name="Group 5"/>
            <p:cNvGrpSpPr/>
            <p:nvPr/>
          </p:nvGrpSpPr>
          <p:grpSpPr>
            <a:xfrm>
              <a:off x="1916135" y="2785394"/>
              <a:ext cx="6858000" cy="3200400"/>
              <a:chOff x="1929898" y="2785394"/>
              <a:chExt cx="6858000" cy="3200400"/>
            </a:xfrm>
          </p:grpSpPr>
          <p:sp>
            <p:nvSpPr>
              <p:cNvPr id="72" name="Rectangle 71"/>
              <p:cNvSpPr/>
              <p:nvPr/>
            </p:nvSpPr>
            <p:spPr bwMode="auto">
              <a:xfrm>
                <a:off x="1929898" y="2785394"/>
                <a:ext cx="6858000" cy="3200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6189" tIns="38094" rIns="76189" bIns="3809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8771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33" kern="0" dirty="0">
                  <a:solidFill>
                    <a:srgbClr val="000000"/>
                  </a:solidFill>
                  <a:latin typeface="Arial"/>
                  <a:ea typeface="ＭＳ Ｐゴシック" pitchFamily="48" charset="-128"/>
                  <a:cs typeface="Aria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13913" y="2820842"/>
                <a:ext cx="1348354" cy="505846"/>
              </a:xfrm>
              <a:prstGeom prst="rect">
                <a:avLst/>
              </a:prstGeom>
              <a:noFill/>
              <a:ln w="381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152378" tIns="114283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1588" defTabSz="914099" fontAlgn="base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98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Segoe UI" pitchFamily="34" charset="0"/>
                    <a:cs typeface="Segoe UI" pitchFamily="34" charset="0"/>
                  </a:defRPr>
                </a:lvl1pPr>
              </a:lstStyle>
              <a:p>
                <a:r>
                  <a:rPr lang="en-US" sz="2666" dirty="0">
                    <a:gradFill>
                      <a:gsLst>
                        <a:gs pos="39583">
                          <a:srgbClr val="FFFFFF"/>
                        </a:gs>
                        <a:gs pos="50417">
                          <a:srgbClr val="FFFFFF"/>
                        </a:gs>
                      </a:gsLst>
                      <a:lin ang="5400000" scaled="0"/>
                    </a:gradFill>
                  </a:rPr>
                  <a:t>Web 2.0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6426938" y="3068033"/>
              <a:ext cx="1763415" cy="2248828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pPr>
                <a:spcBef>
                  <a:spcPts val="1200"/>
                </a:spcBef>
              </a:pPr>
              <a:endParaRPr lang="en-US" sz="1667" dirty="0">
                <a:gradFill>
                  <a:gsLst>
                    <a:gs pos="39583">
                      <a:srgbClr val="FFFFFF"/>
                    </a:gs>
                    <a:gs pos="50417">
                      <a:srgbClr val="FFFFFF"/>
                    </a:gs>
                  </a:gsLst>
                  <a:lin ang="5400000" scaled="0"/>
                </a:gradFill>
              </a:endParaRPr>
            </a:p>
            <a:p>
              <a:pPr>
                <a:spcBef>
                  <a:spcPts val="1200"/>
                </a:spcBef>
              </a:pPr>
              <a:endParaRPr lang="en-US" sz="1667" dirty="0">
                <a:gradFill>
                  <a:gsLst>
                    <a:gs pos="39583">
                      <a:srgbClr val="FFFFFF"/>
                    </a:gs>
                    <a:gs pos="50417">
                      <a:srgbClr val="FFFFFF"/>
                    </a:gs>
                  </a:gsLst>
                  <a:lin ang="5400000" scaled="0"/>
                </a:gradFill>
              </a:endParaRP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Web logs</a:t>
              </a: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Digital marketing</a:t>
              </a: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Search marketing</a:t>
              </a: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Recommendations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90298" y="3011651"/>
              <a:ext cx="1067231" cy="639225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Advertising</a:t>
              </a: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Mobile</a:t>
              </a:r>
            </a:p>
          </p:txBody>
        </p:sp>
        <p:sp>
          <p:nvSpPr>
            <p:cNvPr id="7" name="TextBox 27"/>
            <p:cNvSpPr txBox="1"/>
            <p:nvPr/>
          </p:nvSpPr>
          <p:spPr>
            <a:xfrm>
              <a:off x="4703772" y="3052570"/>
              <a:ext cx="1276214" cy="639225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Collaboration</a:t>
              </a:r>
            </a:p>
            <a:p>
              <a:pPr>
                <a:spcBef>
                  <a:spcPts val="1200"/>
                </a:spcBef>
              </a:pPr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eCommerce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17229" y="3853051"/>
            <a:ext cx="4298189" cy="1949528"/>
            <a:chOff x="1916135" y="3951216"/>
            <a:chExt cx="4297680" cy="2034578"/>
          </a:xfrm>
        </p:grpSpPr>
        <p:grpSp>
          <p:nvGrpSpPr>
            <p:cNvPr id="3" name="Group 2"/>
            <p:cNvGrpSpPr/>
            <p:nvPr/>
          </p:nvGrpSpPr>
          <p:grpSpPr>
            <a:xfrm>
              <a:off x="1916135" y="3951216"/>
              <a:ext cx="4297680" cy="2034578"/>
              <a:chOff x="1887240" y="3951216"/>
              <a:chExt cx="4297680" cy="2034578"/>
            </a:xfrm>
          </p:grpSpPr>
          <p:sp>
            <p:nvSpPr>
              <p:cNvPr id="88" name="Rectangle 87"/>
              <p:cNvSpPr/>
              <p:nvPr/>
            </p:nvSpPr>
            <p:spPr bwMode="auto">
              <a:xfrm>
                <a:off x="1887240" y="3974114"/>
                <a:ext cx="4297680" cy="201168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6189" tIns="38094" rIns="76189" bIns="3809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8771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33" kern="0" dirty="0">
                    <a:solidFill>
                      <a:srgbClr val="000000"/>
                    </a:solidFill>
                    <a:latin typeface="Arial"/>
                    <a:ea typeface="ＭＳ Ｐゴシック" pitchFamily="48" charset="-128"/>
                    <a:cs typeface="Arial"/>
                  </a:rPr>
                  <a:t>		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192548" y="3951216"/>
                <a:ext cx="1514914" cy="505846"/>
              </a:xfrm>
              <a:prstGeom prst="rect">
                <a:avLst/>
              </a:prstGeom>
              <a:noFill/>
              <a:ln w="381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152378" tIns="114283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1588" defTabSz="914099" fontAlgn="base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98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Segoe UI" pitchFamily="34" charset="0"/>
                    <a:cs typeface="Segoe UI" pitchFamily="34" charset="0"/>
                  </a:defRPr>
                </a:lvl1pPr>
              </a:lstStyle>
              <a:p>
                <a:r>
                  <a:rPr lang="en-US" sz="2666" dirty="0">
                    <a:gradFill>
                      <a:gsLst>
                        <a:gs pos="39583">
                          <a:srgbClr val="FFFFFF"/>
                        </a:gs>
                        <a:gs pos="50417">
                          <a:srgbClr val="FFFFFF"/>
                        </a:gs>
                      </a:gsLst>
                      <a:lin ang="5400000" scaled="0"/>
                    </a:gradFill>
                  </a:rPr>
                  <a:t>ERP/CRM</a:t>
                </a: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589884" y="4709290"/>
              <a:ext cx="889674" cy="103756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Payables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Payroll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Inventory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02781" y="4709290"/>
              <a:ext cx="1280928" cy="103756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1588" defTabSz="914099"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defRPr>
              </a:lvl1pPr>
            </a:lstStyle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Contacts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Deal tracking</a:t>
              </a:r>
            </a:p>
            <a:p>
              <a:r>
                <a:rPr lang="en-US" sz="1667" dirty="0">
                  <a:gradFill>
                    <a:gsLst>
                      <a:gs pos="39583">
                        <a:srgbClr val="FFFFFF"/>
                      </a:gs>
                      <a:gs pos="50417">
                        <a:srgbClr val="FFFFFF"/>
                      </a:gs>
                    </a:gsLst>
                    <a:lin ang="5400000" scaled="0"/>
                  </a:gradFill>
                </a:rPr>
                <a:t>Sales pipeline</a:t>
              </a: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1791777" y="1355027"/>
            <a:ext cx="9785240" cy="4571352"/>
          </a:xfrm>
          <a:custGeom>
            <a:avLst/>
            <a:gdLst>
              <a:gd name="connsiteX0" fmla="*/ 0 w 9784080"/>
              <a:gd name="connsiteY0" fmla="*/ 0 h 4754880"/>
              <a:gd name="connsiteX1" fmla="*/ 9784080 w 9784080"/>
              <a:gd name="connsiteY1" fmla="*/ 0 h 4754880"/>
              <a:gd name="connsiteX2" fmla="*/ 9784080 w 9784080"/>
              <a:gd name="connsiteY2" fmla="*/ 4754880 h 4754880"/>
              <a:gd name="connsiteX3" fmla="*/ 0 w 9784080"/>
              <a:gd name="connsiteY3" fmla="*/ 4754880 h 4754880"/>
              <a:gd name="connsiteX4" fmla="*/ 0 w 9784080"/>
              <a:gd name="connsiteY4" fmla="*/ 0 h 4754880"/>
              <a:gd name="connsiteX0" fmla="*/ 9784080 w 9875520"/>
              <a:gd name="connsiteY0" fmla="*/ 0 h 4754880"/>
              <a:gd name="connsiteX1" fmla="*/ 9784080 w 9875520"/>
              <a:gd name="connsiteY1" fmla="*/ 4754880 h 4754880"/>
              <a:gd name="connsiteX2" fmla="*/ 0 w 9875520"/>
              <a:gd name="connsiteY2" fmla="*/ 4754880 h 4754880"/>
              <a:gd name="connsiteX3" fmla="*/ 0 w 9875520"/>
              <a:gd name="connsiteY3" fmla="*/ 0 h 4754880"/>
              <a:gd name="connsiteX4" fmla="*/ 9875520 w 9875520"/>
              <a:gd name="connsiteY4" fmla="*/ 91440 h 4754880"/>
              <a:gd name="connsiteX0" fmla="*/ 9784080 w 9784080"/>
              <a:gd name="connsiteY0" fmla="*/ 0 h 4754880"/>
              <a:gd name="connsiteX1" fmla="*/ 9784080 w 9784080"/>
              <a:gd name="connsiteY1" fmla="*/ 4754880 h 4754880"/>
              <a:gd name="connsiteX2" fmla="*/ 0 w 9784080"/>
              <a:gd name="connsiteY2" fmla="*/ 4754880 h 4754880"/>
              <a:gd name="connsiteX3" fmla="*/ 0 w 9784080"/>
              <a:gd name="connsiteY3" fmla="*/ 0 h 4754880"/>
              <a:gd name="connsiteX0" fmla="*/ 9784080 w 9784080"/>
              <a:gd name="connsiteY0" fmla="*/ 4754880 h 4754880"/>
              <a:gd name="connsiteX1" fmla="*/ 0 w 9784080"/>
              <a:gd name="connsiteY1" fmla="*/ 4754880 h 4754880"/>
              <a:gd name="connsiteX2" fmla="*/ 0 w 9784080"/>
              <a:gd name="connsiteY2" fmla="*/ 0 h 47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4080" h="4754880">
                <a:moveTo>
                  <a:pt x="9784080" y="4754880"/>
                </a:moveTo>
                <a:lnTo>
                  <a:pt x="0" y="4754880"/>
                </a:lnTo>
                <a:lnTo>
                  <a:pt x="0" y="0"/>
                </a:lnTo>
              </a:path>
            </a:pathLst>
          </a:custGeom>
          <a:noFill/>
          <a:ln w="50800">
            <a:solidFill>
              <a:srgbClr val="969696"/>
            </a:solidFill>
            <a:miter lim="800000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85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536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85" grpId="0"/>
      <p:bldP spid="91" grpId="0"/>
      <p:bldP spid="55" grpId="0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461664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80"/>
              </a:spcBef>
              <a:buSzPct val="90000"/>
              <a:defRPr/>
            </a:pPr>
            <a:r>
              <a:rPr lang="en-US" sz="7200" spc="0" dirty="0">
                <a:solidFill>
                  <a:srgbClr val="FFFFFF"/>
                </a:solidFill>
              </a:rPr>
              <a:t>Lab 2</a:t>
            </a:r>
            <a:r>
              <a:rPr lang="en-US" sz="7200" dirty="0">
                <a:solidFill>
                  <a:schemeClr val="tx1"/>
                </a:solidFill>
              </a:rPr>
              <a:t>: Running the Pig application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7200" spc="0" dirty="0">
                <a:solidFill>
                  <a:srgbClr val="FFFFFF"/>
                </a:solidFill>
              </a:rPr>
              <a:t/>
            </a:r>
            <a:br>
              <a:rPr lang="en-US" sz="7200" spc="0" dirty="0">
                <a:solidFill>
                  <a:srgbClr val="FFFFFF"/>
                </a:solidFill>
              </a:rPr>
            </a:br>
            <a:endParaRPr lang="en-US" sz="7200" spc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843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12910"/>
          <a:stretch/>
        </p:blipFill>
        <p:spPr>
          <a:xfrm>
            <a:off x="866" y="487"/>
            <a:ext cx="12615443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 bwMode="ltGray">
          <a:xfrm>
            <a:off x="270067" y="302492"/>
            <a:ext cx="5377786" cy="536725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8992" y="918054"/>
            <a:ext cx="5378861" cy="89966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Introducing and development with HBase: </a:t>
            </a:r>
            <a:r>
              <a:rPr lang="en-US" sz="5400" dirty="0"/>
              <a:t> 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invGray">
          <a:xfrm>
            <a:off x="10140439" y="469529"/>
            <a:ext cx="1595539" cy="34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" y="5150459"/>
            <a:ext cx="1889809" cy="434734"/>
          </a:xfrm>
          <a:prstGeom prst="rect">
            <a:avLst/>
          </a:prstGeom>
        </p:spPr>
      </p:pic>
      <p:pic>
        <p:nvPicPr>
          <p:cNvPr id="8" name="Picture 7" descr="C:\Users\petern\AppData\Local\Temp\vmware-petern\VMwareDnD\9912bbd5\PPE_Logo_RGB_bootcamp_600x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17" y="6164326"/>
            <a:ext cx="1839920" cy="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8" y="2044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Slide" r:id="rId5" imgW="377" imgH="377" progId="TCLayout.ActiveDocument.1">
                  <p:embed/>
                </p:oleObj>
              </mc:Choice>
              <mc:Fallback>
                <p:oleObj name="think-cell Slide" r:id="rId5" imgW="377" imgH="377" progId="TCLayout.ActiveDocument.1">
                  <p:embed/>
                  <p:pic>
                    <p:nvPicPr>
                      <p:cNvPr id="31" name="Object 3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8" y="2044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HBase: What is it?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1" y="1366281"/>
            <a:ext cx="11246850" cy="40766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txBody>
          <a:bodyPr wrap="square" lIns="0" tIns="0" rIns="0" bIns="0">
            <a:noAutofit/>
          </a:bodyPr>
          <a:lstStyle/>
          <a:p>
            <a:pPr marL="0" lvl="1" algn="ctr" defTabSz="913770" fontAlgn="base">
              <a:spcBef>
                <a:spcPts val="588"/>
              </a:spcBef>
              <a:buClr>
                <a:srgbClr val="68217A">
                  <a:lumMod val="50000"/>
                </a:srgbClr>
              </a:buClr>
              <a:tabLst>
                <a:tab pos="645523" algn="l"/>
              </a:tabLst>
            </a:pPr>
            <a:r>
              <a:rPr lang="en-IN" sz="2353" dirty="0">
                <a:solidFill>
                  <a:schemeClr val="bg1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 distributed, columnar, NoSQL database based on Hadoop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7587" y="2255706"/>
            <a:ext cx="5606771" cy="385326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>
            <a:noAutofit/>
          </a:bodyPr>
          <a:lstStyle/>
          <a:p>
            <a:pPr marL="342900" lvl="1" indent="-342900" defTabSz="913770" fontAlgn="base">
              <a:spcBef>
                <a:spcPts val="588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00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Large scale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dirty="0">
                <a:ea typeface="Segoe UI" pitchFamily="34" charset="0"/>
                <a:cs typeface="Segoe UI" pitchFamily="34" charset="0"/>
              </a:rPr>
              <a:t>Linear scalability with automatic partitioning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dirty="0">
                <a:ea typeface="Segoe UI" pitchFamily="34" charset="0"/>
                <a:cs typeface="Segoe UI" pitchFamily="34" charset="0"/>
              </a:rPr>
              <a:t>Billions of rows, X millions of columns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dirty="0">
                <a:ea typeface="Segoe UI" pitchFamily="34" charset="0"/>
                <a:cs typeface="Segoe UI" pitchFamily="34" charset="0"/>
              </a:rPr>
              <a:t>Many deployments with 1,000+ nodes, PBs of data</a:t>
            </a:r>
          </a:p>
          <a:p>
            <a:pPr marL="342900" lvl="1" indent="-342900" defTabSz="913770" fontAlgn="base">
              <a:spcBef>
                <a:spcPts val="588"/>
              </a:spcBef>
              <a:spcAft>
                <a:spcPts val="196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00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Low latency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1765" dirty="0">
                <a:ea typeface="Segoe UI" pitchFamily="34" charset="0"/>
                <a:cs typeface="Segoe UI" pitchFamily="34" charset="0"/>
              </a:rPr>
              <a:t>Supports real-time random read and writes</a:t>
            </a:r>
          </a:p>
          <a:p>
            <a:pPr marL="342900" lvl="1" indent="-342900" defTabSz="913770" fontAlgn="base">
              <a:spcBef>
                <a:spcPts val="588"/>
              </a:spcBef>
              <a:spcAft>
                <a:spcPts val="196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00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Strongly consistent read and writes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dirty="0">
                <a:ea typeface="Segoe UI" pitchFamily="34" charset="0"/>
                <a:cs typeface="Segoe UI" pitchFamily="34" charset="0"/>
              </a:rPr>
              <a:t>Supports transactions (not fully ACID)</a:t>
            </a:r>
          </a:p>
          <a:p>
            <a:pPr marL="342900" lvl="1" indent="-342900" defTabSz="913770" fontAlgn="base">
              <a:spcBef>
                <a:spcPts val="588"/>
              </a:spcBef>
              <a:spcAft>
                <a:spcPts val="196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00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Reliable and fault tolerant</a:t>
            </a:r>
          </a:p>
          <a:p>
            <a:pPr marL="548640" lvl="2" indent="-285750" defTabSz="913770" fontAlgn="base">
              <a:spcBef>
                <a:spcPts val="196"/>
              </a:spcBef>
              <a:spcAft>
                <a:spcPts val="196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dirty="0">
                <a:ea typeface="Segoe UI" pitchFamily="34" charset="0"/>
                <a:cs typeface="Segoe UI" pitchFamily="34" charset="0"/>
              </a:rPr>
              <a:t>Automatic failover in case of server failures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72642" y="2405758"/>
            <a:ext cx="3497083" cy="3400166"/>
            <a:chOff x="7005358" y="2220241"/>
            <a:chExt cx="4318839" cy="4471072"/>
          </a:xfrm>
        </p:grpSpPr>
        <p:sp>
          <p:nvSpPr>
            <p:cNvPr id="32" name="Freeform 31"/>
            <p:cNvSpPr/>
            <p:nvPr/>
          </p:nvSpPr>
          <p:spPr>
            <a:xfrm flipH="1">
              <a:off x="10197016" y="3371710"/>
              <a:ext cx="633107" cy="926358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flipH="1">
              <a:off x="7005358" y="3555225"/>
              <a:ext cx="633107" cy="926358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flipH="1">
              <a:off x="7769399" y="5353104"/>
              <a:ext cx="421451" cy="616665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flipH="1">
              <a:off x="10691090" y="2220242"/>
              <a:ext cx="633107" cy="926358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8992872" y="2220241"/>
              <a:ext cx="296948" cy="434492"/>
            </a:xfrm>
            <a:custGeom>
              <a:avLst/>
              <a:gdLst>
                <a:gd name="connsiteX0" fmla="*/ 3284673 w 3284673"/>
                <a:gd name="connsiteY0" fmla="*/ 701841 h 4806110"/>
                <a:gd name="connsiteX1" fmla="*/ 3284671 w 3284673"/>
                <a:gd name="connsiteY1" fmla="*/ 701843 h 4806110"/>
                <a:gd name="connsiteX2" fmla="*/ 3284671 w 3284673"/>
                <a:gd name="connsiteY2" fmla="*/ 701841 h 4806110"/>
                <a:gd name="connsiteX3" fmla="*/ 3284669 w 3284673"/>
                <a:gd name="connsiteY3" fmla="*/ 701842 h 4806110"/>
                <a:gd name="connsiteX4" fmla="*/ 3284669 w 3284673"/>
                <a:gd name="connsiteY4" fmla="*/ 701841 h 4806110"/>
                <a:gd name="connsiteX5" fmla="*/ 3195823 w 3284673"/>
                <a:gd name="connsiteY5" fmla="*/ 779666 h 4806110"/>
                <a:gd name="connsiteX6" fmla="*/ 2143690 w 3284673"/>
                <a:gd name="connsiteY6" fmla="*/ 1039044 h 4806110"/>
                <a:gd name="connsiteX7" fmla="*/ 1642337 w 3284673"/>
                <a:gd name="connsiteY7" fmla="*/ 1059655 h 4806110"/>
                <a:gd name="connsiteX8" fmla="*/ 1140983 w 3284673"/>
                <a:gd name="connsiteY8" fmla="*/ 1039044 h 4806110"/>
                <a:gd name="connsiteX9" fmla="*/ 508725 w 3284673"/>
                <a:gd name="connsiteY9" fmla="*/ 940562 h 4806110"/>
                <a:gd name="connsiteX10" fmla="*/ 395039 w 3284673"/>
                <a:gd name="connsiteY10" fmla="*/ 909279 h 4806110"/>
                <a:gd name="connsiteX11" fmla="*/ 380829 w 3284673"/>
                <a:gd name="connsiteY11" fmla="*/ 905369 h 4806110"/>
                <a:gd name="connsiteX12" fmla="*/ 88851 w 3284673"/>
                <a:gd name="connsiteY12" fmla="*/ 779666 h 4806110"/>
                <a:gd name="connsiteX13" fmla="*/ 59720 w 3284673"/>
                <a:gd name="connsiteY13" fmla="*/ 754150 h 4806110"/>
                <a:gd name="connsiteX14" fmla="*/ 4 w 3284673"/>
                <a:gd name="connsiteY14" fmla="*/ 701841 h 4806110"/>
                <a:gd name="connsiteX15" fmla="*/ 4 w 3284673"/>
                <a:gd name="connsiteY15" fmla="*/ 701842 h 4806110"/>
                <a:gd name="connsiteX16" fmla="*/ 2 w 3284673"/>
                <a:gd name="connsiteY16" fmla="*/ 701841 h 4806110"/>
                <a:gd name="connsiteX17" fmla="*/ 2 w 3284673"/>
                <a:gd name="connsiteY17" fmla="*/ 701843 h 4806110"/>
                <a:gd name="connsiteX18" fmla="*/ 0 w 3284673"/>
                <a:gd name="connsiteY18" fmla="*/ 701841 h 4806110"/>
                <a:gd name="connsiteX19" fmla="*/ 0 w 3284673"/>
                <a:gd name="connsiteY19" fmla="*/ 1053189 h 4806110"/>
                <a:gd name="connsiteX20" fmla="*/ 2 w 3284673"/>
                <a:gd name="connsiteY20" fmla="*/ 1053191 h 4806110"/>
                <a:gd name="connsiteX21" fmla="*/ 2 w 3284673"/>
                <a:gd name="connsiteY21" fmla="*/ 1918845 h 4806110"/>
                <a:gd name="connsiteX22" fmla="*/ 2 w 3284673"/>
                <a:gd name="connsiteY22" fmla="*/ 2181795 h 4806110"/>
                <a:gd name="connsiteX23" fmla="*/ 2 w 3284673"/>
                <a:gd name="connsiteY23" fmla="*/ 2551024 h 4806110"/>
                <a:gd name="connsiteX24" fmla="*/ 4 w 3284673"/>
                <a:gd name="connsiteY24" fmla="*/ 2551025 h 4806110"/>
                <a:gd name="connsiteX25" fmla="*/ 4 w 3284673"/>
                <a:gd name="connsiteY25" fmla="*/ 2920828 h 4806110"/>
                <a:gd name="connsiteX26" fmla="*/ 4 w 3284673"/>
                <a:gd name="connsiteY26" fmla="*/ 3146226 h 4806110"/>
                <a:gd name="connsiteX27" fmla="*/ 0 w 3284673"/>
                <a:gd name="connsiteY27" fmla="*/ 3146222 h 4806110"/>
                <a:gd name="connsiteX28" fmla="*/ 0 w 3284673"/>
                <a:gd name="connsiteY28" fmla="*/ 3169359 h 4806110"/>
                <a:gd name="connsiteX29" fmla="*/ 4 w 3284673"/>
                <a:gd name="connsiteY29" fmla="*/ 3169359 h 4806110"/>
                <a:gd name="connsiteX30" fmla="*/ 4 w 3284673"/>
                <a:gd name="connsiteY30" fmla="*/ 3398798 h 4806110"/>
                <a:gd name="connsiteX31" fmla="*/ 4 w 3284673"/>
                <a:gd name="connsiteY31" fmla="*/ 3719407 h 4806110"/>
                <a:gd name="connsiteX32" fmla="*/ 0 w 3284673"/>
                <a:gd name="connsiteY32" fmla="*/ 3719407 h 4806110"/>
                <a:gd name="connsiteX33" fmla="*/ 0 w 3284673"/>
                <a:gd name="connsiteY33" fmla="*/ 4400783 h 4806110"/>
                <a:gd name="connsiteX34" fmla="*/ 1642335 w 3284673"/>
                <a:gd name="connsiteY34" fmla="*/ 4806110 h 4806110"/>
                <a:gd name="connsiteX35" fmla="*/ 1642339 w 3284673"/>
                <a:gd name="connsiteY35" fmla="*/ 4806110 h 4806110"/>
                <a:gd name="connsiteX36" fmla="*/ 3284673 w 3284673"/>
                <a:gd name="connsiteY36" fmla="*/ 4400783 h 4806110"/>
                <a:gd name="connsiteX37" fmla="*/ 3284673 w 3284673"/>
                <a:gd name="connsiteY37" fmla="*/ 3719407 h 4806110"/>
                <a:gd name="connsiteX38" fmla="*/ 3284669 w 3284673"/>
                <a:gd name="connsiteY38" fmla="*/ 3719407 h 4806110"/>
                <a:gd name="connsiteX39" fmla="*/ 3284669 w 3284673"/>
                <a:gd name="connsiteY39" fmla="*/ 3398798 h 4806110"/>
                <a:gd name="connsiteX40" fmla="*/ 3284669 w 3284673"/>
                <a:gd name="connsiteY40" fmla="*/ 3169359 h 4806110"/>
                <a:gd name="connsiteX41" fmla="*/ 3284673 w 3284673"/>
                <a:gd name="connsiteY41" fmla="*/ 3169359 h 4806110"/>
                <a:gd name="connsiteX42" fmla="*/ 3284673 w 3284673"/>
                <a:gd name="connsiteY42" fmla="*/ 3146222 h 4806110"/>
                <a:gd name="connsiteX43" fmla="*/ 3284669 w 3284673"/>
                <a:gd name="connsiteY43" fmla="*/ 3146226 h 4806110"/>
                <a:gd name="connsiteX44" fmla="*/ 3284669 w 3284673"/>
                <a:gd name="connsiteY44" fmla="*/ 2920828 h 4806110"/>
                <a:gd name="connsiteX45" fmla="*/ 3284669 w 3284673"/>
                <a:gd name="connsiteY45" fmla="*/ 2551025 h 4806110"/>
                <a:gd name="connsiteX46" fmla="*/ 3284671 w 3284673"/>
                <a:gd name="connsiteY46" fmla="*/ 2551024 h 4806110"/>
                <a:gd name="connsiteX47" fmla="*/ 3284671 w 3284673"/>
                <a:gd name="connsiteY47" fmla="*/ 2181795 h 4806110"/>
                <a:gd name="connsiteX48" fmla="*/ 3284671 w 3284673"/>
                <a:gd name="connsiteY48" fmla="*/ 1918845 h 4806110"/>
                <a:gd name="connsiteX49" fmla="*/ 3284671 w 3284673"/>
                <a:gd name="connsiteY49" fmla="*/ 1053191 h 4806110"/>
                <a:gd name="connsiteX50" fmla="*/ 3284673 w 3284673"/>
                <a:gd name="connsiteY50" fmla="*/ 1053189 h 4806110"/>
                <a:gd name="connsiteX51" fmla="*/ 1642339 w 3284673"/>
                <a:gd name="connsiteY51" fmla="*/ 0 h 4806110"/>
                <a:gd name="connsiteX52" fmla="*/ 1642335 w 3284673"/>
                <a:gd name="connsiteY52" fmla="*/ 0 h 4806110"/>
                <a:gd name="connsiteX53" fmla="*/ 0 w 3284673"/>
                <a:gd name="connsiteY53" fmla="*/ 458431 h 4806110"/>
                <a:gd name="connsiteX54" fmla="*/ 1642335 w 3284673"/>
                <a:gd name="connsiteY54" fmla="*/ 916862 h 4806110"/>
                <a:gd name="connsiteX55" fmla="*/ 1642339 w 3284673"/>
                <a:gd name="connsiteY55" fmla="*/ 916862 h 4806110"/>
                <a:gd name="connsiteX56" fmla="*/ 3284673 w 3284673"/>
                <a:gd name="connsiteY56" fmla="*/ 458431 h 4806110"/>
                <a:gd name="connsiteX57" fmla="*/ 1642339 w 3284673"/>
                <a:gd name="connsiteY57" fmla="*/ 0 h 480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284673" h="4806110">
                  <a:moveTo>
                    <a:pt x="3284673" y="701841"/>
                  </a:moveTo>
                  <a:lnTo>
                    <a:pt x="3284671" y="701843"/>
                  </a:lnTo>
                  <a:lnTo>
                    <a:pt x="3284671" y="701841"/>
                  </a:lnTo>
                  <a:lnTo>
                    <a:pt x="3284669" y="701842"/>
                  </a:lnTo>
                  <a:lnTo>
                    <a:pt x="3284669" y="701841"/>
                  </a:lnTo>
                  <a:lnTo>
                    <a:pt x="3195823" y="779666"/>
                  </a:lnTo>
                  <a:cubicBezTo>
                    <a:pt x="3003862" y="903069"/>
                    <a:pt x="2618829" y="998859"/>
                    <a:pt x="2143690" y="1039044"/>
                  </a:cubicBezTo>
                  <a:lnTo>
                    <a:pt x="1642337" y="1059655"/>
                  </a:lnTo>
                  <a:lnTo>
                    <a:pt x="1140983" y="1039044"/>
                  </a:lnTo>
                  <a:cubicBezTo>
                    <a:pt x="903413" y="1018952"/>
                    <a:pt x="688370" y="984958"/>
                    <a:pt x="508725" y="940562"/>
                  </a:cubicBezTo>
                  <a:lnTo>
                    <a:pt x="395039" y="909279"/>
                  </a:lnTo>
                  <a:lnTo>
                    <a:pt x="380829" y="905369"/>
                  </a:lnTo>
                  <a:cubicBezTo>
                    <a:pt x="259972" y="868335"/>
                    <a:pt x="160836" y="825942"/>
                    <a:pt x="88851" y="779666"/>
                  </a:cubicBezTo>
                  <a:lnTo>
                    <a:pt x="59720" y="754150"/>
                  </a:lnTo>
                  <a:lnTo>
                    <a:pt x="4" y="701841"/>
                  </a:lnTo>
                  <a:lnTo>
                    <a:pt x="4" y="701842"/>
                  </a:lnTo>
                  <a:lnTo>
                    <a:pt x="2" y="701841"/>
                  </a:lnTo>
                  <a:lnTo>
                    <a:pt x="2" y="701843"/>
                  </a:lnTo>
                  <a:lnTo>
                    <a:pt x="0" y="701841"/>
                  </a:lnTo>
                  <a:lnTo>
                    <a:pt x="0" y="1053189"/>
                  </a:lnTo>
                  <a:lnTo>
                    <a:pt x="2" y="1053191"/>
                  </a:lnTo>
                  <a:lnTo>
                    <a:pt x="2" y="1918845"/>
                  </a:lnTo>
                  <a:lnTo>
                    <a:pt x="2" y="2181795"/>
                  </a:lnTo>
                  <a:lnTo>
                    <a:pt x="2" y="2551024"/>
                  </a:lnTo>
                  <a:lnTo>
                    <a:pt x="4" y="2551025"/>
                  </a:lnTo>
                  <a:lnTo>
                    <a:pt x="4" y="2920828"/>
                  </a:lnTo>
                  <a:lnTo>
                    <a:pt x="4" y="3146226"/>
                  </a:lnTo>
                  <a:lnTo>
                    <a:pt x="0" y="3146222"/>
                  </a:lnTo>
                  <a:lnTo>
                    <a:pt x="0" y="3169359"/>
                  </a:lnTo>
                  <a:lnTo>
                    <a:pt x="4" y="3169359"/>
                  </a:lnTo>
                  <a:lnTo>
                    <a:pt x="4" y="3398798"/>
                  </a:lnTo>
                  <a:lnTo>
                    <a:pt x="4" y="3719407"/>
                  </a:lnTo>
                  <a:lnTo>
                    <a:pt x="0" y="3719407"/>
                  </a:lnTo>
                  <a:lnTo>
                    <a:pt x="0" y="4400783"/>
                  </a:lnTo>
                  <a:cubicBezTo>
                    <a:pt x="0" y="4624721"/>
                    <a:pt x="735436" y="4806110"/>
                    <a:pt x="1642335" y="4806110"/>
                  </a:cubicBezTo>
                  <a:lnTo>
                    <a:pt x="1642339" y="4806110"/>
                  </a:lnTo>
                  <a:cubicBezTo>
                    <a:pt x="2549237" y="4806110"/>
                    <a:pt x="3284673" y="4624721"/>
                    <a:pt x="3284673" y="4400783"/>
                  </a:cubicBezTo>
                  <a:lnTo>
                    <a:pt x="3284673" y="3719407"/>
                  </a:lnTo>
                  <a:lnTo>
                    <a:pt x="3284669" y="3719407"/>
                  </a:lnTo>
                  <a:lnTo>
                    <a:pt x="3284669" y="3398798"/>
                  </a:lnTo>
                  <a:lnTo>
                    <a:pt x="3284669" y="3169359"/>
                  </a:lnTo>
                  <a:lnTo>
                    <a:pt x="3284673" y="3169359"/>
                  </a:lnTo>
                  <a:lnTo>
                    <a:pt x="3284673" y="3146222"/>
                  </a:lnTo>
                  <a:lnTo>
                    <a:pt x="3284669" y="3146226"/>
                  </a:lnTo>
                  <a:lnTo>
                    <a:pt x="3284669" y="2920828"/>
                  </a:lnTo>
                  <a:lnTo>
                    <a:pt x="3284669" y="2551025"/>
                  </a:lnTo>
                  <a:lnTo>
                    <a:pt x="3284671" y="2551024"/>
                  </a:lnTo>
                  <a:lnTo>
                    <a:pt x="3284671" y="2181795"/>
                  </a:lnTo>
                  <a:lnTo>
                    <a:pt x="3284671" y="1918845"/>
                  </a:lnTo>
                  <a:lnTo>
                    <a:pt x="3284671" y="1053191"/>
                  </a:lnTo>
                  <a:lnTo>
                    <a:pt x="3284673" y="1053189"/>
                  </a:lnTo>
                  <a:close/>
                  <a:moveTo>
                    <a:pt x="1642339" y="0"/>
                  </a:moveTo>
                  <a:lnTo>
                    <a:pt x="1642335" y="0"/>
                  </a:lnTo>
                  <a:cubicBezTo>
                    <a:pt x="735297" y="0"/>
                    <a:pt x="0" y="205248"/>
                    <a:pt x="0" y="458431"/>
                  </a:cubicBezTo>
                  <a:cubicBezTo>
                    <a:pt x="0" y="711614"/>
                    <a:pt x="735297" y="916862"/>
                    <a:pt x="1642335" y="916862"/>
                  </a:cubicBezTo>
                  <a:lnTo>
                    <a:pt x="1642339" y="916862"/>
                  </a:lnTo>
                  <a:cubicBezTo>
                    <a:pt x="2549376" y="916862"/>
                    <a:pt x="3284673" y="711614"/>
                    <a:pt x="3284673" y="458431"/>
                  </a:cubicBezTo>
                  <a:cubicBezTo>
                    <a:pt x="3284673" y="205248"/>
                    <a:pt x="2549376" y="0"/>
                    <a:pt x="1642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0197016" y="5377078"/>
              <a:ext cx="988148" cy="1314235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7011318" y="5686172"/>
              <a:ext cx="635781" cy="845588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7983296" y="2570870"/>
              <a:ext cx="635781" cy="845588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9205194" y="3072733"/>
              <a:ext cx="334872" cy="445380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10850292" y="4540103"/>
              <a:ext cx="334872" cy="445380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7815860" y="4540103"/>
              <a:ext cx="334872" cy="445380"/>
            </a:xfrm>
            <a:custGeom>
              <a:avLst/>
              <a:gdLst>
                <a:gd name="connsiteX0" fmla="*/ 460324 w 914400"/>
                <a:gd name="connsiteY0" fmla="*/ 48397 h 1216152"/>
                <a:gd name="connsiteX1" fmla="*/ 76152 w 914400"/>
                <a:gd name="connsiteY1" fmla="*/ 179523 h 1216152"/>
                <a:gd name="connsiteX2" fmla="*/ 460324 w 914400"/>
                <a:gd name="connsiteY2" fmla="*/ 310649 h 1216152"/>
                <a:gd name="connsiteX3" fmla="*/ 844496 w 914400"/>
                <a:gd name="connsiteY3" fmla="*/ 179523 h 1216152"/>
                <a:gd name="connsiteX4" fmla="*/ 460324 w 914400"/>
                <a:gd name="connsiteY4" fmla="*/ 48397 h 1216152"/>
                <a:gd name="connsiteX5" fmla="*/ 457200 w 914400"/>
                <a:gd name="connsiteY5" fmla="*/ 0 h 1216152"/>
                <a:gd name="connsiteX6" fmla="*/ 914400 w 914400"/>
                <a:gd name="connsiteY6" fmla="*/ 178121 h 1216152"/>
                <a:gd name="connsiteX7" fmla="*/ 914400 w 914400"/>
                <a:gd name="connsiteY7" fmla="*/ 1038031 h 1216152"/>
                <a:gd name="connsiteX8" fmla="*/ 457200 w 914400"/>
                <a:gd name="connsiteY8" fmla="*/ 1216152 h 1216152"/>
                <a:gd name="connsiteX9" fmla="*/ 279237 w 914400"/>
                <a:gd name="connsiteY9" fmla="*/ 1202155 h 1216152"/>
                <a:gd name="connsiteX10" fmla="*/ 201575 w 914400"/>
                <a:gd name="connsiteY10" fmla="*/ 1185732 h 1216152"/>
                <a:gd name="connsiteX11" fmla="*/ 0 w 914400"/>
                <a:gd name="connsiteY11" fmla="*/ 1038031 h 1216152"/>
                <a:gd name="connsiteX12" fmla="*/ 0 w 914400"/>
                <a:gd name="connsiteY12" fmla="*/ 178121 h 1216152"/>
                <a:gd name="connsiteX13" fmla="*/ 0 w 914400"/>
                <a:gd name="connsiteY13" fmla="*/ 178121 h 1216152"/>
                <a:gd name="connsiteX14" fmla="*/ 457200 w 914400"/>
                <a:gd name="connsiteY14" fmla="*/ 0 h 12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400" h="1216152">
                  <a:moveTo>
                    <a:pt x="460324" y="48397"/>
                  </a:moveTo>
                  <a:cubicBezTo>
                    <a:pt x="248152" y="48397"/>
                    <a:pt x="76152" y="107104"/>
                    <a:pt x="76152" y="179523"/>
                  </a:cubicBezTo>
                  <a:cubicBezTo>
                    <a:pt x="76152" y="251942"/>
                    <a:pt x="248152" y="310649"/>
                    <a:pt x="460324" y="310649"/>
                  </a:cubicBezTo>
                  <a:cubicBezTo>
                    <a:pt x="672496" y="310649"/>
                    <a:pt x="844496" y="251942"/>
                    <a:pt x="844496" y="179523"/>
                  </a:cubicBezTo>
                  <a:cubicBezTo>
                    <a:pt x="844496" y="107104"/>
                    <a:pt x="672496" y="48397"/>
                    <a:pt x="460324" y="48397"/>
                  </a:cubicBezTo>
                  <a:close/>
                  <a:moveTo>
                    <a:pt x="457200" y="0"/>
                  </a:moveTo>
                  <a:cubicBezTo>
                    <a:pt x="709705" y="0"/>
                    <a:pt x="914400" y="79747"/>
                    <a:pt x="914400" y="178121"/>
                  </a:cubicBezTo>
                  <a:lnTo>
                    <a:pt x="914400" y="1038031"/>
                  </a:lnTo>
                  <a:cubicBezTo>
                    <a:pt x="914400" y="1136405"/>
                    <a:pt x="709705" y="1216152"/>
                    <a:pt x="457200" y="1216152"/>
                  </a:cubicBezTo>
                  <a:cubicBezTo>
                    <a:pt x="394074" y="1216152"/>
                    <a:pt x="333936" y="1211168"/>
                    <a:pt x="279237" y="1202155"/>
                  </a:cubicBezTo>
                  <a:cubicBezTo>
                    <a:pt x="251888" y="1197648"/>
                    <a:pt x="225898" y="1192134"/>
                    <a:pt x="201575" y="1185732"/>
                  </a:cubicBezTo>
                  <a:cubicBezTo>
                    <a:pt x="79959" y="1153723"/>
                    <a:pt x="0" y="1099515"/>
                    <a:pt x="0" y="1038031"/>
                  </a:cubicBezTo>
                  <a:lnTo>
                    <a:pt x="0" y="178121"/>
                  </a:lnTo>
                  <a:lnTo>
                    <a:pt x="0" y="178121"/>
                  </a:lnTo>
                  <a:cubicBezTo>
                    <a:pt x="0" y="79747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96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8349049" y="3807749"/>
              <a:ext cx="1670243" cy="2221423"/>
              <a:chOff x="8732614" y="3158668"/>
              <a:chExt cx="1703735" cy="2265967"/>
            </a:xfrm>
          </p:grpSpPr>
          <p:sp>
            <p:nvSpPr>
              <p:cNvPr id="47" name="Freeform 46"/>
              <p:cNvSpPr/>
              <p:nvPr/>
            </p:nvSpPr>
            <p:spPr bwMode="auto">
              <a:xfrm>
                <a:off x="8732614" y="3158668"/>
                <a:ext cx="1703735" cy="2265967"/>
              </a:xfrm>
              <a:custGeom>
                <a:avLst/>
                <a:gdLst>
                  <a:gd name="connsiteX0" fmla="*/ 460324 w 914400"/>
                  <a:gd name="connsiteY0" fmla="*/ 48397 h 1216152"/>
                  <a:gd name="connsiteX1" fmla="*/ 76152 w 914400"/>
                  <a:gd name="connsiteY1" fmla="*/ 179523 h 1216152"/>
                  <a:gd name="connsiteX2" fmla="*/ 460324 w 914400"/>
                  <a:gd name="connsiteY2" fmla="*/ 310649 h 1216152"/>
                  <a:gd name="connsiteX3" fmla="*/ 844496 w 914400"/>
                  <a:gd name="connsiteY3" fmla="*/ 179523 h 1216152"/>
                  <a:gd name="connsiteX4" fmla="*/ 460324 w 914400"/>
                  <a:gd name="connsiteY4" fmla="*/ 48397 h 1216152"/>
                  <a:gd name="connsiteX5" fmla="*/ 457200 w 914400"/>
                  <a:gd name="connsiteY5" fmla="*/ 0 h 1216152"/>
                  <a:gd name="connsiteX6" fmla="*/ 914400 w 914400"/>
                  <a:gd name="connsiteY6" fmla="*/ 178121 h 1216152"/>
                  <a:gd name="connsiteX7" fmla="*/ 914400 w 914400"/>
                  <a:gd name="connsiteY7" fmla="*/ 1038031 h 1216152"/>
                  <a:gd name="connsiteX8" fmla="*/ 457200 w 914400"/>
                  <a:gd name="connsiteY8" fmla="*/ 1216152 h 1216152"/>
                  <a:gd name="connsiteX9" fmla="*/ 279237 w 914400"/>
                  <a:gd name="connsiteY9" fmla="*/ 1202155 h 1216152"/>
                  <a:gd name="connsiteX10" fmla="*/ 201575 w 914400"/>
                  <a:gd name="connsiteY10" fmla="*/ 1185732 h 1216152"/>
                  <a:gd name="connsiteX11" fmla="*/ 0 w 914400"/>
                  <a:gd name="connsiteY11" fmla="*/ 1038031 h 1216152"/>
                  <a:gd name="connsiteX12" fmla="*/ 0 w 914400"/>
                  <a:gd name="connsiteY12" fmla="*/ 178121 h 1216152"/>
                  <a:gd name="connsiteX13" fmla="*/ 0 w 914400"/>
                  <a:gd name="connsiteY13" fmla="*/ 178121 h 1216152"/>
                  <a:gd name="connsiteX14" fmla="*/ 457200 w 914400"/>
                  <a:gd name="connsiteY14" fmla="*/ 0 h 121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400" h="1216152">
                    <a:moveTo>
                      <a:pt x="460324" y="48397"/>
                    </a:moveTo>
                    <a:cubicBezTo>
                      <a:pt x="248152" y="48397"/>
                      <a:pt x="76152" y="107104"/>
                      <a:pt x="76152" y="179523"/>
                    </a:cubicBezTo>
                    <a:cubicBezTo>
                      <a:pt x="76152" y="251942"/>
                      <a:pt x="248152" y="310649"/>
                      <a:pt x="460324" y="310649"/>
                    </a:cubicBezTo>
                    <a:cubicBezTo>
                      <a:pt x="672496" y="310649"/>
                      <a:pt x="844496" y="251942"/>
                      <a:pt x="844496" y="179523"/>
                    </a:cubicBezTo>
                    <a:cubicBezTo>
                      <a:pt x="844496" y="107104"/>
                      <a:pt x="672496" y="48397"/>
                      <a:pt x="460324" y="48397"/>
                    </a:cubicBezTo>
                    <a:close/>
                    <a:moveTo>
                      <a:pt x="457200" y="0"/>
                    </a:moveTo>
                    <a:cubicBezTo>
                      <a:pt x="709705" y="0"/>
                      <a:pt x="914400" y="79747"/>
                      <a:pt x="914400" y="178121"/>
                    </a:cubicBezTo>
                    <a:lnTo>
                      <a:pt x="914400" y="1038031"/>
                    </a:lnTo>
                    <a:cubicBezTo>
                      <a:pt x="914400" y="1136405"/>
                      <a:pt x="709705" y="1216152"/>
                      <a:pt x="457200" y="1216152"/>
                    </a:cubicBezTo>
                    <a:cubicBezTo>
                      <a:pt x="394074" y="1216152"/>
                      <a:pt x="333936" y="1211168"/>
                      <a:pt x="279237" y="1202155"/>
                    </a:cubicBezTo>
                    <a:cubicBezTo>
                      <a:pt x="251888" y="1197648"/>
                      <a:pt x="225898" y="1192134"/>
                      <a:pt x="201575" y="1185732"/>
                    </a:cubicBezTo>
                    <a:cubicBezTo>
                      <a:pt x="79959" y="1153723"/>
                      <a:pt x="0" y="1099515"/>
                      <a:pt x="0" y="1038031"/>
                    </a:cubicBezTo>
                    <a:lnTo>
                      <a:pt x="0" y="178121"/>
                    </a:lnTo>
                    <a:lnTo>
                      <a:pt x="0" y="178121"/>
                    </a:lnTo>
                    <a:cubicBezTo>
                      <a:pt x="0" y="79747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3137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48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691" y="4287387"/>
                <a:ext cx="1489581" cy="270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0" name="Rectangle 49"/>
          <p:cNvSpPr/>
          <p:nvPr/>
        </p:nvSpPr>
        <p:spPr>
          <a:xfrm>
            <a:off x="2866696" y="7181363"/>
            <a:ext cx="5266225" cy="107571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>
            <a:noAutofit/>
          </a:bodyPr>
          <a:lstStyle/>
          <a:p>
            <a:pPr marL="0" lvl="1" defTabSz="913770" fontAlgn="base">
              <a:spcBef>
                <a:spcPts val="588"/>
              </a:spcBef>
              <a:buClr>
                <a:srgbClr val="68217A">
                  <a:lumMod val="50000"/>
                </a:srgbClr>
              </a:buClr>
              <a:tabLst>
                <a:tab pos="645523" algn="l"/>
              </a:tabLst>
            </a:pPr>
            <a:r>
              <a:rPr lang="en-IN" sz="2353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Open source</a:t>
            </a:r>
          </a:p>
          <a:p>
            <a:pPr marL="0" lvl="1" defTabSz="913770" fontAlgn="base">
              <a:spcBef>
                <a:spcPts val="196"/>
              </a:spcBef>
              <a:spcAft>
                <a:spcPts val="196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</a:pPr>
            <a:r>
              <a:rPr lang="en-IN" sz="1765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Modelled after Google’s BigTable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894830" y="1993900"/>
            <a:ext cx="4777740" cy="4343400"/>
          </a:xfrm>
          <a:prstGeom prst="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0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283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HBase: Data model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6068505" y="1779070"/>
          <a:ext cx="5842014" cy="1633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7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36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83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Row key </a:t>
                      </a:r>
                      <a:endParaRPr lang="en-IN" sz="1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44821" marR="44821" marT="26893" marB="26893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Customer</a:t>
                      </a:r>
                      <a:endParaRPr lang="en-IN" sz="1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44821" marR="44821" marT="26893" marB="26893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Sales</a:t>
                      </a:r>
                      <a:endParaRPr lang="en-IN" sz="1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44821" marR="44821" marT="26893" marB="26893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51">
                <a:tc>
                  <a:txBody>
                    <a:bodyPr/>
                    <a:lstStyle/>
                    <a:p>
                      <a:r>
                        <a:rPr lang="en-IN" sz="1400" dirty="0"/>
                        <a:t>Customer ID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City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Product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Amount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51">
                <a:tc>
                  <a:txBody>
                    <a:bodyPr/>
                    <a:lstStyle/>
                    <a:p>
                      <a:r>
                        <a:rPr lang="en-IN" sz="1400" dirty="0"/>
                        <a:t>101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John White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Los Angeles, CA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Chairs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$400.00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51">
                <a:tc>
                  <a:txBody>
                    <a:bodyPr/>
                    <a:lstStyle/>
                    <a:p>
                      <a:r>
                        <a:rPr lang="en-IN" sz="1400" dirty="0"/>
                        <a:t>102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Jane</a:t>
                      </a:r>
                      <a:r>
                        <a:rPr lang="en-IN" sz="1400" baseline="0" dirty="0"/>
                        <a:t> Brown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Atlanta, GA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Lamps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$200.00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951">
                <a:tc>
                  <a:txBody>
                    <a:bodyPr/>
                    <a:lstStyle/>
                    <a:p>
                      <a:r>
                        <a:rPr lang="en-IN" sz="1400" dirty="0"/>
                        <a:t>103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Bill Green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Pittsburgh,</a:t>
                      </a:r>
                      <a:r>
                        <a:rPr lang="en-IN" sz="1400" baseline="0" dirty="0"/>
                        <a:t> PA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Desk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$500.00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951">
                <a:tc>
                  <a:txBody>
                    <a:bodyPr/>
                    <a:lstStyle/>
                    <a:p>
                      <a:r>
                        <a:rPr lang="en-IN" sz="1400" dirty="0"/>
                        <a:t>104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Jack Black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St. Louis, MO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Bed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$1600.00</a:t>
                      </a:r>
                      <a:endParaRPr lang="en-IN" sz="1400" dirty="0">
                        <a:solidFill>
                          <a:schemeClr val="tx2"/>
                        </a:solidFill>
                      </a:endParaRPr>
                    </a:p>
                  </a:txBody>
                  <a:tcPr marL="44821" marR="44821" marT="26893" marB="2689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" name="Rectangle 71"/>
          <p:cNvSpPr/>
          <p:nvPr/>
        </p:nvSpPr>
        <p:spPr bwMode="auto">
          <a:xfrm>
            <a:off x="7246570" y="1758293"/>
            <a:ext cx="2657886" cy="1640566"/>
          </a:xfrm>
          <a:prstGeom prst="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9963828" y="1758293"/>
            <a:ext cx="1870432" cy="1640566"/>
          </a:xfrm>
          <a:prstGeom prst="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7" name="Elbow Connector 76"/>
          <p:cNvCxnSpPr/>
          <p:nvPr/>
        </p:nvCxnSpPr>
        <p:spPr>
          <a:xfrm rot="16200000" flipH="1">
            <a:off x="9765290" y="2255771"/>
            <a:ext cx="12450" cy="2323531"/>
          </a:xfrm>
          <a:prstGeom prst="bentConnector3">
            <a:avLst>
              <a:gd name="adj1" fmla="val 1824984"/>
            </a:avLst>
          </a:prstGeom>
          <a:noFill/>
          <a:ln w="19050">
            <a:solidFill>
              <a:schemeClr val="accent2"/>
            </a:solidFill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70" name="TextBox 69"/>
          <p:cNvSpPr txBox="1"/>
          <p:nvPr/>
        </p:nvSpPr>
        <p:spPr>
          <a:xfrm>
            <a:off x="8895949" y="3500384"/>
            <a:ext cx="1751130" cy="2483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372" dirty="0">
                <a:solidFill>
                  <a:srgbClr val="505050"/>
                </a:solidFill>
                <a:latin typeface="Segoe UI Semibold" panose="020B0702040204020203" pitchFamily="34" charset="0"/>
              </a:rPr>
              <a:t>Column Families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83" y="1214321"/>
            <a:ext cx="5799578" cy="49398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Tables are logical collections of rows stored in multiple regions</a:t>
            </a: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A row is identified by a </a:t>
            </a:r>
            <a:r>
              <a:rPr lang="en-US" sz="1600" i="1" dirty="0"/>
              <a:t>rowkey,</a:t>
            </a:r>
            <a:r>
              <a:rPr lang="en-US" sz="1600" dirty="0"/>
              <a:t> which is unique in a table</a:t>
            </a: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i="1" dirty="0"/>
              <a:t>Column families</a:t>
            </a:r>
            <a:r>
              <a:rPr lang="en-US" sz="1600" dirty="0"/>
              <a:t> – Data in a row are grouped together as column families (each column family has one or more columns)</a:t>
            </a: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i="1" dirty="0"/>
              <a:t>Columns</a:t>
            </a:r>
            <a:r>
              <a:rPr lang="en-US" sz="1600" dirty="0"/>
              <a:t> – A column is identified by a column qualifier that consists of the column family name concatenated with the column name using a colon – example: columnfamily:columnname. Rows within a table can have varied number of columns or </a:t>
            </a:r>
            <a:r>
              <a:rPr lang="en-US" sz="1600" i="1" dirty="0"/>
              <a:t>missing columns </a:t>
            </a:r>
            <a:r>
              <a:rPr lang="en-US" sz="1600" dirty="0"/>
              <a:t>(sparse tables)</a:t>
            </a: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i="1" dirty="0"/>
              <a:t>Cell</a:t>
            </a:r>
            <a:r>
              <a:rPr lang="en-US" sz="1600" dirty="0"/>
              <a:t> – A cell stores data and is essentially a unique combination of </a:t>
            </a:r>
            <a:r>
              <a:rPr lang="en-US" sz="1600" i="1" dirty="0"/>
              <a:t>rowkey</a:t>
            </a:r>
            <a:r>
              <a:rPr lang="en-US" sz="1600" dirty="0"/>
              <a:t>, column family, and column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74669" y="4321660"/>
            <a:ext cx="6116045" cy="142077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txBody>
          <a:bodyPr wrap="square" lIns="182880" tIns="146304" rIns="182880" bIns="146304" rtlCol="0">
            <a:noAutofit/>
          </a:bodyPr>
          <a:lstStyle/>
          <a:p>
            <a:pPr marL="285750" indent="-285750">
              <a:lnSpc>
                <a:spcPts val="21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column family is made up of two columns – Name and city</a:t>
            </a:r>
          </a:p>
          <a:p>
            <a:pPr marL="285750" indent="-285750">
              <a:lnSpc>
                <a:spcPts val="21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 column family is made up of two columns – Product and amount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54233" y="1504667"/>
            <a:ext cx="6156916" cy="2283519"/>
          </a:xfrm>
          <a:prstGeom prst="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Arrow Connector 6"/>
          <p:cNvCxnSpPr>
            <a:stCxn id="41" idx="0"/>
            <a:endCxn id="5" idx="2"/>
          </p:cNvCxnSpPr>
          <p:nvPr/>
        </p:nvCxnSpPr>
        <p:spPr>
          <a:xfrm flipH="1" flipV="1">
            <a:off x="9032691" y="3788186"/>
            <a:ext cx="1" cy="533474"/>
          </a:xfrm>
          <a:prstGeom prst="straightConnector1">
            <a:avLst/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80325" y="1157819"/>
            <a:ext cx="5008551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with customer and sales column families </a:t>
            </a:r>
          </a:p>
        </p:txBody>
      </p:sp>
    </p:spTree>
    <p:extLst>
      <p:ext uri="{BB962C8B-B14F-4D97-AF65-F5344CB8AC3E}">
        <p14:creationId xmlns:p14="http://schemas.microsoft.com/office/powerpoint/2010/main" val="38368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HBase: Key components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6186" y="1361378"/>
            <a:ext cx="2742509" cy="4066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Clients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HMaster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Zookeeper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HRegionServer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HRegion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HLog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MemStore</a:t>
            </a:r>
          </a:p>
          <a:p>
            <a:pPr marL="395812" lvl="1" indent="-342900" defTabSz="913770" fontAlgn="base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45523" algn="l"/>
              </a:tabLst>
            </a:pPr>
            <a:r>
              <a:rPr lang="en-IN" sz="2353" dirty="0">
                <a:ea typeface="Segoe UI" pitchFamily="34" charset="0"/>
                <a:cs typeface="Segoe UI" pitchFamily="34" charset="0"/>
              </a:rPr>
              <a:t>StoreFile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6501" y="6017484"/>
            <a:ext cx="2998382" cy="4202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HFiles and HLogs are stored in HDFS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13980" y="1269344"/>
            <a:ext cx="8308470" cy="4787755"/>
            <a:chOff x="4057607" y="1201239"/>
            <a:chExt cx="8308470" cy="4787755"/>
          </a:xfrm>
        </p:grpSpPr>
        <p:sp>
          <p:nvSpPr>
            <p:cNvPr id="10" name="Rectangle 9"/>
            <p:cNvSpPr/>
            <p:nvPr/>
          </p:nvSpPr>
          <p:spPr bwMode="auto">
            <a:xfrm>
              <a:off x="4057607" y="1201239"/>
              <a:ext cx="8308470" cy="47877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135435" y="2816533"/>
              <a:ext cx="877078" cy="1418253"/>
            </a:xfrm>
            <a:prstGeom prst="round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5766516" y="1369271"/>
              <a:ext cx="867747" cy="4459584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503869" y="1436893"/>
              <a:ext cx="905325" cy="877077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503869" y="2538966"/>
              <a:ext cx="905325" cy="862930"/>
            </a:xfrm>
            <a:prstGeom prst="round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503869" y="3722230"/>
              <a:ext cx="905325" cy="843278"/>
            </a:xfrm>
            <a:prstGeom prst="roundRect">
              <a:avLst/>
            </a:prstGeom>
            <a:solidFill>
              <a:srgbClr val="FFBA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503869" y="4784660"/>
              <a:ext cx="3688006" cy="96518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9469474" y="2542781"/>
              <a:ext cx="2592068" cy="8553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5858550" y="4579903"/>
              <a:ext cx="664557" cy="4572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868110" y="5156412"/>
              <a:ext cx="664557" cy="4572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26569" y="4574255"/>
              <a:ext cx="404647" cy="487000"/>
            </a:xfrm>
            <a:prstGeom prst="rect">
              <a:avLst/>
            </a:prstGeom>
            <a:noFill/>
          </p:spPr>
          <p:txBody>
            <a:bodyPr wrap="none" lIns="91440" tIns="0" rIns="0" bIns="0" rtlCol="0" anchor="ctr">
              <a:noAutofit/>
            </a:bodyPr>
            <a:lstStyle/>
            <a:p>
              <a:pPr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Log</a:t>
              </a:r>
            </a:p>
            <a:p>
              <a:pPr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flusher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7621" y="5141512"/>
              <a:ext cx="605534" cy="4870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Log</a:t>
              </a:r>
            </a:p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roller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57607" y="2816533"/>
              <a:ext cx="914400" cy="87552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Client </a:t>
              </a:r>
            </a:p>
            <a:p>
              <a:pPr>
                <a:lnSpc>
                  <a:spcPct val="50000"/>
                </a:lnSpc>
                <a:spcAft>
                  <a:spcPts val="600"/>
                </a:spcAft>
              </a:pP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50000"/>
                </a:lnSpc>
                <a:spcAft>
                  <a:spcPts val="600"/>
                </a:spcAft>
              </a:pP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50000"/>
                </a:lnSpc>
                <a:spcAft>
                  <a:spcPts val="600"/>
                </a:spcAft>
              </a:pP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50000"/>
                </a:lnSpc>
                <a:spcAft>
                  <a:spcPts val="600"/>
                </a:spcAft>
              </a:pP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82880" indent="-182880">
                <a:lnSpc>
                  <a:spcPct val="5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put()</a:t>
              </a:r>
            </a:p>
            <a:p>
              <a:pPr marL="91440" indent="-182880">
                <a:lnSpc>
                  <a:spcPct val="5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delete()</a:t>
              </a:r>
            </a:p>
            <a:p>
              <a:pPr marL="91440" indent="-182880">
                <a:lnSpc>
                  <a:spcPct val="5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incr()</a:t>
              </a:r>
            </a:p>
          </p:txBody>
        </p:sp>
        <p:pic>
          <p:nvPicPr>
            <p:cNvPr id="24" name="Picture 2" descr="http://1.bp.blogspot.com/_Cib_A77V54U/S2M98DazIVI/AAAAAAAAAFw/cmp0W38kWGY/s1600/wal-flow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43995" r="89884" b="54061"/>
            <a:stretch/>
          </p:blipFill>
          <p:spPr bwMode="auto">
            <a:xfrm>
              <a:off x="4241647" y="3326841"/>
              <a:ext cx="622590" cy="117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5921673" y="3372717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HRegionServer 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354612" y="1280322"/>
              <a:ext cx="49236" cy="4708672"/>
            </a:xfrm>
            <a:prstGeom prst="line">
              <a:avLst/>
            </a:prstGeom>
            <a:ln w="19050">
              <a:solidFill>
                <a:srgbClr val="82CAF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5049522" y="3223982"/>
              <a:ext cx="684321" cy="549066"/>
              <a:chOff x="5049522" y="3223982"/>
              <a:chExt cx="684321" cy="549066"/>
            </a:xfrm>
          </p:grpSpPr>
          <p:sp>
            <p:nvSpPr>
              <p:cNvPr id="132" name="Right Arrow 131"/>
              <p:cNvSpPr/>
              <p:nvPr/>
            </p:nvSpPr>
            <p:spPr bwMode="auto">
              <a:xfrm>
                <a:off x="5049522" y="3223982"/>
                <a:ext cx="684321" cy="54906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 bwMode="auto">
              <a:xfrm>
                <a:off x="5486351" y="3442782"/>
                <a:ext cx="98472" cy="113835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 bwMode="auto">
              <a:xfrm>
                <a:off x="5114876" y="3442782"/>
                <a:ext cx="98472" cy="11383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305376" y="3442782"/>
                <a:ext cx="98472" cy="113835"/>
              </a:xfrm>
              <a:prstGeom prst="rect">
                <a:avLst/>
              </a:prstGeom>
              <a:solidFill>
                <a:srgbClr val="4D828E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720277" y="1600898"/>
              <a:ext cx="734651" cy="2817504"/>
              <a:chOff x="6720277" y="1600898"/>
              <a:chExt cx="734651" cy="2817504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6720277" y="1600898"/>
                <a:ext cx="734651" cy="549066"/>
                <a:chOff x="4999192" y="3171818"/>
                <a:chExt cx="734651" cy="549066"/>
              </a:xfrm>
            </p:grpSpPr>
            <p:sp>
              <p:nvSpPr>
                <p:cNvPr id="127" name="Right Arrow 126"/>
                <p:cNvSpPr/>
                <p:nvPr/>
              </p:nvSpPr>
              <p:spPr bwMode="auto">
                <a:xfrm>
                  <a:off x="4999192" y="3171818"/>
                  <a:ext cx="734651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5486351" y="3389434"/>
                  <a:ext cx="98472" cy="11383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5114876" y="3389434"/>
                  <a:ext cx="98472" cy="113835"/>
                </a:xfrm>
                <a:prstGeom prst="rect">
                  <a:avLst/>
                </a:prstGeom>
                <a:solidFill>
                  <a:srgbClr val="DC3C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5305376" y="3389434"/>
                  <a:ext cx="98472" cy="113835"/>
                </a:xfrm>
                <a:prstGeom prst="rect">
                  <a:avLst/>
                </a:prstGeom>
                <a:solidFill>
                  <a:srgbClr val="DC3C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6733536" y="2695898"/>
                <a:ext cx="684321" cy="549066"/>
                <a:chOff x="5049522" y="3184460"/>
                <a:chExt cx="684321" cy="549066"/>
              </a:xfrm>
            </p:grpSpPr>
            <p:sp>
              <p:nvSpPr>
                <p:cNvPr id="123" name="Right Arrow 122"/>
                <p:cNvSpPr/>
                <p:nvPr/>
              </p:nvSpPr>
              <p:spPr bwMode="auto">
                <a:xfrm>
                  <a:off x="5049522" y="3184460"/>
                  <a:ext cx="684321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 bwMode="auto">
                <a:xfrm>
                  <a:off x="5486351" y="3402076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5114876" y="3402076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 bwMode="auto">
                <a:xfrm>
                  <a:off x="5305376" y="3402076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6730099" y="3869336"/>
                <a:ext cx="705256" cy="549066"/>
                <a:chOff x="5028588" y="3196792"/>
                <a:chExt cx="705256" cy="549066"/>
              </a:xfrm>
            </p:grpSpPr>
            <p:sp>
              <p:nvSpPr>
                <p:cNvPr id="119" name="Right Arrow 118"/>
                <p:cNvSpPr/>
                <p:nvPr/>
              </p:nvSpPr>
              <p:spPr bwMode="auto">
                <a:xfrm>
                  <a:off x="5028588" y="3196792"/>
                  <a:ext cx="705256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486351" y="3414408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 bwMode="auto">
                <a:xfrm>
                  <a:off x="5114876" y="3414408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 bwMode="auto">
                <a:xfrm>
                  <a:off x="5305376" y="3414408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9" name="Down Arrow 28"/>
            <p:cNvSpPr/>
            <p:nvPr/>
          </p:nvSpPr>
          <p:spPr bwMode="auto">
            <a:xfrm>
              <a:off x="8635783" y="1987372"/>
              <a:ext cx="390198" cy="2833750"/>
            </a:xfrm>
            <a:prstGeom prst="downArrow">
              <a:avLst/>
            </a:prstGeom>
            <a:solidFill>
              <a:srgbClr val="FFBA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495206" y="1600898"/>
              <a:ext cx="880582" cy="2817504"/>
              <a:chOff x="6630247" y="1594880"/>
              <a:chExt cx="880582" cy="281750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630249" y="1594880"/>
                <a:ext cx="880580" cy="549066"/>
                <a:chOff x="4909164" y="3165800"/>
                <a:chExt cx="880580" cy="549066"/>
              </a:xfrm>
            </p:grpSpPr>
            <p:sp>
              <p:nvSpPr>
                <p:cNvPr id="112" name="Right Arrow 111"/>
                <p:cNvSpPr/>
                <p:nvPr/>
              </p:nvSpPr>
              <p:spPr bwMode="auto">
                <a:xfrm>
                  <a:off x="4909164" y="3165800"/>
                  <a:ext cx="880580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 bwMode="auto">
                <a:xfrm>
                  <a:off x="5375182" y="3383416"/>
                  <a:ext cx="98472" cy="11383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 bwMode="auto">
                <a:xfrm>
                  <a:off x="5003707" y="3383416"/>
                  <a:ext cx="98472" cy="113835"/>
                </a:xfrm>
                <a:prstGeom prst="rect">
                  <a:avLst/>
                </a:prstGeom>
                <a:solidFill>
                  <a:srgbClr val="DC3C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5194207" y="3383416"/>
                  <a:ext cx="98472" cy="113835"/>
                </a:xfrm>
                <a:prstGeom prst="rect">
                  <a:avLst/>
                </a:prstGeom>
                <a:solidFill>
                  <a:srgbClr val="DC3C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630247" y="2689880"/>
                <a:ext cx="840997" cy="549066"/>
                <a:chOff x="4946233" y="3178442"/>
                <a:chExt cx="840997" cy="549066"/>
              </a:xfrm>
            </p:grpSpPr>
            <p:sp>
              <p:nvSpPr>
                <p:cNvPr id="108" name="Right Arrow 107"/>
                <p:cNvSpPr/>
                <p:nvPr/>
              </p:nvSpPr>
              <p:spPr bwMode="auto">
                <a:xfrm>
                  <a:off x="4946233" y="3178442"/>
                  <a:ext cx="840997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auto">
                <a:xfrm>
                  <a:off x="5419955" y="3396058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5048480" y="3396058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 bwMode="auto">
                <a:xfrm>
                  <a:off x="5238980" y="3396058"/>
                  <a:ext cx="98472" cy="113835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30248" y="3863318"/>
                <a:ext cx="859679" cy="549066"/>
                <a:chOff x="4928737" y="3190774"/>
                <a:chExt cx="859679" cy="549066"/>
              </a:xfrm>
            </p:grpSpPr>
            <p:sp>
              <p:nvSpPr>
                <p:cNvPr id="104" name="Right Arrow 103"/>
                <p:cNvSpPr/>
                <p:nvPr/>
              </p:nvSpPr>
              <p:spPr bwMode="auto">
                <a:xfrm>
                  <a:off x="4928737" y="3190774"/>
                  <a:ext cx="859679" cy="54906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 bwMode="auto">
                <a:xfrm>
                  <a:off x="5396805" y="3408390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 bwMode="auto">
                <a:xfrm>
                  <a:off x="5025330" y="3408390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 bwMode="auto">
                <a:xfrm>
                  <a:off x="5215830" y="3408390"/>
                  <a:ext cx="98472" cy="113835"/>
                </a:xfrm>
                <a:prstGeom prst="rect">
                  <a:avLst/>
                </a:prstGeom>
                <a:solidFill>
                  <a:srgbClr val="B957D2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6200000">
              <a:off x="8595691" y="2391801"/>
              <a:ext cx="469947" cy="113835"/>
              <a:chOff x="8853320" y="2030280"/>
              <a:chExt cx="469947" cy="113835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9224795" y="2030280"/>
                <a:ext cx="98472" cy="1138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8853320" y="2030280"/>
                <a:ext cx="98472" cy="113835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9043820" y="2030280"/>
                <a:ext cx="98472" cy="113835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6200000">
              <a:off x="8597248" y="3502111"/>
              <a:ext cx="469947" cy="113835"/>
              <a:chOff x="8816249" y="3112638"/>
              <a:chExt cx="469947" cy="113835"/>
            </a:xfrm>
          </p:grpSpPr>
          <p:sp>
            <p:nvSpPr>
              <p:cNvPr id="95" name="Rectangle 94"/>
              <p:cNvSpPr/>
              <p:nvPr/>
            </p:nvSpPr>
            <p:spPr bwMode="auto">
              <a:xfrm>
                <a:off x="9187724" y="3112638"/>
                <a:ext cx="98472" cy="113835"/>
              </a:xfrm>
              <a:prstGeom prst="rect">
                <a:avLst/>
              </a:prstGeom>
              <a:solidFill>
                <a:srgbClr val="008DB5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8816249" y="3112638"/>
                <a:ext cx="98472" cy="113835"/>
              </a:xfrm>
              <a:prstGeom prst="rect">
                <a:avLst/>
              </a:prstGeom>
              <a:solidFill>
                <a:srgbClr val="008DB5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9006749" y="3112638"/>
                <a:ext cx="98472" cy="113835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16200000">
              <a:off x="8690941" y="4445442"/>
              <a:ext cx="279447" cy="113835"/>
              <a:chOff x="9024246" y="4273744"/>
              <a:chExt cx="279447" cy="113835"/>
            </a:xfrm>
          </p:grpSpPr>
          <p:sp>
            <p:nvSpPr>
              <p:cNvPr id="93" name="Rectangle 92"/>
              <p:cNvSpPr/>
              <p:nvPr/>
            </p:nvSpPr>
            <p:spPr bwMode="auto">
              <a:xfrm>
                <a:off x="9205221" y="4273744"/>
                <a:ext cx="98472" cy="113835"/>
              </a:xfrm>
              <a:prstGeom prst="rect">
                <a:avLst/>
              </a:prstGeom>
              <a:solidFill>
                <a:srgbClr val="008DB5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9024246" y="4273744"/>
                <a:ext cx="98472" cy="113835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469474" y="1411557"/>
              <a:ext cx="2592068" cy="905875"/>
              <a:chOff x="9469474" y="1411557"/>
              <a:chExt cx="2592068" cy="905875"/>
            </a:xfrm>
          </p:grpSpPr>
          <p:sp>
            <p:nvSpPr>
              <p:cNvPr id="79" name="Rounded Rectangle 78"/>
              <p:cNvSpPr/>
              <p:nvPr/>
            </p:nvSpPr>
            <p:spPr bwMode="auto">
              <a:xfrm>
                <a:off x="9469474" y="1433431"/>
                <a:ext cx="2592068" cy="8840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9546259" y="1411557"/>
                <a:ext cx="995546" cy="312955"/>
                <a:chOff x="9546259" y="1411557"/>
                <a:chExt cx="995546" cy="312955"/>
              </a:xfrm>
            </p:grpSpPr>
            <p:sp>
              <p:nvSpPr>
                <p:cNvPr id="91" name="Flowchart: Alternate Process 90"/>
                <p:cNvSpPr/>
                <p:nvPr/>
              </p:nvSpPr>
              <p:spPr bwMode="auto">
                <a:xfrm>
                  <a:off x="9546259" y="1527479"/>
                  <a:ext cx="995546" cy="197033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9608398" y="1411557"/>
                  <a:ext cx="914400" cy="249259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MemStore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9565309" y="1679377"/>
                <a:ext cx="1072331" cy="609256"/>
                <a:chOff x="9565309" y="1679377"/>
                <a:chExt cx="1072331" cy="609256"/>
              </a:xfrm>
            </p:grpSpPr>
            <p:sp>
              <p:nvSpPr>
                <p:cNvPr id="87" name="Flowchart: Alternate Process 86"/>
                <p:cNvSpPr/>
                <p:nvPr/>
              </p:nvSpPr>
              <p:spPr bwMode="auto">
                <a:xfrm>
                  <a:off x="9565309" y="1808662"/>
                  <a:ext cx="976496" cy="479971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9591689" y="1679377"/>
                  <a:ext cx="914400" cy="332930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StoreFile</a:t>
                  </a: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9726753" y="2082702"/>
                  <a:ext cx="666750" cy="2013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9723240" y="1997732"/>
                  <a:ext cx="914400" cy="21082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HFile</a:t>
                  </a: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10623447" y="1679377"/>
                <a:ext cx="1072331" cy="609256"/>
                <a:chOff x="9565309" y="1679377"/>
                <a:chExt cx="1072331" cy="609256"/>
              </a:xfrm>
            </p:grpSpPr>
            <p:sp>
              <p:nvSpPr>
                <p:cNvPr id="83" name="Flowchart: Alternate Process 82"/>
                <p:cNvSpPr/>
                <p:nvPr/>
              </p:nvSpPr>
              <p:spPr bwMode="auto">
                <a:xfrm>
                  <a:off x="9565309" y="1808662"/>
                  <a:ext cx="976496" cy="479971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9591689" y="1679377"/>
                  <a:ext cx="914400" cy="332930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StoreFile</a:t>
                  </a:r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auto">
                <a:xfrm>
                  <a:off x="9726753" y="2082702"/>
                  <a:ext cx="666750" cy="2013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9723240" y="1997732"/>
                  <a:ext cx="914400" cy="21082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HFile</a:t>
                  </a: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9644274" y="2688063"/>
              <a:ext cx="1072331" cy="609256"/>
              <a:chOff x="9565309" y="1679377"/>
              <a:chExt cx="1072331" cy="609256"/>
            </a:xfrm>
          </p:grpSpPr>
          <p:sp>
            <p:nvSpPr>
              <p:cNvPr id="75" name="Flowchart: Alternate Process 74"/>
              <p:cNvSpPr/>
              <p:nvPr/>
            </p:nvSpPr>
            <p:spPr bwMode="auto">
              <a:xfrm>
                <a:off x="9565309" y="1808662"/>
                <a:ext cx="976496" cy="479971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591689" y="1679377"/>
                <a:ext cx="914400" cy="332930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>
                    <a:solidFill>
                      <a:schemeClr val="bg1"/>
                    </a:solidFill>
                  </a:rPr>
                  <a:t>StoreFile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9726753" y="2082702"/>
                <a:ext cx="666750" cy="201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723240" y="1997732"/>
                <a:ext cx="914400" cy="2108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>
                    <a:solidFill>
                      <a:schemeClr val="bg1"/>
                    </a:solidFill>
                  </a:rPr>
                  <a:t>HFile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9450467" y="3668590"/>
              <a:ext cx="2592068" cy="917280"/>
              <a:chOff x="9469474" y="1411557"/>
              <a:chExt cx="2592068" cy="917280"/>
            </a:xfrm>
          </p:grpSpPr>
          <p:sp>
            <p:nvSpPr>
              <p:cNvPr id="61" name="Rounded Rectangle 60"/>
              <p:cNvSpPr/>
              <p:nvPr/>
            </p:nvSpPr>
            <p:spPr bwMode="auto">
              <a:xfrm>
                <a:off x="9469474" y="1444836"/>
                <a:ext cx="2592068" cy="8840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546259" y="1411557"/>
                <a:ext cx="995546" cy="312955"/>
                <a:chOff x="9546259" y="1411557"/>
                <a:chExt cx="995546" cy="312955"/>
              </a:xfrm>
            </p:grpSpPr>
            <p:sp>
              <p:nvSpPr>
                <p:cNvPr id="73" name="Flowchart: Alternate Process 72"/>
                <p:cNvSpPr/>
                <p:nvPr/>
              </p:nvSpPr>
              <p:spPr bwMode="auto">
                <a:xfrm>
                  <a:off x="9546259" y="1527479"/>
                  <a:ext cx="995546" cy="197033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9627405" y="1411557"/>
                  <a:ext cx="914400" cy="249259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MemStore</a:t>
                  </a: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9565309" y="1679377"/>
                <a:ext cx="1072331" cy="609256"/>
                <a:chOff x="9565309" y="1679377"/>
                <a:chExt cx="1072331" cy="609256"/>
              </a:xfrm>
            </p:grpSpPr>
            <p:sp>
              <p:nvSpPr>
                <p:cNvPr id="69" name="Flowchart: Alternate Process 68"/>
                <p:cNvSpPr/>
                <p:nvPr/>
              </p:nvSpPr>
              <p:spPr bwMode="auto">
                <a:xfrm>
                  <a:off x="9565309" y="1808662"/>
                  <a:ext cx="976496" cy="479971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591689" y="1679377"/>
                  <a:ext cx="914400" cy="332930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StoreFile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 bwMode="auto">
                <a:xfrm>
                  <a:off x="9726753" y="2082702"/>
                  <a:ext cx="666750" cy="2013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9723240" y="1997732"/>
                  <a:ext cx="914400" cy="21082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HFile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0623447" y="1679377"/>
                <a:ext cx="1072331" cy="609256"/>
                <a:chOff x="9565309" y="1679377"/>
                <a:chExt cx="1072331" cy="609256"/>
              </a:xfrm>
            </p:grpSpPr>
            <p:sp>
              <p:nvSpPr>
                <p:cNvPr id="65" name="Flowchart: Alternate Process 64"/>
                <p:cNvSpPr/>
                <p:nvPr/>
              </p:nvSpPr>
              <p:spPr bwMode="auto">
                <a:xfrm>
                  <a:off x="9565309" y="1808662"/>
                  <a:ext cx="976496" cy="479971"/>
                </a:xfrm>
                <a:prstGeom prst="flowChartAlternateProcess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9591689" y="1679377"/>
                  <a:ext cx="914400" cy="332930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StoreFile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9726753" y="2082702"/>
                  <a:ext cx="666750" cy="2013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9723240" y="1997732"/>
                  <a:ext cx="914400" cy="21082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HFile</a:t>
                  </a:r>
                </a:p>
              </p:txBody>
            </p:sp>
          </p:grpSp>
        </p:grpSp>
        <p:sp>
          <p:nvSpPr>
            <p:cNvPr id="37" name="Flowchart: Alternate Process 36"/>
            <p:cNvSpPr/>
            <p:nvPr/>
          </p:nvSpPr>
          <p:spPr bwMode="auto">
            <a:xfrm>
              <a:off x="9623052" y="2555474"/>
              <a:ext cx="995546" cy="197033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608398" y="2474277"/>
              <a:ext cx="914400" cy="24925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MemStore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580936" y="1343606"/>
              <a:ext cx="423001" cy="30281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Store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580936" y="2449689"/>
              <a:ext cx="423001" cy="30281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Store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580936" y="3641810"/>
              <a:ext cx="423001" cy="30281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Store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1661290" y="1954955"/>
              <a:ext cx="299827" cy="75818"/>
              <a:chOff x="8251705" y="429863"/>
              <a:chExt cx="299827" cy="75818"/>
            </a:xfrm>
          </p:grpSpPr>
          <p:sp>
            <p:nvSpPr>
              <p:cNvPr id="58" name="Oval 57"/>
              <p:cNvSpPr/>
              <p:nvPr/>
            </p:nvSpPr>
            <p:spPr bwMode="auto">
              <a:xfrm flipV="1">
                <a:off x="8251705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 flipV="1">
                <a:off x="8362328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 flipV="1">
                <a:off x="8475714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1640712" y="4249208"/>
              <a:ext cx="299827" cy="75818"/>
              <a:chOff x="8251705" y="429863"/>
              <a:chExt cx="299827" cy="75818"/>
            </a:xfrm>
          </p:grpSpPr>
          <p:sp>
            <p:nvSpPr>
              <p:cNvPr id="55" name="Oval 54"/>
              <p:cNvSpPr/>
              <p:nvPr/>
            </p:nvSpPr>
            <p:spPr bwMode="auto">
              <a:xfrm flipV="1">
                <a:off x="8251705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 flipV="1">
                <a:off x="8362328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 flipV="1">
                <a:off x="8475714" y="429863"/>
                <a:ext cx="75818" cy="758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489048" y="2799144"/>
              <a:ext cx="914400" cy="49817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HRegion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27868" y="1647466"/>
              <a:ext cx="914400" cy="49817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HRegion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508323" y="3896526"/>
              <a:ext cx="914400" cy="49817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HRegion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27728" y="3754065"/>
              <a:ext cx="707036" cy="237783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KeyValues</a:t>
              </a:r>
            </a:p>
          </p:txBody>
        </p:sp>
        <p:cxnSp>
          <p:nvCxnSpPr>
            <p:cNvPr id="48" name="Elbow Connector 47"/>
            <p:cNvCxnSpPr>
              <a:stCxn id="19" idx="3"/>
            </p:cNvCxnSpPr>
            <p:nvPr/>
          </p:nvCxnSpPr>
          <p:spPr>
            <a:xfrm>
              <a:off x="6523107" y="4808503"/>
              <a:ext cx="965941" cy="186132"/>
            </a:xfrm>
            <a:prstGeom prst="bentConnector3">
              <a:avLst>
                <a:gd name="adj1" fmla="val 19431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0" idx="3"/>
            </p:cNvCxnSpPr>
            <p:nvPr/>
          </p:nvCxnSpPr>
          <p:spPr>
            <a:xfrm>
              <a:off x="6532667" y="5385012"/>
              <a:ext cx="956381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783549" y="4742153"/>
              <a:ext cx="552450" cy="22724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sync()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92841" y="5433850"/>
              <a:ext cx="552450" cy="22724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rollWriter()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55948" y="4827578"/>
              <a:ext cx="552450" cy="22724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HLog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5"/>
            <a:srcRect l="67769" t="87314" r="15707" b="9233"/>
            <a:stretch/>
          </p:blipFill>
          <p:spPr>
            <a:xfrm>
              <a:off x="9411701" y="5186620"/>
              <a:ext cx="1704389" cy="205863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pic>
          <p:nvPicPr>
            <p:cNvPr id="54" name="Picture 2" descr="http://1.bp.blogspot.com/_Cib_A77V54U/S2M98DazIVI/AAAAAAAAAFw/cmp0W38kWGY/s1600/wal-flow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72" t="87414" r="33974" b="9032"/>
            <a:stretch/>
          </p:blipFill>
          <p:spPr bwMode="auto">
            <a:xfrm>
              <a:off x="7573939" y="5180709"/>
              <a:ext cx="1714501" cy="2095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/>
              </a:solidFill>
            </a:ln>
          </p:spPr>
        </p:pic>
      </p:grpSp>
      <p:sp>
        <p:nvSpPr>
          <p:cNvPr id="4" name="Rectangle 3"/>
          <p:cNvSpPr/>
          <p:nvPr/>
        </p:nvSpPr>
        <p:spPr bwMode="auto">
          <a:xfrm>
            <a:off x="3058695" y="1269344"/>
            <a:ext cx="8863755" cy="4787755"/>
          </a:xfrm>
          <a:prstGeom prst="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 key components: Overview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68673" y="1359154"/>
            <a:ext cx="11741200" cy="5092808"/>
            <a:chOff x="268673" y="1359154"/>
            <a:chExt cx="11741200" cy="5092808"/>
          </a:xfrm>
        </p:grpSpPr>
        <p:sp>
          <p:nvSpPr>
            <p:cNvPr id="5" name="Trapezoid 4"/>
            <p:cNvSpPr/>
            <p:nvPr/>
          </p:nvSpPr>
          <p:spPr bwMode="auto">
            <a:xfrm rot="16200000">
              <a:off x="-179586" y="3031263"/>
              <a:ext cx="5092807" cy="1748590"/>
            </a:xfrm>
            <a:prstGeom prst="trapezoid">
              <a:avLst>
                <a:gd name="adj" fmla="val 128943"/>
              </a:avLst>
            </a:prstGeom>
            <a:noFill/>
            <a:ln w="635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8673" y="3577406"/>
              <a:ext cx="1238159" cy="6278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HBase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90038" y="2256129"/>
              <a:ext cx="6819835" cy="580639"/>
            </a:xfrm>
            <a:prstGeom prst="rect">
              <a:avLst/>
            </a:prstGeom>
            <a:solidFill>
              <a:srgbClr val="F4E4F8">
                <a:alpha val="7843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28787" y="1515372"/>
              <a:ext cx="3264122" cy="55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Responsible for admin operations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Manages and monitors cluster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334273" y="1476627"/>
              <a:ext cx="1873847" cy="634566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3334273" y="2217384"/>
              <a:ext cx="1873847" cy="634566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3334273" y="3074988"/>
              <a:ext cx="1873847" cy="634566"/>
            </a:xfrm>
            <a:prstGeom prst="round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334273" y="3924950"/>
              <a:ext cx="1873847" cy="63456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3334273" y="4763475"/>
              <a:ext cx="1873847" cy="6345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334273" y="5610743"/>
              <a:ext cx="1873847" cy="6345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69654" y="1589166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HMaster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71226" y="2329923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HRegionServer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795" y="3147008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HRegions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1499" y="4044127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HLog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60776" y="4875257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StoreFile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62345" y="5715816"/>
              <a:ext cx="1216057" cy="40948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Memstore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16666" y="1515372"/>
              <a:ext cx="3340608" cy="55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Assigns regions to region servers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Controls load balancing and failover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28787" y="2256129"/>
              <a:ext cx="3122588" cy="5570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Hosts and manages regions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Splits regions automatically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51375" y="2256129"/>
              <a:ext cx="3177656" cy="5570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Handles read/write requests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Communicates with clients directly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28787" y="3106767"/>
              <a:ext cx="6096000" cy="55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Consists of MemStore and one store per ColumnFamily 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Each store may have multiple StoreFiles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28787" y="3899370"/>
              <a:ext cx="6603548" cy="6740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write-ahead Log, one per HRegionServer. All changes are recorded in this log.  Implemented as a Hadoop </a:t>
              </a:r>
              <a:r>
                <a:rPr lang="en-US" sz="1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sequence file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that stores records as sets of key/value pairs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90038" y="4792485"/>
              <a:ext cx="6642297" cy="55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data lives in StoreFiles, with multiple StoreFiles per store</a:t>
              </a:r>
            </a:p>
            <a:p>
              <a:pPr indent="-9144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StoreFiles are implemented as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HFiles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(permit random read-write access)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28787" y="5641330"/>
              <a:ext cx="6096000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 in-memory cache, one per store. All changes are first stored in the cache and then written persistently to the StoreFile asynchronously.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225070" y="1363578"/>
              <a:ext cx="8138160" cy="0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25070" y="6451962"/>
              <a:ext cx="7955280" cy="0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 bwMode="auto">
            <a:xfrm>
              <a:off x="5163453" y="3927226"/>
              <a:ext cx="6819835" cy="580639"/>
            </a:xfrm>
            <a:prstGeom prst="rect">
              <a:avLst/>
            </a:prstGeom>
            <a:solidFill>
              <a:srgbClr val="FF6600">
                <a:alpha val="17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3238500" y="1366594"/>
            <a:ext cx="0" cy="5064686"/>
          </a:xfrm>
          <a:prstGeom prst="line">
            <a:avLst/>
          </a:prstGeom>
          <a:ln w="698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HBase: Object hierarchy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79310" y="1332260"/>
            <a:ext cx="1626781" cy="6804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Table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313950" y="5391899"/>
            <a:ext cx="1626781" cy="6804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Block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75742" y="2120515"/>
            <a:ext cx="1626781" cy="6804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Region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879404" y="2906502"/>
            <a:ext cx="1626781" cy="6804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Store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92205" y="3735884"/>
            <a:ext cx="1626781" cy="68048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MemStore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19637" y="4565048"/>
            <a:ext cx="1626781" cy="6804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StoreFile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80519" y="1454859"/>
            <a:ext cx="2094614" cy="435284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HBase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02516" y="2243114"/>
            <a:ext cx="7689435" cy="435284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Regions for the table. HBase scales by having regions across many servers.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06178" y="3029101"/>
            <a:ext cx="4305635" cy="435284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per ColumnFamily for each region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8985" y="3858483"/>
            <a:ext cx="5470464" cy="435284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MemStore for each store for each region per 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6418" y="4632745"/>
            <a:ext cx="6498274" cy="435284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StoreFiles for each store for each region for table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4794870" y="5453822"/>
            <a:ext cx="7055753" cy="47364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Blocks within StoreFile within store for each region for the table </a:t>
            </a:r>
          </a:p>
        </p:txBody>
      </p:sp>
      <p:cxnSp>
        <p:nvCxnSpPr>
          <p:cNvPr id="19" name="Elbow Connector 18"/>
          <p:cNvCxnSpPr/>
          <p:nvPr/>
        </p:nvCxnSpPr>
        <p:spPr>
          <a:xfrm>
            <a:off x="479310" y="2023176"/>
            <a:ext cx="685800" cy="457200"/>
          </a:xfrm>
          <a:prstGeom prst="bentConnector3">
            <a:avLst>
              <a:gd name="adj1" fmla="val 833"/>
            </a:avLst>
          </a:prstGeom>
          <a:ln w="28575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1180350" y="2797368"/>
            <a:ext cx="685800" cy="457200"/>
          </a:xfrm>
          <a:prstGeom prst="bentConnector3">
            <a:avLst>
              <a:gd name="adj1" fmla="val 833"/>
            </a:avLst>
          </a:prstGeom>
          <a:ln w="28575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1890534" y="3598992"/>
            <a:ext cx="685800" cy="457200"/>
          </a:xfrm>
          <a:prstGeom prst="bentConnector3">
            <a:avLst>
              <a:gd name="adj1" fmla="val 833"/>
            </a:avLst>
          </a:prstGeom>
          <a:ln w="28575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2628150" y="5278440"/>
            <a:ext cx="685800" cy="457200"/>
          </a:xfrm>
          <a:prstGeom prst="bentConnector3">
            <a:avLst>
              <a:gd name="adj1" fmla="val 833"/>
            </a:avLst>
          </a:prstGeom>
          <a:ln w="28575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1896630" y="4080576"/>
            <a:ext cx="685800" cy="822960"/>
          </a:xfrm>
          <a:prstGeom prst="bentConnector3">
            <a:avLst>
              <a:gd name="adj1" fmla="val 833"/>
            </a:avLst>
          </a:prstGeom>
          <a:ln w="28575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67153" y="1214321"/>
            <a:ext cx="6124354" cy="5223421"/>
          </a:xfrm>
          <a:prstGeom prst="rect">
            <a:avLst/>
          </a:prstGeom>
          <a:solidFill>
            <a:schemeClr val="bg2"/>
          </a:solidFill>
          <a:ln w="635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758547" y="1392430"/>
            <a:ext cx="5940368" cy="310622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790168" y="2382734"/>
            <a:ext cx="1598623" cy="55707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Calibri Light" panose="020F030202020403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790168" y="3008164"/>
            <a:ext cx="1598623" cy="55707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Calibri Light" panose="020F0302020204030204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97712" y="2348558"/>
            <a:ext cx="1783535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697712" y="2973988"/>
            <a:ext cx="1783535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97712" y="3599419"/>
            <a:ext cx="1783535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Concept: Regions, rows, and partitioning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90168" y="1392431"/>
            <a:ext cx="624899" cy="2483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372" dirty="0">
                <a:solidFill>
                  <a:srgbClr val="505050"/>
                </a:solidFill>
                <a:latin typeface="Calibri Light" panose="020F0302020204030204" pitchFamily="34" charset="0"/>
              </a:rPr>
              <a:t>Table 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63685" y="1888934"/>
            <a:ext cx="747021" cy="2938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568" dirty="0">
                <a:solidFill>
                  <a:srgbClr val="505050"/>
                </a:solidFill>
                <a:latin typeface="Calibri Light" panose="020F0302020204030204" pitchFamily="34" charset="0"/>
              </a:rPr>
              <a:t>Region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3685" y="2518513"/>
            <a:ext cx="747021" cy="2938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568" dirty="0">
                <a:solidFill>
                  <a:srgbClr val="505050"/>
                </a:solidFill>
                <a:latin typeface="Calibri Light" panose="020F0302020204030204" pitchFamily="34" charset="0"/>
              </a:rPr>
              <a:t>Region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3685" y="3148093"/>
            <a:ext cx="747021" cy="2938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568" dirty="0">
                <a:solidFill>
                  <a:srgbClr val="505050"/>
                </a:solidFill>
                <a:latin typeface="Calibri Light" panose="020F0302020204030204" pitchFamily="34" charset="0"/>
              </a:rPr>
              <a:t>Region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63685" y="3777673"/>
            <a:ext cx="747021" cy="2938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568" dirty="0">
                <a:solidFill>
                  <a:srgbClr val="505050"/>
                </a:solidFill>
                <a:latin typeface="Calibri Light" panose="020F0302020204030204" pitchFamily="34" charset="0"/>
              </a:rPr>
              <a:t>Region 4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790168" y="1703058"/>
            <a:ext cx="1598623" cy="58590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Calibri Light" panose="020F030202020403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90168" y="3633593"/>
            <a:ext cx="1598623" cy="641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961" b="1" dirty="0">
              <a:solidFill>
                <a:srgbClr val="FFFFFF"/>
              </a:solidFill>
              <a:latin typeface="Calibri Light" panose="020F0302020204030204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885774" y="1698073"/>
          <a:ext cx="1407408" cy="2592975"/>
        </p:xfrm>
        <a:graphic>
          <a:graphicData uri="http://schemas.openxmlformats.org/drawingml/2006/table">
            <a:tbl>
              <a:tblPr firstRow="1" bandRow="1"/>
              <a:tblGrid>
                <a:gridCol w="267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9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 marL="44821" marR="44821" marT="8964" marB="89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8964" marB="89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9515911" y="1392431"/>
            <a:ext cx="1851254" cy="2483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defTabSz="914367"/>
            <a:r>
              <a:rPr lang="en-US" sz="1372" dirty="0">
                <a:solidFill>
                  <a:srgbClr val="505050"/>
                </a:solidFill>
                <a:latin typeface="Calibri Light" panose="020F0302020204030204" pitchFamily="34" charset="0"/>
              </a:rPr>
              <a:t>Region Server 7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9890733" y="1698073"/>
          <a:ext cx="1407409" cy="753024"/>
        </p:xfrm>
        <a:graphic>
          <a:graphicData uri="http://schemas.openxmlformats.org/drawingml/2006/table">
            <a:tbl>
              <a:tblPr firstRow="1" bandRow="1"/>
              <a:tblGrid>
                <a:gridCol w="140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A,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1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A,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2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G, Region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1070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L,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25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9890733" y="2619897"/>
          <a:ext cx="1407409" cy="753024"/>
        </p:xfrm>
        <a:graphic>
          <a:graphicData uri="http://schemas.openxmlformats.org/drawingml/2006/table">
            <a:tbl>
              <a:tblPr firstRow="1" bandRow="1"/>
              <a:tblGrid>
                <a:gridCol w="140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A,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3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C,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30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F, Region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160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F,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776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9890733" y="3541720"/>
          <a:ext cx="1407409" cy="753024"/>
        </p:xfrm>
        <a:graphic>
          <a:graphicData uri="http://schemas.openxmlformats.org/drawingml/2006/table">
            <a:tbl>
              <a:tblPr firstRow="1" bandRow="1"/>
              <a:tblGrid>
                <a:gridCol w="140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A,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4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C,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17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E, Region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52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261"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Table P,</a:t>
                      </a:r>
                      <a:r>
                        <a:rPr lang="en-IN" sz="1000" b="1" baseline="0" dirty="0">
                          <a:solidFill>
                            <a:schemeClr val="bg1"/>
                          </a:solidFill>
                        </a:rPr>
                        <a:t> Region 1116</a:t>
                      </a:r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44821" marT="17928" marB="17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9372421" y="2433010"/>
            <a:ext cx="1225445" cy="19299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algn="l" defTabSz="914367"/>
            <a:r>
              <a:rPr lang="en-US" sz="1176" dirty="0">
                <a:solidFill>
                  <a:srgbClr val="505050"/>
                </a:solidFill>
                <a:latin typeface="Calibri Light" panose="020F0302020204030204" pitchFamily="34" charset="0"/>
              </a:rPr>
              <a:t>Region Server 86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72421" y="3327138"/>
            <a:ext cx="1225445" cy="2483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tx2"/>
                </a:solidFill>
                <a:cs typeface="Segoe UI Semibold" panose="020B0702040204020203" pitchFamily="34" charset="0"/>
              </a:defRPr>
            </a:lvl1pPr>
          </a:lstStyle>
          <a:p>
            <a:pPr algn="l" defTabSz="914367"/>
            <a:r>
              <a:rPr lang="en-US" sz="1176" dirty="0">
                <a:solidFill>
                  <a:srgbClr val="505050"/>
                </a:solidFill>
                <a:latin typeface="Calibri Light" panose="020F0302020204030204" pitchFamily="34" charset="0"/>
              </a:rPr>
              <a:t>Region Server 367</a:t>
            </a:r>
          </a:p>
        </p:txBody>
      </p:sp>
      <p:cxnSp>
        <p:nvCxnSpPr>
          <p:cNvPr id="56" name="Elbow Connector 55"/>
          <p:cNvCxnSpPr>
            <a:stCxn id="33" idx="3"/>
          </p:cNvCxnSpPr>
          <p:nvPr/>
        </p:nvCxnSpPr>
        <p:spPr>
          <a:xfrm flipV="1">
            <a:off x="8388791" y="1853695"/>
            <a:ext cx="1489826" cy="14231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34" idx="3"/>
          </p:cNvCxnSpPr>
          <p:nvPr/>
        </p:nvCxnSpPr>
        <p:spPr>
          <a:xfrm flipV="1">
            <a:off x="8388791" y="2005246"/>
            <a:ext cx="1474769" cy="656027"/>
          </a:xfrm>
          <a:prstGeom prst="bentConnector3">
            <a:avLst>
              <a:gd name="adj1" fmla="val 5649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35" idx="3"/>
          </p:cNvCxnSpPr>
          <p:nvPr/>
        </p:nvCxnSpPr>
        <p:spPr>
          <a:xfrm flipV="1">
            <a:off x="8388791" y="2755042"/>
            <a:ext cx="1489826" cy="53166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6" idx="3"/>
          </p:cNvCxnSpPr>
          <p:nvPr/>
        </p:nvCxnSpPr>
        <p:spPr>
          <a:xfrm flipV="1">
            <a:off x="8388791" y="3631275"/>
            <a:ext cx="1489826" cy="32293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2385" y="1214321"/>
            <a:ext cx="5176703" cy="500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Rows are distributed/partitioned among multiple regions</a:t>
            </a: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region holds range of keys</a:t>
            </a: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first there is only one range; when full, HRegionServer splits range and redistributes rows</a:t>
            </a: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Servers can have 10–1,000 regions with 1–2 GB per region</a:t>
            </a: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Benefits of splitting data into regions:</a:t>
            </a:r>
          </a:p>
          <a:p>
            <a:pPr marL="548640" lvl="1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 recovery when region fails</a:t>
            </a:r>
          </a:p>
          <a:p>
            <a:pPr marL="548640" lvl="1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balancing when server is overloaded as regions may be moved between servers</a:t>
            </a:r>
          </a:p>
          <a:p>
            <a:pPr marL="548640" lvl="1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Splitting is done asynchronously while data is being read</a:t>
            </a:r>
          </a:p>
          <a:p>
            <a:pPr marL="548640" lvl="1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Splitting is automated, without manual intervention</a:t>
            </a:r>
          </a:p>
          <a:p>
            <a:pPr lvl="1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200"/>
              </a:lnSpc>
              <a:spcAft>
                <a:spcPts val="600"/>
              </a:spcAft>
              <a:buClr>
                <a:schemeClr val="tx1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8547" y="4518068"/>
            <a:ext cx="5940368" cy="176097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lIns="91440" tIns="146304" rIns="91440" bIns="146304" rtlCol="0">
            <a:noAutofit/>
          </a:bodyPr>
          <a:lstStyle/>
          <a:p>
            <a:pPr marL="182880" indent="-27432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Rows of Table A are horizontally split into 4 regions</a:t>
            </a:r>
          </a:p>
          <a:p>
            <a:pPr marL="182880" indent="-27432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 1 spans, RowKeys ‘a’ thru ‘d’</a:t>
            </a:r>
          </a:p>
          <a:p>
            <a:pPr marL="182880" indent="-27432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Regions are hosted on different region servers</a:t>
            </a:r>
          </a:p>
          <a:p>
            <a:pPr marL="182880" indent="-27432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 Server 86 hosts Region 3 of Table A, Region 30 of Table C, etc.</a:t>
            </a:r>
          </a:p>
          <a:p>
            <a:pPr marL="274320" indent="-27432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Placement of regions may change as servers are added/removed, servers fail, data is added/removed, etc.</a:t>
            </a:r>
          </a:p>
        </p:txBody>
      </p:sp>
    </p:spTree>
    <p:extLst>
      <p:ext uri="{BB962C8B-B14F-4D97-AF65-F5344CB8AC3E}">
        <p14:creationId xmlns:p14="http://schemas.microsoft.com/office/powerpoint/2010/main" val="2458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HBase access API: Insert, read, delete data</a:t>
            </a:r>
          </a:p>
        </p:txBody>
      </p:sp>
      <p:pic>
        <p:nvPicPr>
          <p:cNvPr id="29698" name="Picture 2" descr="http://www.vectorsland.com/imgd/l12866-java-eps-logo-9909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15" y="1133192"/>
            <a:ext cx="1068905" cy="10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raw.githubusercontent.com/ServiceStack/Assets/master/img/livedemos/techstacks/apache-thrif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94" y="1496687"/>
            <a:ext cx="2390267" cy="513941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5" name="TextBox 4"/>
          <p:cNvSpPr txBox="1"/>
          <p:nvPr/>
        </p:nvSpPr>
        <p:spPr>
          <a:xfrm flipH="1">
            <a:off x="8005762" y="2130812"/>
            <a:ext cx="3188493" cy="428777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 anchor="ctr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HBase rest interface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037103" y="2564560"/>
            <a:ext cx="3123805" cy="3958917"/>
            <a:chOff x="7798635" y="2822552"/>
            <a:chExt cx="3123805" cy="3958917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798635" y="2822552"/>
              <a:ext cx="3123805" cy="3958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38585" y="2865923"/>
              <a:ext cx="2464807" cy="52757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Web application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139559" y="4096291"/>
              <a:ext cx="2462859" cy="52757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Thrift/REST gateway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139558" y="4632158"/>
              <a:ext cx="2462860" cy="52757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HBase client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899009" y="5533183"/>
              <a:ext cx="943959" cy="1139810"/>
              <a:chOff x="8761949" y="3158668"/>
              <a:chExt cx="1703735" cy="2265967"/>
            </a:xfrm>
          </p:grpSpPr>
          <p:sp>
            <p:nvSpPr>
              <p:cNvPr id="15" name="Freeform 14"/>
              <p:cNvSpPr/>
              <p:nvPr/>
            </p:nvSpPr>
            <p:spPr bwMode="auto">
              <a:xfrm>
                <a:off x="8761949" y="3158668"/>
                <a:ext cx="1703735" cy="2265967"/>
              </a:xfrm>
              <a:custGeom>
                <a:avLst/>
                <a:gdLst>
                  <a:gd name="connsiteX0" fmla="*/ 460324 w 914400"/>
                  <a:gd name="connsiteY0" fmla="*/ 48397 h 1216152"/>
                  <a:gd name="connsiteX1" fmla="*/ 76152 w 914400"/>
                  <a:gd name="connsiteY1" fmla="*/ 179523 h 1216152"/>
                  <a:gd name="connsiteX2" fmla="*/ 460324 w 914400"/>
                  <a:gd name="connsiteY2" fmla="*/ 310649 h 1216152"/>
                  <a:gd name="connsiteX3" fmla="*/ 844496 w 914400"/>
                  <a:gd name="connsiteY3" fmla="*/ 179523 h 1216152"/>
                  <a:gd name="connsiteX4" fmla="*/ 460324 w 914400"/>
                  <a:gd name="connsiteY4" fmla="*/ 48397 h 1216152"/>
                  <a:gd name="connsiteX5" fmla="*/ 457200 w 914400"/>
                  <a:gd name="connsiteY5" fmla="*/ 0 h 1216152"/>
                  <a:gd name="connsiteX6" fmla="*/ 914400 w 914400"/>
                  <a:gd name="connsiteY6" fmla="*/ 178121 h 1216152"/>
                  <a:gd name="connsiteX7" fmla="*/ 914400 w 914400"/>
                  <a:gd name="connsiteY7" fmla="*/ 1038031 h 1216152"/>
                  <a:gd name="connsiteX8" fmla="*/ 457200 w 914400"/>
                  <a:gd name="connsiteY8" fmla="*/ 1216152 h 1216152"/>
                  <a:gd name="connsiteX9" fmla="*/ 279237 w 914400"/>
                  <a:gd name="connsiteY9" fmla="*/ 1202155 h 1216152"/>
                  <a:gd name="connsiteX10" fmla="*/ 201575 w 914400"/>
                  <a:gd name="connsiteY10" fmla="*/ 1185732 h 1216152"/>
                  <a:gd name="connsiteX11" fmla="*/ 0 w 914400"/>
                  <a:gd name="connsiteY11" fmla="*/ 1038031 h 1216152"/>
                  <a:gd name="connsiteX12" fmla="*/ 0 w 914400"/>
                  <a:gd name="connsiteY12" fmla="*/ 178121 h 1216152"/>
                  <a:gd name="connsiteX13" fmla="*/ 0 w 914400"/>
                  <a:gd name="connsiteY13" fmla="*/ 178121 h 1216152"/>
                  <a:gd name="connsiteX14" fmla="*/ 457200 w 914400"/>
                  <a:gd name="connsiteY14" fmla="*/ 0 h 121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400" h="1216152">
                    <a:moveTo>
                      <a:pt x="460324" y="48397"/>
                    </a:moveTo>
                    <a:cubicBezTo>
                      <a:pt x="248152" y="48397"/>
                      <a:pt x="76152" y="107104"/>
                      <a:pt x="76152" y="179523"/>
                    </a:cubicBezTo>
                    <a:cubicBezTo>
                      <a:pt x="76152" y="251942"/>
                      <a:pt x="248152" y="310649"/>
                      <a:pt x="460324" y="310649"/>
                    </a:cubicBezTo>
                    <a:cubicBezTo>
                      <a:pt x="672496" y="310649"/>
                      <a:pt x="844496" y="251942"/>
                      <a:pt x="844496" y="179523"/>
                    </a:cubicBezTo>
                    <a:cubicBezTo>
                      <a:pt x="844496" y="107104"/>
                      <a:pt x="672496" y="48397"/>
                      <a:pt x="460324" y="48397"/>
                    </a:cubicBezTo>
                    <a:close/>
                    <a:moveTo>
                      <a:pt x="457200" y="0"/>
                    </a:moveTo>
                    <a:cubicBezTo>
                      <a:pt x="709705" y="0"/>
                      <a:pt x="914400" y="79747"/>
                      <a:pt x="914400" y="178121"/>
                    </a:cubicBezTo>
                    <a:lnTo>
                      <a:pt x="914400" y="1038031"/>
                    </a:lnTo>
                    <a:cubicBezTo>
                      <a:pt x="914400" y="1136405"/>
                      <a:pt x="709705" y="1216152"/>
                      <a:pt x="457200" y="1216152"/>
                    </a:cubicBezTo>
                    <a:cubicBezTo>
                      <a:pt x="394074" y="1216152"/>
                      <a:pt x="333936" y="1211168"/>
                      <a:pt x="279237" y="1202155"/>
                    </a:cubicBezTo>
                    <a:cubicBezTo>
                      <a:pt x="251888" y="1197648"/>
                      <a:pt x="225898" y="1192134"/>
                      <a:pt x="201575" y="1185732"/>
                    </a:cubicBezTo>
                    <a:cubicBezTo>
                      <a:pt x="79959" y="1153723"/>
                      <a:pt x="0" y="1099515"/>
                      <a:pt x="0" y="1038031"/>
                    </a:cubicBezTo>
                    <a:lnTo>
                      <a:pt x="0" y="178121"/>
                    </a:lnTo>
                    <a:lnTo>
                      <a:pt x="0" y="178121"/>
                    </a:lnTo>
                    <a:cubicBezTo>
                      <a:pt x="0" y="79747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3137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691" y="4287387"/>
                <a:ext cx="1489581" cy="270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9" name="Straight Arrow Connector 8"/>
            <p:cNvCxnSpPr>
              <a:stCxn id="6" idx="2"/>
              <a:endCxn id="10" idx="0"/>
            </p:cNvCxnSpPr>
            <p:nvPr/>
          </p:nvCxnSpPr>
          <p:spPr>
            <a:xfrm>
              <a:off x="9370989" y="3393497"/>
              <a:ext cx="0" cy="702794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9348933" y="5159732"/>
              <a:ext cx="11605" cy="504363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111700" y="3702865"/>
              <a:ext cx="2486071" cy="256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40275" y="3485323"/>
              <a:ext cx="1339702" cy="6660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800"/>
                </a:lnSpc>
                <a:spcAft>
                  <a:spcPts val="600"/>
                </a:spcAft>
              </a:pPr>
              <a:r>
                <a:rPr lang="en-US" sz="16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rPr>
                <a:t>Cluster Boundary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481551" y="1637415"/>
          <a:ext cx="7013022" cy="4732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9625">
                  <a:extLst>
                    <a:ext uri="{9D8B030D-6E8A-4147-A177-3AD203B41FA5}">
                      <a16:colId xmlns:a16="http://schemas.microsoft.com/office/drawing/2014/main" val="4120038402"/>
                    </a:ext>
                  </a:extLst>
                </a:gridCol>
                <a:gridCol w="5253397">
                  <a:extLst>
                    <a:ext uri="{9D8B030D-6E8A-4147-A177-3AD203B41FA5}">
                      <a16:colId xmlns:a16="http://schemas.microsoft.com/office/drawing/2014/main" val="3956205066"/>
                    </a:ext>
                  </a:extLst>
                </a:gridCol>
              </a:tblGrid>
              <a:tr h="3402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API/c</a:t>
                      </a:r>
                      <a:r>
                        <a:rPr lang="en-US" baseline="0" dirty="0"/>
                        <a:t>ommand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663106"/>
                  </a:ext>
                </a:extLst>
              </a:tr>
              <a:tr h="1436370">
                <a:tc>
                  <a:txBody>
                    <a:bodyPr/>
                    <a:lstStyle/>
                    <a:p>
                      <a:pPr marL="0" indent="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Insert or update data</a:t>
                      </a:r>
                      <a:endParaRPr lang="en-US" sz="18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367" rtl="0" eaLnBrk="1" latinLnBrk="0" hangingPunct="1">
                        <a:lnSpc>
                          <a:spcPts val="18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You can insert/add new data or update existing cells using ‘put’ or ‘add’ command</a:t>
                      </a:r>
                      <a:endParaRPr lang="en-US" sz="18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140964"/>
                  </a:ext>
                </a:extLst>
              </a:tr>
              <a:tr h="1436370">
                <a:tc>
                  <a:txBody>
                    <a:bodyPr/>
                    <a:lstStyle/>
                    <a:p>
                      <a:pPr marL="0" indent="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Read data</a:t>
                      </a:r>
                      <a:endParaRPr lang="en-US" sz="18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To read data, use:</a:t>
                      </a:r>
                    </a:p>
                    <a:p>
                      <a:pPr marL="285750" indent="-28575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‘Get’ command to get a single row of data; you can get entire row or only specified columns</a:t>
                      </a:r>
                    </a:p>
                    <a:p>
                      <a:pPr marL="285750" indent="-28575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‘Scan’ command to fetch entire table or only rows matching specified ‘RowKeys’</a:t>
                      </a:r>
                      <a:endParaRPr lang="en-US" sz="16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882176"/>
                  </a:ext>
                </a:extLst>
              </a:tr>
              <a:tr h="1436370">
                <a:tc>
                  <a:txBody>
                    <a:bodyPr/>
                    <a:lstStyle/>
                    <a:p>
                      <a:pPr marL="0" indent="0" algn="l" defTabSz="914367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Delete data</a:t>
                      </a:r>
                      <a:endParaRPr lang="en-US" sz="18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To delete data, use: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‘Delete’ command to delete specific cell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‘Deleteall’ to ‘delete’ all row cells</a:t>
                      </a:r>
                      <a:endParaRPr lang="en-US" sz="16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694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8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7988" y="285556"/>
            <a:ext cx="11657012" cy="900112"/>
          </a:xfrm>
        </p:spPr>
        <p:txBody>
          <a:bodyPr/>
          <a:lstStyle/>
          <a:p>
            <a:r>
              <a:rPr lang="en-US" dirty="0"/>
              <a:t>HBase – Sample ‘Customer’ data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" y="1914396"/>
            <a:ext cx="10812030" cy="4248142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00482" y="1375013"/>
            <a:ext cx="2983346" cy="378691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is a tab separated 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41864" y="1764145"/>
            <a:ext cx="849745" cy="249382"/>
          </a:xfrm>
          <a:prstGeom prst="straightConnector1">
            <a:avLst/>
          </a:prstGeom>
          <a:ln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06373" y="1753704"/>
            <a:ext cx="748145" cy="269060"/>
          </a:xfrm>
          <a:prstGeom prst="straightConnector1">
            <a:avLst/>
          </a:prstGeom>
          <a:ln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79406" y="6228982"/>
            <a:ext cx="3851564" cy="417520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customers_address_hbase.txt</a:t>
            </a:r>
          </a:p>
        </p:txBody>
      </p:sp>
    </p:spTree>
    <p:extLst>
      <p:ext uri="{BB962C8B-B14F-4D97-AF65-F5344CB8AC3E}">
        <p14:creationId xmlns:p14="http://schemas.microsoft.com/office/powerpoint/2010/main" val="274499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39" y="362347"/>
            <a:ext cx="11653522" cy="10045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big-data customer scenarios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8576721" y="1412045"/>
            <a:ext cx="1289593" cy="1289121"/>
            <a:chOff x="8895016" y="1595849"/>
            <a:chExt cx="1289440" cy="1289304"/>
          </a:xfrm>
          <a:solidFill>
            <a:schemeClr val="accent2"/>
          </a:solidFill>
        </p:grpSpPr>
        <p:pic>
          <p:nvPicPr>
            <p:cNvPr id="118" name="Picture 48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895017" y="1595849"/>
              <a:ext cx="1289439" cy="1289304"/>
            </a:xfrm>
            <a:prstGeom prst="rect">
              <a:avLst/>
            </a:prstGeom>
            <a:grpFill/>
            <a:extLst/>
          </p:spPr>
        </p:pic>
        <p:sp>
          <p:nvSpPr>
            <p:cNvPr id="119" name="Rectangle 118"/>
            <p:cNvSpPr/>
            <p:nvPr/>
          </p:nvSpPr>
          <p:spPr bwMode="auto">
            <a:xfrm>
              <a:off x="8895016" y="2226890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Web app optimization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581739" y="4172786"/>
            <a:ext cx="1284577" cy="1284109"/>
            <a:chOff x="8894880" y="4347171"/>
            <a:chExt cx="1284424" cy="1284290"/>
          </a:xfrm>
          <a:solidFill>
            <a:schemeClr val="accent2"/>
          </a:solidFill>
        </p:grpSpPr>
        <p:pic>
          <p:nvPicPr>
            <p:cNvPr id="121" name="Picture 4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1"/>
            <a:stretch/>
          </p:blipFill>
          <p:spPr bwMode="auto">
            <a:xfrm>
              <a:off x="8894880" y="4347171"/>
              <a:ext cx="1284423" cy="1284287"/>
            </a:xfrm>
            <a:prstGeom prst="rect">
              <a:avLst/>
            </a:prstGeom>
            <a:grpFill/>
            <a:extLst/>
          </p:spPr>
        </p:pic>
        <p:sp>
          <p:nvSpPr>
            <p:cNvPr id="122" name="Rectangle 121"/>
            <p:cNvSpPr/>
            <p:nvPr/>
          </p:nvSpPr>
          <p:spPr bwMode="auto">
            <a:xfrm>
              <a:off x="8895016" y="497319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Smart meter monitoring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820911" y="4172786"/>
            <a:ext cx="1284442" cy="1284109"/>
            <a:chOff x="6143558" y="4347171"/>
            <a:chExt cx="1284289" cy="1284290"/>
          </a:xfrm>
          <a:solidFill>
            <a:schemeClr val="accent2"/>
          </a:solidFill>
        </p:grpSpPr>
        <p:pic>
          <p:nvPicPr>
            <p:cNvPr id="124" name="Picture 4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3558" y="4347171"/>
              <a:ext cx="1284287" cy="1284287"/>
            </a:xfrm>
            <a:prstGeom prst="rect">
              <a:avLst/>
            </a:prstGeom>
            <a:grpFill/>
            <a:extLst/>
          </p:spPr>
        </p:pic>
        <p:sp>
          <p:nvSpPr>
            <p:cNvPr id="125" name="Rectangle 124"/>
            <p:cNvSpPr/>
            <p:nvPr/>
          </p:nvSpPr>
          <p:spPr bwMode="auto">
            <a:xfrm>
              <a:off x="6143559" y="497319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Equipment monitoring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435841" y="4172654"/>
            <a:ext cx="1289097" cy="1284242"/>
            <a:chOff x="4763175" y="4347173"/>
            <a:chExt cx="1288944" cy="1284423"/>
          </a:xfrm>
          <a:solidFill>
            <a:schemeClr val="accent2"/>
          </a:solidFill>
        </p:grpSpPr>
        <p:pic>
          <p:nvPicPr>
            <p:cNvPr id="127" name="Picture 4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63175" y="4347173"/>
              <a:ext cx="1288944" cy="1284423"/>
            </a:xfrm>
            <a:prstGeom prst="rect">
              <a:avLst/>
            </a:prstGeom>
            <a:grpFill/>
            <a:extLst/>
          </p:spPr>
        </p:pic>
        <p:sp>
          <p:nvSpPr>
            <p:cNvPr id="128" name="Rectangle 127"/>
            <p:cNvSpPr/>
            <p:nvPr/>
          </p:nvSpPr>
          <p:spPr bwMode="auto">
            <a:xfrm>
              <a:off x="4767831" y="497319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Advertising analysis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055430" y="4172789"/>
            <a:ext cx="1284440" cy="1284107"/>
            <a:chOff x="3390224" y="4347172"/>
            <a:chExt cx="1284288" cy="1284289"/>
          </a:xfrm>
          <a:solidFill>
            <a:schemeClr val="accent2"/>
          </a:solidFill>
        </p:grpSpPr>
        <p:pic>
          <p:nvPicPr>
            <p:cNvPr id="130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1"/>
            <a:stretch/>
          </p:blipFill>
          <p:spPr bwMode="auto">
            <a:xfrm>
              <a:off x="3390225" y="4347172"/>
              <a:ext cx="1284287" cy="1284288"/>
            </a:xfrm>
            <a:prstGeom prst="rect">
              <a:avLst/>
            </a:prstGeom>
            <a:grpFill/>
            <a:extLst/>
          </p:spPr>
        </p:pic>
        <p:sp>
          <p:nvSpPr>
            <p:cNvPr id="131" name="Rectangle 130"/>
            <p:cNvSpPr/>
            <p:nvPr/>
          </p:nvSpPr>
          <p:spPr bwMode="auto">
            <a:xfrm>
              <a:off x="3390224" y="4973198"/>
              <a:ext cx="1274975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Life sciences research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1675017" y="4172654"/>
            <a:ext cx="1284440" cy="1284242"/>
            <a:chOff x="1993994" y="4347172"/>
            <a:chExt cx="1284288" cy="1284423"/>
          </a:xfrm>
          <a:solidFill>
            <a:schemeClr val="accent2"/>
          </a:solidFill>
        </p:grpSpPr>
        <p:pic>
          <p:nvPicPr>
            <p:cNvPr id="133" name="Picture 34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93994" y="4347172"/>
              <a:ext cx="1284288" cy="1284423"/>
            </a:xfrm>
            <a:prstGeom prst="rect">
              <a:avLst/>
            </a:prstGeom>
            <a:grpFill/>
            <a:extLst/>
          </p:spPr>
        </p:pic>
        <p:sp>
          <p:nvSpPr>
            <p:cNvPr id="134" name="Rectangle 133"/>
            <p:cNvSpPr/>
            <p:nvPr/>
          </p:nvSpPr>
          <p:spPr bwMode="auto">
            <a:xfrm>
              <a:off x="1993994" y="497319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Fraud </a:t>
              </a:r>
              <a:b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</a:b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detection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01435" y="2797610"/>
            <a:ext cx="1284443" cy="1284106"/>
            <a:chOff x="7519284" y="2971577"/>
            <a:chExt cx="1284291" cy="1284288"/>
          </a:xfrm>
          <a:solidFill>
            <a:schemeClr val="accent2"/>
          </a:solidFill>
        </p:grpSpPr>
        <p:pic>
          <p:nvPicPr>
            <p:cNvPr id="136" name="Picture 3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9284" y="2971577"/>
              <a:ext cx="1284291" cy="1284288"/>
            </a:xfrm>
            <a:prstGeom prst="rect">
              <a:avLst/>
            </a:prstGeom>
            <a:grpFill/>
            <a:extLst/>
          </p:spPr>
        </p:pic>
        <p:sp>
          <p:nvSpPr>
            <p:cNvPr id="137" name="Rectangle 136"/>
            <p:cNvSpPr/>
            <p:nvPr/>
          </p:nvSpPr>
          <p:spPr bwMode="auto">
            <a:xfrm>
              <a:off x="7519286" y="359746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Healthcare outcomes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820995" y="2797610"/>
            <a:ext cx="1284440" cy="1284106"/>
            <a:chOff x="6143558" y="2970787"/>
            <a:chExt cx="1284288" cy="1284288"/>
          </a:xfrm>
          <a:solidFill>
            <a:schemeClr val="accent2"/>
          </a:solidFill>
        </p:grpSpPr>
        <p:pic>
          <p:nvPicPr>
            <p:cNvPr id="139" name="Picture 3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3558" y="2970787"/>
              <a:ext cx="1284288" cy="1284288"/>
            </a:xfrm>
            <a:prstGeom prst="rect">
              <a:avLst/>
            </a:prstGeom>
            <a:grpFill/>
            <a:extLst/>
          </p:spPr>
        </p:pic>
        <p:sp>
          <p:nvSpPr>
            <p:cNvPr id="140" name="Rectangle 139"/>
            <p:cNvSpPr/>
            <p:nvPr/>
          </p:nvSpPr>
          <p:spPr bwMode="auto">
            <a:xfrm>
              <a:off x="6143558" y="3596812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Weather forecasting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435896" y="2792595"/>
            <a:ext cx="1289097" cy="1289121"/>
            <a:chOff x="4763175" y="2971577"/>
            <a:chExt cx="1288944" cy="1289304"/>
          </a:xfrm>
          <a:solidFill>
            <a:schemeClr val="accent2"/>
          </a:solidFill>
        </p:grpSpPr>
        <p:pic>
          <p:nvPicPr>
            <p:cNvPr id="142" name="Picture 2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63175" y="2971577"/>
              <a:ext cx="1288944" cy="1289304"/>
            </a:xfrm>
            <a:prstGeom prst="rect">
              <a:avLst/>
            </a:prstGeom>
            <a:grpFill/>
            <a:extLst/>
          </p:spPr>
        </p:pic>
        <p:sp>
          <p:nvSpPr>
            <p:cNvPr id="143" name="Rectangle 142"/>
            <p:cNvSpPr/>
            <p:nvPr/>
          </p:nvSpPr>
          <p:spPr bwMode="auto">
            <a:xfrm>
              <a:off x="4767831" y="3597469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0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Natural resource exploration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814815" y="1412045"/>
            <a:ext cx="1284440" cy="1289121"/>
            <a:chOff x="6143559" y="1595849"/>
            <a:chExt cx="1284288" cy="1289304"/>
          </a:xfrm>
          <a:solidFill>
            <a:schemeClr val="accent2"/>
          </a:solidFill>
        </p:grpSpPr>
        <p:pic>
          <p:nvPicPr>
            <p:cNvPr id="145" name="Picture 18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3560" y="1595849"/>
              <a:ext cx="1284286" cy="1289304"/>
            </a:xfrm>
            <a:prstGeom prst="rect">
              <a:avLst/>
            </a:prstGeom>
            <a:grpFill/>
            <a:extLst/>
          </p:spPr>
        </p:pic>
        <p:sp>
          <p:nvSpPr>
            <p:cNvPr id="146" name="Rectangle 145"/>
            <p:cNvSpPr/>
            <p:nvPr/>
          </p:nvSpPr>
          <p:spPr bwMode="auto">
            <a:xfrm>
              <a:off x="6143559" y="2226890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Social network analysis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675016" y="2792595"/>
            <a:ext cx="1284442" cy="1289121"/>
            <a:chOff x="1993993" y="2971577"/>
            <a:chExt cx="1284289" cy="1289304"/>
          </a:xfrm>
          <a:solidFill>
            <a:schemeClr val="accent2"/>
          </a:solidFill>
        </p:grpSpPr>
        <p:pic>
          <p:nvPicPr>
            <p:cNvPr id="148" name="Picture 1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93993" y="2971577"/>
              <a:ext cx="1284289" cy="1289304"/>
            </a:xfrm>
            <a:prstGeom prst="rect">
              <a:avLst/>
            </a:prstGeom>
            <a:grpFill/>
            <a:extLst/>
          </p:spPr>
        </p:pic>
        <p:sp>
          <p:nvSpPr>
            <p:cNvPr id="149" name="Rectangle 148"/>
            <p:cNvSpPr/>
            <p:nvPr/>
          </p:nvSpPr>
          <p:spPr bwMode="auto">
            <a:xfrm>
              <a:off x="1993994" y="3602618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Churn </a:t>
              </a:r>
              <a:b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</a:b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analysis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193192" y="1412045"/>
            <a:ext cx="1289593" cy="1289121"/>
            <a:chOff x="7519284" y="1595849"/>
            <a:chExt cx="1289440" cy="1289304"/>
          </a:xfrm>
          <a:solidFill>
            <a:schemeClr val="accent2"/>
          </a:solidFill>
        </p:grpSpPr>
        <p:pic>
          <p:nvPicPr>
            <p:cNvPr id="151" name="Picture 10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"/>
            <a:stretch/>
          </p:blipFill>
          <p:spPr bwMode="auto">
            <a:xfrm>
              <a:off x="7519284" y="1595849"/>
              <a:ext cx="1289440" cy="1289304"/>
            </a:xfrm>
            <a:prstGeom prst="rect">
              <a:avLst/>
            </a:prstGeom>
            <a:grpFill/>
            <a:extLst/>
          </p:spPr>
        </p:pic>
        <p:sp>
          <p:nvSpPr>
            <p:cNvPr id="152" name="Rectangle 151"/>
            <p:cNvSpPr/>
            <p:nvPr/>
          </p:nvSpPr>
          <p:spPr bwMode="auto">
            <a:xfrm>
              <a:off x="7519286" y="2226890"/>
              <a:ext cx="1289437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Traffic flow optimization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581875" y="2792595"/>
            <a:ext cx="1284440" cy="1289121"/>
            <a:chOff x="8558212" y="3111017"/>
            <a:chExt cx="1284288" cy="1289304"/>
          </a:xfrm>
          <a:solidFill>
            <a:schemeClr val="accent2"/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8558212" y="3111017"/>
              <a:ext cx="1284288" cy="12893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5" name="Picture 5" descr="\\MAGNUM\Projects\Microsoft\Cloud Power FY12\Design\Icons\PNGs\Stop_watch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lum bright="100000"/>
            </a:blip>
            <a:srcRect l="17564" t="5374" r="19532" b="8800"/>
            <a:stretch/>
          </p:blipFill>
          <p:spPr bwMode="auto">
            <a:xfrm>
              <a:off x="8804140" y="3217591"/>
              <a:ext cx="792433" cy="1081173"/>
            </a:xfrm>
            <a:prstGeom prst="rect">
              <a:avLst/>
            </a:prstGeom>
            <a:grpFill/>
          </p:spPr>
        </p:pic>
      </p:grpSp>
      <p:grpSp>
        <p:nvGrpSpPr>
          <p:cNvPr id="156" name="Group 155"/>
          <p:cNvGrpSpPr/>
          <p:nvPr/>
        </p:nvGrpSpPr>
        <p:grpSpPr>
          <a:xfrm>
            <a:off x="7201327" y="4172789"/>
            <a:ext cx="1284440" cy="1284106"/>
            <a:chOff x="7034212" y="4585499"/>
            <a:chExt cx="1284288" cy="1284288"/>
          </a:xfrm>
          <a:solidFill>
            <a:schemeClr val="accent2"/>
          </a:solidFill>
        </p:grpSpPr>
        <p:sp>
          <p:nvSpPr>
            <p:cNvPr id="157" name="Rectangle 156"/>
            <p:cNvSpPr/>
            <p:nvPr/>
          </p:nvSpPr>
          <p:spPr bwMode="auto">
            <a:xfrm>
              <a:off x="7034212" y="4585499"/>
              <a:ext cx="1284288" cy="12842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8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lum bright="100000"/>
            </a:blip>
            <a:srcRect l="18519" t="13774" r="16898" b="8828"/>
            <a:stretch/>
          </p:blipFill>
          <p:spPr bwMode="auto">
            <a:xfrm>
              <a:off x="7233444" y="4723354"/>
              <a:ext cx="885825" cy="1061587"/>
            </a:xfrm>
            <a:prstGeom prst="rect">
              <a:avLst/>
            </a:prstGeom>
            <a:grpFill/>
          </p:spPr>
        </p:pic>
      </p:grpSp>
      <p:grpSp>
        <p:nvGrpSpPr>
          <p:cNvPr id="159" name="Group 158"/>
          <p:cNvGrpSpPr/>
          <p:nvPr/>
        </p:nvGrpSpPr>
        <p:grpSpPr>
          <a:xfrm>
            <a:off x="1675017" y="1417060"/>
            <a:ext cx="1284440" cy="1284106"/>
            <a:chOff x="836612" y="1548907"/>
            <a:chExt cx="1284288" cy="1284288"/>
          </a:xfrm>
          <a:solidFill>
            <a:schemeClr val="accent2"/>
          </a:solidFill>
        </p:grpSpPr>
        <p:sp>
          <p:nvSpPr>
            <p:cNvPr id="160" name="Rectangle 159"/>
            <p:cNvSpPr/>
            <p:nvPr/>
          </p:nvSpPr>
          <p:spPr bwMode="auto">
            <a:xfrm>
              <a:off x="836612" y="1548907"/>
              <a:ext cx="1284288" cy="12842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1" name="Picture 2" descr="\\MAGNUM\Projects\Microsoft\Cloud Power FY12\Design\Icons\PNGs\Cloud_on_your_terms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lum bright="100000"/>
            </a:blip>
            <a:srcRect t="22824" r="5739" b="22155"/>
            <a:stretch/>
          </p:blipFill>
          <p:spPr bwMode="auto">
            <a:xfrm>
              <a:off x="847803" y="1822751"/>
              <a:ext cx="1261907" cy="7366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62" name="Group 161"/>
          <p:cNvGrpSpPr/>
          <p:nvPr/>
        </p:nvGrpSpPr>
        <p:grpSpPr>
          <a:xfrm>
            <a:off x="3055459" y="2797610"/>
            <a:ext cx="1284440" cy="1284106"/>
            <a:chOff x="2264568" y="2958087"/>
            <a:chExt cx="1284288" cy="1284288"/>
          </a:xfrm>
          <a:solidFill>
            <a:schemeClr val="accent2"/>
          </a:solidFill>
        </p:grpSpPr>
        <p:sp>
          <p:nvSpPr>
            <p:cNvPr id="163" name="Rectangle 162"/>
            <p:cNvSpPr/>
            <p:nvPr/>
          </p:nvSpPr>
          <p:spPr bwMode="auto">
            <a:xfrm>
              <a:off x="2264568" y="2958087"/>
              <a:ext cx="1284288" cy="12842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38093" rIns="76186" bIns="380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2264568" y="3146085"/>
              <a:ext cx="1177134" cy="1048123"/>
              <a:chOff x="-2511045" y="4714496"/>
              <a:chExt cx="1557674" cy="1386956"/>
            </a:xfrm>
            <a:grpFill/>
          </p:grpSpPr>
          <p:pic>
            <p:nvPicPr>
              <p:cNvPr id="165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lum bright="100000"/>
              </a:blip>
              <a:srcRect l="56000" t="50000" r="15111" b="4000"/>
              <a:stretch/>
            </p:blipFill>
            <p:spPr bwMode="auto">
              <a:xfrm>
                <a:off x="-1824395" y="4714496"/>
                <a:ext cx="871024" cy="138695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6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lum bright="100000"/>
              </a:blip>
              <a:srcRect l="15800" t="50000" r="46000" b="4000"/>
              <a:stretch/>
            </p:blipFill>
            <p:spPr bwMode="auto">
              <a:xfrm>
                <a:off x="-2511045" y="4766114"/>
                <a:ext cx="997339" cy="120098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67" name="Group 166"/>
          <p:cNvGrpSpPr/>
          <p:nvPr/>
        </p:nvGrpSpPr>
        <p:grpSpPr>
          <a:xfrm>
            <a:off x="3053397" y="1417060"/>
            <a:ext cx="1284442" cy="1284106"/>
            <a:chOff x="3390224" y="1595717"/>
            <a:chExt cx="1284289" cy="1284288"/>
          </a:xfrm>
          <a:solidFill>
            <a:schemeClr val="accent2"/>
          </a:solidFill>
        </p:grpSpPr>
        <p:pic>
          <p:nvPicPr>
            <p:cNvPr id="168" name="Picture 3" descr="C:\Users\v-sacars\Documents\Microsoft\StockPhotography\iStock_000015185461Large.jpg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62" t="1255" r="16662" b="-1255"/>
            <a:stretch/>
          </p:blipFill>
          <p:spPr bwMode="auto">
            <a:xfrm>
              <a:off x="3390225" y="1595717"/>
              <a:ext cx="1284288" cy="1284288"/>
            </a:xfrm>
            <a:prstGeom prst="rect">
              <a:avLst/>
            </a:prstGeom>
            <a:grpFill/>
            <a:extLst/>
          </p:spPr>
        </p:pic>
        <p:sp>
          <p:nvSpPr>
            <p:cNvPr id="169" name="Rectangle 168"/>
            <p:cNvSpPr/>
            <p:nvPr/>
          </p:nvSpPr>
          <p:spPr bwMode="auto">
            <a:xfrm>
              <a:off x="3390224" y="2221742"/>
              <a:ext cx="1274975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IT infrastructure optimization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431776" y="1412045"/>
            <a:ext cx="1289097" cy="1289121"/>
            <a:chOff x="4763175" y="1595847"/>
            <a:chExt cx="1288944" cy="1289304"/>
          </a:xfrm>
          <a:solidFill>
            <a:schemeClr val="accent2"/>
          </a:solidFill>
        </p:grpSpPr>
        <p:pic>
          <p:nvPicPr>
            <p:cNvPr id="171" name="Picture 6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63175" y="1595847"/>
              <a:ext cx="1288944" cy="1289304"/>
            </a:xfrm>
            <a:prstGeom prst="rect">
              <a:avLst/>
            </a:prstGeom>
            <a:grpFill/>
            <a:extLst/>
          </p:spPr>
        </p:pic>
        <p:sp>
          <p:nvSpPr>
            <p:cNvPr id="172" name="Rectangle 171"/>
            <p:cNvSpPr/>
            <p:nvPr/>
          </p:nvSpPr>
          <p:spPr bwMode="auto">
            <a:xfrm>
              <a:off x="4767831" y="2221742"/>
              <a:ext cx="1284288" cy="65826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6186" tIns="76189" rIns="76186" bIns="76189" numCol="1" rtlCol="0" anchor="b" anchorCtr="0" compatLnSpc="1">
              <a:prstTxWarp prst="textNoShape">
                <a:avLst/>
              </a:prstTxWarp>
            </a:bodyPr>
            <a:lstStyle/>
            <a:p>
              <a:pPr defTabSz="914398">
                <a:spcAft>
                  <a:spcPts val="600"/>
                </a:spcAft>
                <a:defRPr/>
              </a:pP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Legal </a:t>
              </a:r>
              <a:b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</a:br>
              <a:r>
                <a:rPr lang="en-US" sz="1167" kern="0" dirty="0">
                  <a:solidFill>
                    <a:sysClr val="window" lastClr="FFFFFF"/>
                  </a:solidFill>
                  <a:latin typeface="Segoe UI" pitchFamily="34" charset="0"/>
                  <a:cs typeface="Segoe UI" pitchFamily="34" charset="0"/>
                </a:rPr>
                <a:t>discovery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854938" y="5839595"/>
            <a:ext cx="3485567" cy="416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 now, question later</a:t>
            </a:r>
          </a:p>
        </p:txBody>
      </p:sp>
    </p:spTree>
    <p:extLst>
      <p:ext uri="{BB962C8B-B14F-4D97-AF65-F5344CB8AC3E}">
        <p14:creationId xmlns:p14="http://schemas.microsoft.com/office/powerpoint/2010/main" val="5768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 – Sample ‘Orders’ data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3" y="2018001"/>
            <a:ext cx="11301822" cy="3602568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169906" y="6228982"/>
            <a:ext cx="3851564" cy="417520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customers_orders_hbase.txt</a:t>
            </a:r>
          </a:p>
        </p:txBody>
      </p:sp>
    </p:spTree>
    <p:extLst>
      <p:ext uri="{BB962C8B-B14F-4D97-AF65-F5344CB8AC3E}">
        <p14:creationId xmlns:p14="http://schemas.microsoft.com/office/powerpoint/2010/main" val="993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513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Create, load, query HBase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8" y="1252145"/>
            <a:ext cx="9647168" cy="5140410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225948" y="3689000"/>
            <a:ext cx="2857867" cy="1237128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HBase supports Hive queries. Hive queries from previous slides can be run directly on these HBase tables.</a:t>
            </a:r>
          </a:p>
        </p:txBody>
      </p:sp>
    </p:spTree>
    <p:extLst>
      <p:ext uri="{BB962C8B-B14F-4D97-AF65-F5344CB8AC3E}">
        <p14:creationId xmlns:p14="http://schemas.microsoft.com/office/powerpoint/2010/main" val="42711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18410" r="3610" b="53521"/>
          <a:stretch/>
        </p:blipFill>
        <p:spPr>
          <a:xfrm>
            <a:off x="7214013" y="3109265"/>
            <a:ext cx="3745603" cy="326406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HBase as a platform</a:t>
            </a:r>
            <a:br>
              <a:rPr lang="pt-BR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5994" y="1463328"/>
            <a:ext cx="5277391" cy="1773513"/>
            <a:chOff x="465137" y="1492174"/>
            <a:chExt cx="5383214" cy="1809076"/>
          </a:xfrm>
        </p:grpSpPr>
        <p:sp>
          <p:nvSpPr>
            <p:cNvPr id="42" name="Rectangle 41"/>
            <p:cNvSpPr/>
            <p:nvPr/>
          </p:nvSpPr>
          <p:spPr>
            <a:xfrm>
              <a:off x="970716" y="1492174"/>
              <a:ext cx="4877635" cy="173736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>
              <a:noAutofit/>
            </a:bodyPr>
            <a:lstStyle/>
            <a:p>
              <a:pPr marL="0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2353" dirty="0">
                  <a:solidFill>
                    <a:srgbClr val="50505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Running on top of HBase </a:t>
              </a:r>
              <a:br>
                <a:rPr lang="en-IN" sz="2353" dirty="0">
                  <a:solidFill>
                    <a:srgbClr val="50505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IN" sz="2353" dirty="0">
                  <a:solidFill>
                    <a:srgbClr val="50505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using it as a datastore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Phoenix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Kiji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Titan</a:t>
              </a: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465137" y="1578308"/>
              <a:ext cx="327221" cy="255032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44540" y="2275328"/>
              <a:ext cx="2440305" cy="102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OpenTSDB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Continuity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Splice machine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5994" y="3616465"/>
            <a:ext cx="5277391" cy="2050420"/>
            <a:chOff x="465137" y="1492173"/>
            <a:chExt cx="5383214" cy="2091535"/>
          </a:xfrm>
        </p:grpSpPr>
        <p:sp>
          <p:nvSpPr>
            <p:cNvPr id="46" name="Rectangle 45"/>
            <p:cNvSpPr/>
            <p:nvPr/>
          </p:nvSpPr>
          <p:spPr>
            <a:xfrm>
              <a:off x="970716" y="1492173"/>
              <a:ext cx="4877635" cy="20915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>
              <a:noAutofit/>
            </a:bodyPr>
            <a:lstStyle/>
            <a:p>
              <a:pPr marL="0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US" sz="2353" dirty="0">
                  <a:solidFill>
                    <a:srgbClr val="50505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Integrated with HBase</a:t>
              </a:r>
              <a:endParaRPr lang="en-IN" sz="2353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Hive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Solr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Storm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Impala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Spark</a:t>
              </a: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65137" y="1578308"/>
              <a:ext cx="327221" cy="255032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IN" sz="1765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44540" y="1940914"/>
              <a:ext cx="2440305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Drill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Pig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Flume</a:t>
              </a:r>
            </a:p>
            <a:p>
              <a:pPr marL="0" lvl="1" defTabSz="913770" fontAlgn="base">
                <a:spcBef>
                  <a:spcPts val="196"/>
                </a:spcBef>
                <a:spcAft>
                  <a:spcPts val="196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</a:pPr>
              <a:r>
                <a:rPr lang="en-IN" sz="1765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Ganglia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66420" y="1347448"/>
            <a:ext cx="5507449" cy="1737591"/>
            <a:chOff x="6392074" y="1457100"/>
            <a:chExt cx="5617885" cy="1772433"/>
          </a:xfrm>
        </p:grpSpPr>
        <p:sp>
          <p:nvSpPr>
            <p:cNvPr id="49" name="Rectangle 48"/>
            <p:cNvSpPr/>
            <p:nvPr/>
          </p:nvSpPr>
          <p:spPr bwMode="auto">
            <a:xfrm>
              <a:off x="6392074" y="1457100"/>
              <a:ext cx="5617885" cy="17724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770" fontAlgn="base">
                <a:spcBef>
                  <a:spcPts val="196"/>
                </a:spcBef>
                <a:spcAft>
                  <a:spcPts val="294"/>
                </a:spcAft>
              </a:pPr>
              <a:endParaRPr lang="en-US" sz="1961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17001" y="1599854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Phoenix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17001" y="2417469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Kiji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40275" y="1599854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Titan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40275" y="2417469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OpenTSDB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163549" y="1599854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Continuity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163549" y="2417469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Splice machine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66419" y="3699298"/>
            <a:ext cx="5507449" cy="3066660"/>
            <a:chOff x="6392074" y="3448137"/>
            <a:chExt cx="5617885" cy="3128153"/>
          </a:xfrm>
        </p:grpSpPr>
        <p:sp>
          <p:nvSpPr>
            <p:cNvPr id="59" name="Rectangle 58"/>
            <p:cNvSpPr/>
            <p:nvPr/>
          </p:nvSpPr>
          <p:spPr bwMode="auto">
            <a:xfrm>
              <a:off x="6392074" y="3448137"/>
              <a:ext cx="5617885" cy="3128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ts val="588"/>
                </a:spcBef>
                <a:spcAft>
                  <a:spcPts val="588"/>
                </a:spcAft>
                <a:defRPr/>
              </a:pPr>
              <a:r>
                <a:rPr lang="en-US" sz="2353" b="1" dirty="0">
                  <a:solidFill>
                    <a:srgbClr val="505050"/>
                  </a:solidFill>
                </a:rPr>
                <a:t>HBase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17001" y="4045875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Hive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17001" y="4863490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Impala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340275" y="4045875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Solr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40275" y="4863490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Spark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163549" y="4045875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Storm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163549" y="4863490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Drill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17001" y="5709817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Pig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40275" y="5709817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Flume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63549" y="5709817"/>
              <a:ext cx="1737360" cy="717752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8725" tIns="44821" rIns="48725" bIns="409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02693" fontAlgn="base">
                <a:spcBef>
                  <a:spcPct val="0"/>
                </a:spcBef>
                <a:spcAft>
                  <a:spcPct val="0"/>
                </a:spcAft>
                <a:defRPr sz="1400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765" dirty="0">
                  <a:solidFill>
                    <a:srgbClr val="FFFFFF"/>
                  </a:solidFill>
                </a:rPr>
                <a:t>Ganglia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to use HBase in Azure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927" y="1669826"/>
            <a:ext cx="10628099" cy="35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Existing expertise or workload on HBase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Storing large amounts of data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Need high write throughput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Need efficient random access within large data set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Need to scale gracefully with data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For structured and semi-structured data</a:t>
            </a:r>
          </a:p>
          <a:p>
            <a:pPr marL="395812" lvl="1" indent="-342900" defTabSz="913770" fontAlgn="base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IN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Don’t need full RDBMS capabilities (cross-table transactions, joins)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8905" y="4767503"/>
            <a:ext cx="11004454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</a:pPr>
            <a:endParaRPr lang="en-IN" sz="2353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9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HBase and RDBMS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-275525" y="1601536"/>
          <a:ext cx="11311140" cy="4035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041">
                <a:tc>
                  <a:txBody>
                    <a:bodyPr/>
                    <a:lstStyle/>
                    <a:p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aseline="0" dirty="0"/>
                        <a:t>RDBMS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HBase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Data</a:t>
                      </a:r>
                      <a:r>
                        <a:rPr lang="en-US" sz="2500" baseline="0" dirty="0"/>
                        <a:t> layout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Row</a:t>
                      </a:r>
                      <a:r>
                        <a:rPr lang="en-US" sz="2000" baseline="0" dirty="0"/>
                        <a:t> oriented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Column</a:t>
                      </a:r>
                      <a:r>
                        <a:rPr lang="en-US" sz="2000" baseline="0" dirty="0"/>
                        <a:t> oriented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Transactions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ACID</a:t>
                      </a:r>
                      <a:r>
                        <a:rPr lang="en-US" sz="2000" baseline="0" dirty="0"/>
                        <a:t> over multiple rows and tables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ACID</a:t>
                      </a:r>
                      <a:r>
                        <a:rPr lang="en-US" sz="2000" baseline="0" dirty="0"/>
                        <a:t> over single row or adjacent row groups only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Query</a:t>
                      </a:r>
                      <a:r>
                        <a:rPr lang="en-US" sz="2500" baseline="0" dirty="0"/>
                        <a:t> language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SQL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None</a:t>
                      </a:r>
                      <a:r>
                        <a:rPr lang="en-US" sz="2000" baseline="0" dirty="0"/>
                        <a:t> (APIs: get, put, scan, … ) 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Joins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Indexes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On</a:t>
                      </a:r>
                      <a:r>
                        <a:rPr lang="en-US" sz="2000" baseline="0" dirty="0"/>
                        <a:t> any column or multiple columns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Single row index only 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041">
                <a:tc>
                  <a:txBody>
                    <a:bodyPr/>
                    <a:lstStyle/>
                    <a:p>
                      <a:pPr algn="r"/>
                      <a:r>
                        <a:rPr lang="en-US" sz="2500" dirty="0"/>
                        <a:t>Data</a:t>
                      </a:r>
                      <a:r>
                        <a:rPr lang="en-US" sz="2500" baseline="0" dirty="0"/>
                        <a:t> size</a:t>
                      </a:r>
                      <a:endParaRPr lang="en-US" sz="25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89642" marR="89642" marT="44821" marB="448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Usually</a:t>
                      </a:r>
                      <a:r>
                        <a:rPr lang="en-US" sz="2000" baseline="0" dirty="0"/>
                        <a:t> limited to terabytes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Petabytes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8" y="2044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Slide" r:id="rId5" imgW="377" imgH="377" progId="TCLayout.ActiveDocument.1">
                  <p:embed/>
                </p:oleObj>
              </mc:Choice>
              <mc:Fallback>
                <p:oleObj name="think-cell Slide" r:id="rId5" imgW="377" imgH="377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8" y="2044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1139" y="3619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Phoenix – SQL over HBase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3" name="Oval 1152"/>
          <p:cNvSpPr/>
          <p:nvPr/>
        </p:nvSpPr>
        <p:spPr bwMode="auto">
          <a:xfrm>
            <a:off x="8999801" y="5391279"/>
            <a:ext cx="473866" cy="47386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408" y="1353312"/>
            <a:ext cx="11009376" cy="621792"/>
          </a:xfrm>
          <a:prstGeom prst="rect">
            <a:avLst/>
          </a:prstGeom>
          <a:solidFill>
            <a:schemeClr val="accent2"/>
          </a:solidFill>
        </p:spPr>
        <p:txBody>
          <a:bodyPr wrap="none" lIns="182880" tIns="146304" rIns="182880" bIns="14630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Apache Phoenix is a relational database layer on top of HBase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173" y="2114095"/>
            <a:ext cx="6997288" cy="41730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331470" lvl="1" indent="-342900" defTabSz="913770" fontAlgn="base">
              <a:lnSpc>
                <a:spcPts val="27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Lets you view HBase table as regular relational tables (rows and columns), and maps HBase data model to relational data model</a:t>
            </a:r>
          </a:p>
          <a:p>
            <a:pPr marL="331470" lvl="1" indent="-342900" defTabSz="913770" fontAlgn="base">
              <a:lnSpc>
                <a:spcPts val="27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Lets you query HBase tables using SQL </a:t>
            </a:r>
          </a:p>
          <a:p>
            <a:pPr marL="331470" lvl="1" indent="-342900" defTabSz="913770" fontAlgn="base">
              <a:lnSpc>
                <a:spcPts val="27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Creates scale-out relational database using HBase</a:t>
            </a:r>
          </a:p>
          <a:p>
            <a:pPr marL="365760" lvl="1" indent="-342900" defTabSz="913770" fontAlgn="base">
              <a:lnSpc>
                <a:spcPts val="27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Integrates with Hadoop ecosystem (Pig, Scoop, Flume)</a:t>
            </a:r>
          </a:p>
          <a:p>
            <a:pPr marL="331470" lvl="1" indent="-342900" defTabSz="913770" fontAlgn="base">
              <a:lnSpc>
                <a:spcPts val="27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tabLst>
                <a:tab pos="645523" algn="l"/>
              </a:tabLst>
            </a:pPr>
            <a:r>
              <a:rPr lang="en-US" sz="2353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rPr>
              <a:t>Requires no additional servers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635" name="Picture 11" descr="http://1.bp.blogspot.com/-kFPwZPelCWQ/VUpqNmVhEuI/AAAAAAAAAbc/16awcgWEDrQ/s1600/phoenix-hadoopsphe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20" y="3147769"/>
            <a:ext cx="4712330" cy="2243510"/>
          </a:xfrm>
          <a:prstGeom prst="rect">
            <a:avLst/>
          </a:prstGeom>
          <a:noFill/>
          <a:ln w="635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87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Apache Phoenix: SQL support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650" y="1466116"/>
          <a:ext cx="8845234" cy="4554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31649">
                  <a:extLst>
                    <a:ext uri="{9D8B030D-6E8A-4147-A177-3AD203B41FA5}">
                      <a16:colId xmlns:a16="http://schemas.microsoft.com/office/drawing/2014/main" val="3097671619"/>
                    </a:ext>
                  </a:extLst>
                </a:gridCol>
                <a:gridCol w="4413585">
                  <a:extLst>
                    <a:ext uri="{9D8B030D-6E8A-4147-A177-3AD203B41FA5}">
                      <a16:colId xmlns:a16="http://schemas.microsoft.com/office/drawing/2014/main" val="4131113444"/>
                    </a:ext>
                  </a:extLst>
                </a:gridCol>
              </a:tblGrid>
              <a:tr h="455444"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SQL language construct</a:t>
                      </a:r>
                      <a:endParaRPr lang="en-US" sz="2000" b="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67" rtl="0" eaLnBrk="1" latinLnBrk="0" hangingPunct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 Supported? (yes/no)</a:t>
                      </a:r>
                      <a:endParaRPr lang="en-US" sz="2000" b="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304605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CREATE/DROP/ALTER TABLE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485779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UPSERT / DELETE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490162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SELECT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063237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WHERE / HAVING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852203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GROUP BY / ORDER BY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076028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LIMIT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103676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JOIN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 (with limitations)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115445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VIEWS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Yes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280229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Transactions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</a:rPr>
                        <a:t>No</a:t>
                      </a:r>
                      <a:endParaRPr lang="en-US" sz="20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33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980"/>
              </a:spcBef>
              <a:buSzPct val="90000"/>
              <a:defRPr/>
            </a:pPr>
            <a:r>
              <a:rPr lang="en-US" sz="7200" spc="0" dirty="0">
                <a:solidFill>
                  <a:srgbClr val="FFFFFF"/>
                </a:solidFill>
              </a:rPr>
              <a:t>Lab 3:</a:t>
            </a:r>
            <a:r>
              <a:rPr lang="en-US" sz="7200" dirty="0">
                <a:solidFill>
                  <a:schemeClr val="tx1"/>
                </a:solidFill>
              </a:rPr>
              <a:t> HBase and Phoenix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7200" spc="0" dirty="0">
                <a:solidFill>
                  <a:srgbClr val="FFFFFF"/>
                </a:solidFill>
              </a:rPr>
              <a:t/>
            </a:r>
            <a:br>
              <a:rPr lang="en-US" sz="7200" spc="0" dirty="0">
                <a:solidFill>
                  <a:srgbClr val="FFFFFF"/>
                </a:solidFill>
              </a:rPr>
            </a:br>
            <a:endParaRPr lang="en-US" sz="7200" spc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51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913" y="487"/>
            <a:ext cx="12236065" cy="68570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0" y="-10718"/>
            <a:ext cx="5557834" cy="686823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4294967295"/>
          </p:nvPr>
        </p:nvSpPr>
        <p:spPr>
          <a:xfrm>
            <a:off x="0" y="2365375"/>
            <a:ext cx="4965700" cy="20313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big data and Hadoop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Overview of Hadoop ecosystem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HDInsight and Hadoop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Understanding Hive, Pig, HBase, and Apache Storm―and their implementation in HDInsight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1406" y="288925"/>
            <a:ext cx="11655425" cy="900113"/>
          </a:xfrm>
        </p:spPr>
        <p:txBody>
          <a:bodyPr>
            <a:normAutofit/>
          </a:bodyPr>
          <a:lstStyle/>
          <a:p>
            <a:r>
              <a:rPr lang="en-US" sz="5686" dirty="0" smtClean="0"/>
              <a:t>Summary</a:t>
            </a:r>
            <a:endParaRPr lang="en-US" sz="568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079620" y="3600284"/>
            <a:ext cx="3609289" cy="2541917"/>
            <a:chOff x="8241632" y="3671980"/>
            <a:chExt cx="3681663" cy="2592888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241632" y="3671980"/>
              <a:ext cx="3681663" cy="2592888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1622">
                <a:lnSpc>
                  <a:spcPct val="90000"/>
                </a:lnSpc>
              </a:pPr>
              <a:r>
                <a:rPr lang="en-US" sz="2745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56637">
                        <a:srgbClr val="FFFFFF"/>
                      </a:gs>
                      <a:gs pos="11000">
                        <a:srgbClr val="FFFFFF"/>
                      </a:gs>
                    </a:gsLst>
                    <a:lin ang="5400000" scaled="0"/>
                  </a:gradFill>
                </a:rPr>
                <a:t>Data velocity</a:t>
              </a:r>
            </a:p>
          </p:txBody>
        </p:sp>
        <p:sp>
          <p:nvSpPr>
            <p:cNvPr id="80" name="Freeform 9"/>
            <p:cNvSpPr>
              <a:spLocks noChangeAspect="1" noEditPoints="1"/>
            </p:cNvSpPr>
            <p:nvPr/>
          </p:nvSpPr>
          <p:spPr bwMode="auto">
            <a:xfrm>
              <a:off x="9354130" y="4691063"/>
              <a:ext cx="1456666" cy="793988"/>
            </a:xfrm>
            <a:custGeom>
              <a:avLst/>
              <a:gdLst>
                <a:gd name="T0" fmla="*/ 267 w 455"/>
                <a:gd name="T1" fmla="*/ 136 h 240"/>
                <a:gd name="T2" fmla="*/ 278 w 455"/>
                <a:gd name="T3" fmla="*/ 94 h 240"/>
                <a:gd name="T4" fmla="*/ 330 w 455"/>
                <a:gd name="T5" fmla="*/ 145 h 240"/>
                <a:gd name="T6" fmla="*/ 308 w 455"/>
                <a:gd name="T7" fmla="*/ 105 h 240"/>
                <a:gd name="T8" fmla="*/ 319 w 455"/>
                <a:gd name="T9" fmla="*/ 136 h 240"/>
                <a:gd name="T10" fmla="*/ 367 w 455"/>
                <a:gd name="T11" fmla="*/ 139 h 240"/>
                <a:gd name="T12" fmla="*/ 355 w 455"/>
                <a:gd name="T13" fmla="*/ 94 h 240"/>
                <a:gd name="T14" fmla="*/ 347 w 455"/>
                <a:gd name="T15" fmla="*/ 120 h 240"/>
                <a:gd name="T16" fmla="*/ 381 w 455"/>
                <a:gd name="T17" fmla="*/ 145 h 240"/>
                <a:gd name="T18" fmla="*/ 380 w 455"/>
                <a:gd name="T19" fmla="*/ 107 h 240"/>
                <a:gd name="T20" fmla="*/ 413 w 455"/>
                <a:gd name="T21" fmla="*/ 136 h 240"/>
                <a:gd name="T22" fmla="*/ 437 w 455"/>
                <a:gd name="T23" fmla="*/ 146 h 240"/>
                <a:gd name="T24" fmla="*/ 455 w 455"/>
                <a:gd name="T25" fmla="*/ 119 h 240"/>
                <a:gd name="T26" fmla="*/ 437 w 455"/>
                <a:gd name="T27" fmla="*/ 137 h 240"/>
                <a:gd name="T28" fmla="*/ 253 w 455"/>
                <a:gd name="T29" fmla="*/ 221 h 240"/>
                <a:gd name="T30" fmla="*/ 272 w 455"/>
                <a:gd name="T31" fmla="*/ 194 h 240"/>
                <a:gd name="T32" fmla="*/ 254 w 455"/>
                <a:gd name="T33" fmla="*/ 212 h 240"/>
                <a:gd name="T34" fmla="*/ 295 w 455"/>
                <a:gd name="T35" fmla="*/ 221 h 240"/>
                <a:gd name="T36" fmla="*/ 313 w 455"/>
                <a:gd name="T37" fmla="*/ 194 h 240"/>
                <a:gd name="T38" fmla="*/ 295 w 455"/>
                <a:gd name="T39" fmla="*/ 212 h 240"/>
                <a:gd name="T40" fmla="*/ 322 w 455"/>
                <a:gd name="T41" fmla="*/ 211 h 240"/>
                <a:gd name="T42" fmla="*/ 322 w 455"/>
                <a:gd name="T43" fmla="*/ 173 h 240"/>
                <a:gd name="T44" fmla="*/ 354 w 455"/>
                <a:gd name="T45" fmla="*/ 220 h 240"/>
                <a:gd name="T46" fmla="*/ 374 w 455"/>
                <a:gd name="T47" fmla="*/ 211 h 240"/>
                <a:gd name="T48" fmla="*/ 385 w 455"/>
                <a:gd name="T49" fmla="*/ 168 h 240"/>
                <a:gd name="T50" fmla="*/ 437 w 455"/>
                <a:gd name="T51" fmla="*/ 220 h 240"/>
                <a:gd name="T52" fmla="*/ 415 w 455"/>
                <a:gd name="T53" fmla="*/ 179 h 240"/>
                <a:gd name="T54" fmla="*/ 426 w 455"/>
                <a:gd name="T55" fmla="*/ 211 h 240"/>
                <a:gd name="T56" fmla="*/ 267 w 455"/>
                <a:gd name="T57" fmla="*/ 65 h 240"/>
                <a:gd name="T58" fmla="*/ 254 w 455"/>
                <a:gd name="T59" fmla="*/ 19 h 240"/>
                <a:gd name="T60" fmla="*/ 247 w 455"/>
                <a:gd name="T61" fmla="*/ 46 h 240"/>
                <a:gd name="T62" fmla="*/ 280 w 455"/>
                <a:gd name="T63" fmla="*/ 70 h 240"/>
                <a:gd name="T64" fmla="*/ 280 w 455"/>
                <a:gd name="T65" fmla="*/ 32 h 240"/>
                <a:gd name="T66" fmla="*/ 312 w 455"/>
                <a:gd name="T67" fmla="*/ 62 h 240"/>
                <a:gd name="T68" fmla="*/ 322 w 455"/>
                <a:gd name="T69" fmla="*/ 62 h 240"/>
                <a:gd name="T70" fmla="*/ 322 w 455"/>
                <a:gd name="T71" fmla="*/ 23 h 240"/>
                <a:gd name="T72" fmla="*/ 354 w 455"/>
                <a:gd name="T73" fmla="*/ 70 h 240"/>
                <a:gd name="T74" fmla="*/ 374 w 455"/>
                <a:gd name="T75" fmla="*/ 62 h 240"/>
                <a:gd name="T76" fmla="*/ 385 w 455"/>
                <a:gd name="T77" fmla="*/ 19 h 240"/>
                <a:gd name="T78" fmla="*/ 438 w 455"/>
                <a:gd name="T79" fmla="*/ 45 h 240"/>
                <a:gd name="T80" fmla="*/ 406 w 455"/>
                <a:gd name="T81" fmla="*/ 26 h 240"/>
                <a:gd name="T82" fmla="*/ 420 w 455"/>
                <a:gd name="T83" fmla="*/ 28 h 240"/>
                <a:gd name="T84" fmla="*/ 120 w 455"/>
                <a:gd name="T85" fmla="*/ 0 h 240"/>
                <a:gd name="T86" fmla="*/ 120 w 455"/>
                <a:gd name="T87" fmla="*/ 0 h 240"/>
                <a:gd name="T88" fmla="*/ 168 w 455"/>
                <a:gd name="T89" fmla="*/ 209 h 240"/>
                <a:gd name="T90" fmla="*/ 117 w 455"/>
                <a:gd name="T91" fmla="*/ 221 h 240"/>
                <a:gd name="T92" fmla="*/ 67 w 455"/>
                <a:gd name="T93" fmla="*/ 206 h 240"/>
                <a:gd name="T94" fmla="*/ 31 w 455"/>
                <a:gd name="T95" fmla="*/ 168 h 240"/>
                <a:gd name="T96" fmla="*/ 18 w 455"/>
                <a:gd name="T97" fmla="*/ 117 h 240"/>
                <a:gd name="T98" fmla="*/ 33 w 455"/>
                <a:gd name="T99" fmla="*/ 66 h 240"/>
                <a:gd name="T100" fmla="*/ 71 w 455"/>
                <a:gd name="T101" fmla="*/ 29 h 240"/>
                <a:gd name="T102" fmla="*/ 123 w 455"/>
                <a:gd name="T103" fmla="*/ 17 h 240"/>
                <a:gd name="T104" fmla="*/ 174 w 455"/>
                <a:gd name="T105" fmla="*/ 33 h 240"/>
                <a:gd name="T106" fmla="*/ 210 w 455"/>
                <a:gd name="T107" fmla="*/ 71 h 240"/>
                <a:gd name="T108" fmla="*/ 222 w 455"/>
                <a:gd name="T109" fmla="*/ 122 h 240"/>
                <a:gd name="T110" fmla="*/ 207 w 455"/>
                <a:gd name="T111" fmla="*/ 173 h 240"/>
                <a:gd name="T112" fmla="*/ 152 w 455"/>
                <a:gd name="T113" fmla="*/ 124 h 240"/>
                <a:gd name="T114" fmla="*/ 111 w 455"/>
                <a:gd name="T115" fmla="*/ 105 h 240"/>
                <a:gd name="T116" fmla="*/ 97 w 455"/>
                <a:gd name="T117" fmla="*/ 29 h 240"/>
                <a:gd name="T118" fmla="*/ 114 w 455"/>
                <a:gd name="T119" fmla="*/ 73 h 240"/>
                <a:gd name="T120" fmla="*/ 135 w 455"/>
                <a:gd name="T121" fmla="*/ 110 h 240"/>
                <a:gd name="T122" fmla="*/ 150 w 455"/>
                <a:gd name="T123" fmla="*/ 108 h 240"/>
                <a:gd name="T124" fmla="*/ 166 w 455"/>
                <a:gd name="T125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5" h="240">
                  <a:moveTo>
                    <a:pt x="288" y="145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67" y="136"/>
                    <a:pt x="267" y="136"/>
                    <a:pt x="267" y="136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56" y="107"/>
                    <a:pt x="256" y="107"/>
                    <a:pt x="256" y="107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78" y="94"/>
                    <a:pt x="278" y="94"/>
                    <a:pt x="278" y="94"/>
                  </a:cubicBezTo>
                  <a:cubicBezTo>
                    <a:pt x="278" y="136"/>
                    <a:pt x="278" y="136"/>
                    <a:pt x="278" y="136"/>
                  </a:cubicBezTo>
                  <a:cubicBezTo>
                    <a:pt x="288" y="136"/>
                    <a:pt x="288" y="136"/>
                    <a:pt x="288" y="136"/>
                  </a:cubicBezTo>
                  <a:lnTo>
                    <a:pt x="288" y="145"/>
                  </a:lnTo>
                  <a:close/>
                  <a:moveTo>
                    <a:pt x="330" y="145"/>
                  </a:moveTo>
                  <a:cubicBezTo>
                    <a:pt x="298" y="145"/>
                    <a:pt x="298" y="145"/>
                    <a:pt x="298" y="145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308" y="136"/>
                    <a:pt x="308" y="136"/>
                    <a:pt x="308" y="136"/>
                  </a:cubicBezTo>
                  <a:cubicBezTo>
                    <a:pt x="308" y="105"/>
                    <a:pt x="308" y="105"/>
                    <a:pt x="308" y="105"/>
                  </a:cubicBezTo>
                  <a:cubicBezTo>
                    <a:pt x="298" y="107"/>
                    <a:pt x="298" y="107"/>
                    <a:pt x="298" y="107"/>
                  </a:cubicBezTo>
                  <a:cubicBezTo>
                    <a:pt x="298" y="98"/>
                    <a:pt x="298" y="98"/>
                    <a:pt x="298" y="98"/>
                  </a:cubicBezTo>
                  <a:cubicBezTo>
                    <a:pt x="319" y="94"/>
                    <a:pt x="319" y="94"/>
                    <a:pt x="319" y="94"/>
                  </a:cubicBezTo>
                  <a:cubicBezTo>
                    <a:pt x="319" y="136"/>
                    <a:pt x="319" y="136"/>
                    <a:pt x="319" y="136"/>
                  </a:cubicBezTo>
                  <a:cubicBezTo>
                    <a:pt x="330" y="136"/>
                    <a:pt x="330" y="136"/>
                    <a:pt x="330" y="136"/>
                  </a:cubicBezTo>
                  <a:lnTo>
                    <a:pt x="330" y="145"/>
                  </a:lnTo>
                  <a:close/>
                  <a:moveTo>
                    <a:pt x="372" y="119"/>
                  </a:moveTo>
                  <a:cubicBezTo>
                    <a:pt x="372" y="128"/>
                    <a:pt x="371" y="135"/>
                    <a:pt x="367" y="139"/>
                  </a:cubicBezTo>
                  <a:cubicBezTo>
                    <a:pt x="364" y="144"/>
                    <a:pt x="360" y="146"/>
                    <a:pt x="354" y="146"/>
                  </a:cubicBezTo>
                  <a:cubicBezTo>
                    <a:pt x="342" y="146"/>
                    <a:pt x="336" y="137"/>
                    <a:pt x="336" y="121"/>
                  </a:cubicBezTo>
                  <a:cubicBezTo>
                    <a:pt x="336" y="112"/>
                    <a:pt x="337" y="105"/>
                    <a:pt x="341" y="100"/>
                  </a:cubicBezTo>
                  <a:cubicBezTo>
                    <a:pt x="344" y="96"/>
                    <a:pt x="349" y="94"/>
                    <a:pt x="355" y="94"/>
                  </a:cubicBezTo>
                  <a:cubicBezTo>
                    <a:pt x="366" y="94"/>
                    <a:pt x="372" y="102"/>
                    <a:pt x="372" y="119"/>
                  </a:cubicBezTo>
                  <a:close/>
                  <a:moveTo>
                    <a:pt x="361" y="120"/>
                  </a:moveTo>
                  <a:cubicBezTo>
                    <a:pt x="361" y="108"/>
                    <a:pt x="359" y="102"/>
                    <a:pt x="354" y="102"/>
                  </a:cubicBezTo>
                  <a:cubicBezTo>
                    <a:pt x="349" y="102"/>
                    <a:pt x="347" y="108"/>
                    <a:pt x="347" y="120"/>
                  </a:cubicBezTo>
                  <a:cubicBezTo>
                    <a:pt x="347" y="132"/>
                    <a:pt x="349" y="137"/>
                    <a:pt x="354" y="137"/>
                  </a:cubicBezTo>
                  <a:cubicBezTo>
                    <a:pt x="359" y="137"/>
                    <a:pt x="361" y="132"/>
                    <a:pt x="361" y="120"/>
                  </a:cubicBezTo>
                  <a:close/>
                  <a:moveTo>
                    <a:pt x="413" y="145"/>
                  </a:moveTo>
                  <a:cubicBezTo>
                    <a:pt x="381" y="145"/>
                    <a:pt x="381" y="145"/>
                    <a:pt x="381" y="145"/>
                  </a:cubicBezTo>
                  <a:cubicBezTo>
                    <a:pt x="381" y="136"/>
                    <a:pt x="381" y="136"/>
                    <a:pt x="381" y="136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1" y="105"/>
                    <a:pt x="391" y="105"/>
                    <a:pt x="391" y="105"/>
                  </a:cubicBezTo>
                  <a:cubicBezTo>
                    <a:pt x="380" y="107"/>
                    <a:pt x="380" y="107"/>
                    <a:pt x="380" y="107"/>
                  </a:cubicBezTo>
                  <a:cubicBezTo>
                    <a:pt x="380" y="98"/>
                    <a:pt x="380" y="98"/>
                    <a:pt x="380" y="98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136"/>
                    <a:pt x="402" y="136"/>
                    <a:pt x="402" y="136"/>
                  </a:cubicBezTo>
                  <a:cubicBezTo>
                    <a:pt x="413" y="136"/>
                    <a:pt x="413" y="136"/>
                    <a:pt x="413" y="136"/>
                  </a:cubicBezTo>
                  <a:lnTo>
                    <a:pt x="413" y="145"/>
                  </a:lnTo>
                  <a:close/>
                  <a:moveTo>
                    <a:pt x="455" y="119"/>
                  </a:moveTo>
                  <a:cubicBezTo>
                    <a:pt x="455" y="128"/>
                    <a:pt x="453" y="135"/>
                    <a:pt x="450" y="139"/>
                  </a:cubicBezTo>
                  <a:cubicBezTo>
                    <a:pt x="447" y="144"/>
                    <a:pt x="442" y="146"/>
                    <a:pt x="437" y="146"/>
                  </a:cubicBezTo>
                  <a:cubicBezTo>
                    <a:pt x="425" y="146"/>
                    <a:pt x="419" y="137"/>
                    <a:pt x="419" y="121"/>
                  </a:cubicBezTo>
                  <a:cubicBezTo>
                    <a:pt x="419" y="112"/>
                    <a:pt x="420" y="105"/>
                    <a:pt x="424" y="100"/>
                  </a:cubicBezTo>
                  <a:cubicBezTo>
                    <a:pt x="427" y="96"/>
                    <a:pt x="431" y="94"/>
                    <a:pt x="438" y="94"/>
                  </a:cubicBezTo>
                  <a:cubicBezTo>
                    <a:pt x="449" y="94"/>
                    <a:pt x="455" y="102"/>
                    <a:pt x="455" y="119"/>
                  </a:cubicBezTo>
                  <a:close/>
                  <a:moveTo>
                    <a:pt x="444" y="120"/>
                  </a:moveTo>
                  <a:cubicBezTo>
                    <a:pt x="444" y="108"/>
                    <a:pt x="442" y="102"/>
                    <a:pt x="437" y="102"/>
                  </a:cubicBezTo>
                  <a:cubicBezTo>
                    <a:pt x="432" y="102"/>
                    <a:pt x="430" y="108"/>
                    <a:pt x="430" y="120"/>
                  </a:cubicBezTo>
                  <a:cubicBezTo>
                    <a:pt x="430" y="132"/>
                    <a:pt x="432" y="137"/>
                    <a:pt x="437" y="137"/>
                  </a:cubicBezTo>
                  <a:cubicBezTo>
                    <a:pt x="442" y="137"/>
                    <a:pt x="444" y="132"/>
                    <a:pt x="444" y="120"/>
                  </a:cubicBezTo>
                  <a:close/>
                  <a:moveTo>
                    <a:pt x="272" y="194"/>
                  </a:moveTo>
                  <a:cubicBezTo>
                    <a:pt x="272" y="203"/>
                    <a:pt x="270" y="209"/>
                    <a:pt x="267" y="214"/>
                  </a:cubicBezTo>
                  <a:cubicBezTo>
                    <a:pt x="264" y="218"/>
                    <a:pt x="259" y="221"/>
                    <a:pt x="253" y="221"/>
                  </a:cubicBezTo>
                  <a:cubicBezTo>
                    <a:pt x="241" y="221"/>
                    <a:pt x="235" y="212"/>
                    <a:pt x="235" y="195"/>
                  </a:cubicBezTo>
                  <a:cubicBezTo>
                    <a:pt x="235" y="186"/>
                    <a:pt x="237" y="180"/>
                    <a:pt x="241" y="175"/>
                  </a:cubicBezTo>
                  <a:cubicBezTo>
                    <a:pt x="244" y="171"/>
                    <a:pt x="248" y="168"/>
                    <a:pt x="254" y="168"/>
                  </a:cubicBezTo>
                  <a:cubicBezTo>
                    <a:pt x="266" y="168"/>
                    <a:pt x="272" y="177"/>
                    <a:pt x="272" y="194"/>
                  </a:cubicBezTo>
                  <a:close/>
                  <a:moveTo>
                    <a:pt x="261" y="194"/>
                  </a:moveTo>
                  <a:cubicBezTo>
                    <a:pt x="261" y="183"/>
                    <a:pt x="258" y="177"/>
                    <a:pt x="254" y="177"/>
                  </a:cubicBezTo>
                  <a:cubicBezTo>
                    <a:pt x="249" y="177"/>
                    <a:pt x="247" y="183"/>
                    <a:pt x="247" y="195"/>
                  </a:cubicBezTo>
                  <a:cubicBezTo>
                    <a:pt x="247" y="206"/>
                    <a:pt x="249" y="212"/>
                    <a:pt x="254" y="212"/>
                  </a:cubicBezTo>
                  <a:cubicBezTo>
                    <a:pt x="258" y="212"/>
                    <a:pt x="261" y="206"/>
                    <a:pt x="261" y="194"/>
                  </a:cubicBezTo>
                  <a:close/>
                  <a:moveTo>
                    <a:pt x="313" y="194"/>
                  </a:moveTo>
                  <a:cubicBezTo>
                    <a:pt x="313" y="203"/>
                    <a:pt x="312" y="209"/>
                    <a:pt x="309" y="214"/>
                  </a:cubicBezTo>
                  <a:cubicBezTo>
                    <a:pt x="305" y="218"/>
                    <a:pt x="301" y="221"/>
                    <a:pt x="295" y="221"/>
                  </a:cubicBezTo>
                  <a:cubicBezTo>
                    <a:pt x="283" y="221"/>
                    <a:pt x="277" y="212"/>
                    <a:pt x="277" y="195"/>
                  </a:cubicBezTo>
                  <a:cubicBezTo>
                    <a:pt x="277" y="186"/>
                    <a:pt x="279" y="180"/>
                    <a:pt x="282" y="175"/>
                  </a:cubicBezTo>
                  <a:cubicBezTo>
                    <a:pt x="285" y="171"/>
                    <a:pt x="290" y="168"/>
                    <a:pt x="296" y="168"/>
                  </a:cubicBezTo>
                  <a:cubicBezTo>
                    <a:pt x="308" y="168"/>
                    <a:pt x="313" y="177"/>
                    <a:pt x="313" y="194"/>
                  </a:cubicBezTo>
                  <a:close/>
                  <a:moveTo>
                    <a:pt x="302" y="194"/>
                  </a:moveTo>
                  <a:cubicBezTo>
                    <a:pt x="302" y="183"/>
                    <a:pt x="300" y="177"/>
                    <a:pt x="295" y="177"/>
                  </a:cubicBezTo>
                  <a:cubicBezTo>
                    <a:pt x="291" y="177"/>
                    <a:pt x="288" y="183"/>
                    <a:pt x="288" y="195"/>
                  </a:cubicBezTo>
                  <a:cubicBezTo>
                    <a:pt x="288" y="206"/>
                    <a:pt x="291" y="212"/>
                    <a:pt x="295" y="212"/>
                  </a:cubicBezTo>
                  <a:cubicBezTo>
                    <a:pt x="300" y="212"/>
                    <a:pt x="302" y="206"/>
                    <a:pt x="302" y="194"/>
                  </a:cubicBezTo>
                  <a:close/>
                  <a:moveTo>
                    <a:pt x="354" y="220"/>
                  </a:moveTo>
                  <a:cubicBezTo>
                    <a:pt x="322" y="220"/>
                    <a:pt x="322" y="220"/>
                    <a:pt x="322" y="220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32" y="211"/>
                    <a:pt x="332" y="211"/>
                    <a:pt x="332" y="211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22" y="182"/>
                    <a:pt x="322" y="182"/>
                    <a:pt x="322" y="182"/>
                  </a:cubicBezTo>
                  <a:cubicBezTo>
                    <a:pt x="322" y="173"/>
                    <a:pt x="322" y="173"/>
                    <a:pt x="322" y="173"/>
                  </a:cubicBezTo>
                  <a:cubicBezTo>
                    <a:pt x="343" y="168"/>
                    <a:pt x="343" y="168"/>
                    <a:pt x="343" y="168"/>
                  </a:cubicBezTo>
                  <a:cubicBezTo>
                    <a:pt x="343" y="211"/>
                    <a:pt x="343" y="211"/>
                    <a:pt x="343" y="211"/>
                  </a:cubicBezTo>
                  <a:cubicBezTo>
                    <a:pt x="354" y="211"/>
                    <a:pt x="354" y="211"/>
                    <a:pt x="354" y="211"/>
                  </a:cubicBezTo>
                  <a:lnTo>
                    <a:pt x="354" y="220"/>
                  </a:lnTo>
                  <a:close/>
                  <a:moveTo>
                    <a:pt x="395" y="220"/>
                  </a:moveTo>
                  <a:cubicBezTo>
                    <a:pt x="363" y="220"/>
                    <a:pt x="363" y="220"/>
                    <a:pt x="363" y="220"/>
                  </a:cubicBezTo>
                  <a:cubicBezTo>
                    <a:pt x="363" y="211"/>
                    <a:pt x="363" y="211"/>
                    <a:pt x="363" y="211"/>
                  </a:cubicBezTo>
                  <a:cubicBezTo>
                    <a:pt x="374" y="211"/>
                    <a:pt x="374" y="211"/>
                    <a:pt x="374" y="211"/>
                  </a:cubicBezTo>
                  <a:cubicBezTo>
                    <a:pt x="374" y="179"/>
                    <a:pt x="374" y="179"/>
                    <a:pt x="374" y="179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3" y="173"/>
                    <a:pt x="363" y="173"/>
                    <a:pt x="363" y="173"/>
                  </a:cubicBezTo>
                  <a:cubicBezTo>
                    <a:pt x="385" y="168"/>
                    <a:pt x="385" y="168"/>
                    <a:pt x="385" y="168"/>
                  </a:cubicBezTo>
                  <a:cubicBezTo>
                    <a:pt x="385" y="211"/>
                    <a:pt x="385" y="211"/>
                    <a:pt x="385" y="211"/>
                  </a:cubicBezTo>
                  <a:cubicBezTo>
                    <a:pt x="395" y="211"/>
                    <a:pt x="395" y="211"/>
                    <a:pt x="395" y="211"/>
                  </a:cubicBezTo>
                  <a:lnTo>
                    <a:pt x="395" y="220"/>
                  </a:lnTo>
                  <a:close/>
                  <a:moveTo>
                    <a:pt x="437" y="220"/>
                  </a:moveTo>
                  <a:cubicBezTo>
                    <a:pt x="405" y="220"/>
                    <a:pt x="405" y="220"/>
                    <a:pt x="405" y="220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15" y="211"/>
                    <a:pt x="415" y="211"/>
                    <a:pt x="415" y="211"/>
                  </a:cubicBezTo>
                  <a:cubicBezTo>
                    <a:pt x="415" y="179"/>
                    <a:pt x="415" y="179"/>
                    <a:pt x="415" y="179"/>
                  </a:cubicBezTo>
                  <a:cubicBezTo>
                    <a:pt x="404" y="182"/>
                    <a:pt x="404" y="182"/>
                    <a:pt x="404" y="182"/>
                  </a:cubicBezTo>
                  <a:cubicBezTo>
                    <a:pt x="404" y="173"/>
                    <a:pt x="404" y="173"/>
                    <a:pt x="404" y="173"/>
                  </a:cubicBezTo>
                  <a:cubicBezTo>
                    <a:pt x="426" y="168"/>
                    <a:pt x="426" y="168"/>
                    <a:pt x="426" y="168"/>
                  </a:cubicBezTo>
                  <a:cubicBezTo>
                    <a:pt x="426" y="211"/>
                    <a:pt x="426" y="211"/>
                    <a:pt x="426" y="211"/>
                  </a:cubicBezTo>
                  <a:cubicBezTo>
                    <a:pt x="437" y="211"/>
                    <a:pt x="437" y="211"/>
                    <a:pt x="437" y="211"/>
                  </a:cubicBezTo>
                  <a:lnTo>
                    <a:pt x="437" y="220"/>
                  </a:lnTo>
                  <a:close/>
                  <a:moveTo>
                    <a:pt x="272" y="45"/>
                  </a:moveTo>
                  <a:cubicBezTo>
                    <a:pt x="272" y="53"/>
                    <a:pt x="270" y="60"/>
                    <a:pt x="267" y="65"/>
                  </a:cubicBezTo>
                  <a:cubicBezTo>
                    <a:pt x="264" y="69"/>
                    <a:pt x="259" y="71"/>
                    <a:pt x="253" y="71"/>
                  </a:cubicBezTo>
                  <a:cubicBezTo>
                    <a:pt x="241" y="71"/>
                    <a:pt x="235" y="63"/>
                    <a:pt x="235" y="46"/>
                  </a:cubicBezTo>
                  <a:cubicBezTo>
                    <a:pt x="235" y="37"/>
                    <a:pt x="237" y="30"/>
                    <a:pt x="241" y="26"/>
                  </a:cubicBezTo>
                  <a:cubicBezTo>
                    <a:pt x="244" y="21"/>
                    <a:pt x="248" y="19"/>
                    <a:pt x="254" y="19"/>
                  </a:cubicBezTo>
                  <a:cubicBezTo>
                    <a:pt x="266" y="19"/>
                    <a:pt x="272" y="28"/>
                    <a:pt x="272" y="45"/>
                  </a:cubicBezTo>
                  <a:close/>
                  <a:moveTo>
                    <a:pt x="261" y="45"/>
                  </a:moveTo>
                  <a:cubicBezTo>
                    <a:pt x="261" y="33"/>
                    <a:pt x="258" y="28"/>
                    <a:pt x="254" y="28"/>
                  </a:cubicBezTo>
                  <a:cubicBezTo>
                    <a:pt x="249" y="28"/>
                    <a:pt x="247" y="34"/>
                    <a:pt x="247" y="46"/>
                  </a:cubicBezTo>
                  <a:cubicBezTo>
                    <a:pt x="247" y="57"/>
                    <a:pt x="249" y="63"/>
                    <a:pt x="254" y="63"/>
                  </a:cubicBezTo>
                  <a:cubicBezTo>
                    <a:pt x="258" y="63"/>
                    <a:pt x="261" y="57"/>
                    <a:pt x="261" y="45"/>
                  </a:cubicBezTo>
                  <a:close/>
                  <a:moveTo>
                    <a:pt x="312" y="70"/>
                  </a:moveTo>
                  <a:cubicBezTo>
                    <a:pt x="280" y="70"/>
                    <a:pt x="280" y="70"/>
                    <a:pt x="280" y="70"/>
                  </a:cubicBezTo>
                  <a:cubicBezTo>
                    <a:pt x="280" y="62"/>
                    <a:pt x="280" y="62"/>
                    <a:pt x="280" y="62"/>
                  </a:cubicBezTo>
                  <a:cubicBezTo>
                    <a:pt x="291" y="62"/>
                    <a:pt x="291" y="62"/>
                    <a:pt x="291" y="62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302" y="19"/>
                    <a:pt x="302" y="19"/>
                    <a:pt x="302" y="19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312" y="62"/>
                    <a:pt x="312" y="62"/>
                    <a:pt x="312" y="62"/>
                  </a:cubicBezTo>
                  <a:lnTo>
                    <a:pt x="312" y="70"/>
                  </a:lnTo>
                  <a:close/>
                  <a:moveTo>
                    <a:pt x="354" y="70"/>
                  </a:moveTo>
                  <a:cubicBezTo>
                    <a:pt x="322" y="70"/>
                    <a:pt x="322" y="70"/>
                    <a:pt x="322" y="70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32" y="62"/>
                    <a:pt x="332" y="62"/>
                    <a:pt x="332" y="62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322" y="32"/>
                    <a:pt x="322" y="32"/>
                    <a:pt x="322" y="32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43" y="19"/>
                    <a:pt x="343" y="19"/>
                    <a:pt x="343" y="19"/>
                  </a:cubicBezTo>
                  <a:cubicBezTo>
                    <a:pt x="343" y="62"/>
                    <a:pt x="343" y="62"/>
                    <a:pt x="343" y="62"/>
                  </a:cubicBezTo>
                  <a:cubicBezTo>
                    <a:pt x="354" y="62"/>
                    <a:pt x="354" y="62"/>
                    <a:pt x="354" y="62"/>
                  </a:cubicBezTo>
                  <a:lnTo>
                    <a:pt x="354" y="70"/>
                  </a:lnTo>
                  <a:close/>
                  <a:moveTo>
                    <a:pt x="395" y="70"/>
                  </a:moveTo>
                  <a:cubicBezTo>
                    <a:pt x="363" y="70"/>
                    <a:pt x="363" y="70"/>
                    <a:pt x="363" y="70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74" y="62"/>
                    <a:pt x="374" y="62"/>
                    <a:pt x="374" y="62"/>
                  </a:cubicBezTo>
                  <a:cubicBezTo>
                    <a:pt x="374" y="30"/>
                    <a:pt x="374" y="30"/>
                    <a:pt x="374" y="30"/>
                  </a:cubicBezTo>
                  <a:cubicBezTo>
                    <a:pt x="363" y="32"/>
                    <a:pt x="363" y="32"/>
                    <a:pt x="363" y="32"/>
                  </a:cubicBezTo>
                  <a:cubicBezTo>
                    <a:pt x="363" y="23"/>
                    <a:pt x="363" y="23"/>
                    <a:pt x="363" y="23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62"/>
                    <a:pt x="385" y="62"/>
                    <a:pt x="38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70"/>
                  </a:lnTo>
                  <a:close/>
                  <a:moveTo>
                    <a:pt x="438" y="45"/>
                  </a:moveTo>
                  <a:cubicBezTo>
                    <a:pt x="438" y="53"/>
                    <a:pt x="436" y="60"/>
                    <a:pt x="433" y="65"/>
                  </a:cubicBezTo>
                  <a:cubicBezTo>
                    <a:pt x="430" y="69"/>
                    <a:pt x="425" y="71"/>
                    <a:pt x="419" y="71"/>
                  </a:cubicBezTo>
                  <a:cubicBezTo>
                    <a:pt x="407" y="71"/>
                    <a:pt x="401" y="63"/>
                    <a:pt x="401" y="46"/>
                  </a:cubicBezTo>
                  <a:cubicBezTo>
                    <a:pt x="401" y="37"/>
                    <a:pt x="403" y="30"/>
                    <a:pt x="406" y="26"/>
                  </a:cubicBezTo>
                  <a:cubicBezTo>
                    <a:pt x="409" y="21"/>
                    <a:pt x="414" y="19"/>
                    <a:pt x="420" y="19"/>
                  </a:cubicBezTo>
                  <a:cubicBezTo>
                    <a:pt x="432" y="19"/>
                    <a:pt x="438" y="28"/>
                    <a:pt x="438" y="45"/>
                  </a:cubicBezTo>
                  <a:close/>
                  <a:moveTo>
                    <a:pt x="426" y="45"/>
                  </a:moveTo>
                  <a:cubicBezTo>
                    <a:pt x="426" y="33"/>
                    <a:pt x="424" y="28"/>
                    <a:pt x="420" y="28"/>
                  </a:cubicBezTo>
                  <a:cubicBezTo>
                    <a:pt x="415" y="28"/>
                    <a:pt x="412" y="34"/>
                    <a:pt x="412" y="46"/>
                  </a:cubicBezTo>
                  <a:cubicBezTo>
                    <a:pt x="412" y="57"/>
                    <a:pt x="415" y="63"/>
                    <a:pt x="419" y="63"/>
                  </a:cubicBezTo>
                  <a:cubicBezTo>
                    <a:pt x="424" y="63"/>
                    <a:pt x="426" y="57"/>
                    <a:pt x="426" y="45"/>
                  </a:cubicBezTo>
                  <a:close/>
                  <a:moveTo>
                    <a:pt x="120" y="0"/>
                  </a:moveTo>
                  <a:cubicBezTo>
                    <a:pt x="54" y="0"/>
                    <a:pt x="0" y="53"/>
                    <a:pt x="0" y="120"/>
                  </a:cubicBezTo>
                  <a:cubicBezTo>
                    <a:pt x="0" y="186"/>
                    <a:pt x="54" y="240"/>
                    <a:pt x="120" y="240"/>
                  </a:cubicBezTo>
                  <a:cubicBezTo>
                    <a:pt x="187" y="240"/>
                    <a:pt x="240" y="186"/>
                    <a:pt x="240" y="120"/>
                  </a:cubicBezTo>
                  <a:cubicBezTo>
                    <a:pt x="240" y="53"/>
                    <a:pt x="187" y="0"/>
                    <a:pt x="120" y="0"/>
                  </a:cubicBezTo>
                  <a:close/>
                  <a:moveTo>
                    <a:pt x="174" y="206"/>
                  </a:moveTo>
                  <a:cubicBezTo>
                    <a:pt x="171" y="201"/>
                    <a:pt x="171" y="201"/>
                    <a:pt x="171" y="201"/>
                  </a:cubicBezTo>
                  <a:cubicBezTo>
                    <a:pt x="166" y="205"/>
                    <a:pt x="166" y="205"/>
                    <a:pt x="166" y="205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5" y="217"/>
                    <a:pt x="139" y="221"/>
                    <a:pt x="123" y="221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17" y="204"/>
                    <a:pt x="117" y="204"/>
                    <a:pt x="117" y="204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01" y="221"/>
                    <a:pt x="85" y="217"/>
                    <a:pt x="71" y="209"/>
                  </a:cubicBezTo>
                  <a:cubicBezTo>
                    <a:pt x="75" y="205"/>
                    <a:pt x="75" y="205"/>
                    <a:pt x="75" y="205"/>
                  </a:cubicBezTo>
                  <a:cubicBezTo>
                    <a:pt x="70" y="201"/>
                    <a:pt x="70" y="201"/>
                    <a:pt x="70" y="201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53" y="198"/>
                    <a:pt x="42" y="186"/>
                    <a:pt x="33" y="173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23" y="154"/>
                    <a:pt x="19" y="139"/>
                    <a:pt x="18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9" y="100"/>
                    <a:pt x="23" y="85"/>
                    <a:pt x="31" y="71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42" y="53"/>
                    <a:pt x="53" y="41"/>
                    <a:pt x="67" y="33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85" y="22"/>
                    <a:pt x="101" y="18"/>
                    <a:pt x="117" y="17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39" y="18"/>
                    <a:pt x="155" y="22"/>
                    <a:pt x="168" y="29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87" y="41"/>
                    <a:pt x="198" y="53"/>
                    <a:pt x="207" y="66"/>
                  </a:cubicBezTo>
                  <a:cubicBezTo>
                    <a:pt x="202" y="69"/>
                    <a:pt x="202" y="69"/>
                    <a:pt x="202" y="69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7" y="85"/>
                    <a:pt x="222" y="100"/>
                    <a:pt x="222" y="117"/>
                  </a:cubicBezTo>
                  <a:cubicBezTo>
                    <a:pt x="204" y="117"/>
                    <a:pt x="204" y="117"/>
                    <a:pt x="204" y="117"/>
                  </a:cubicBezTo>
                  <a:cubicBezTo>
                    <a:pt x="204" y="122"/>
                    <a:pt x="204" y="122"/>
                    <a:pt x="204" y="122"/>
                  </a:cubicBezTo>
                  <a:cubicBezTo>
                    <a:pt x="222" y="122"/>
                    <a:pt x="222" y="122"/>
                    <a:pt x="222" y="122"/>
                  </a:cubicBezTo>
                  <a:cubicBezTo>
                    <a:pt x="221" y="139"/>
                    <a:pt x="217" y="154"/>
                    <a:pt x="210" y="168"/>
                  </a:cubicBezTo>
                  <a:cubicBezTo>
                    <a:pt x="205" y="165"/>
                    <a:pt x="205" y="165"/>
                    <a:pt x="205" y="165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7" y="173"/>
                    <a:pt x="207" y="173"/>
                    <a:pt x="207" y="173"/>
                  </a:cubicBezTo>
                  <a:cubicBezTo>
                    <a:pt x="198" y="186"/>
                    <a:pt x="187" y="198"/>
                    <a:pt x="174" y="206"/>
                  </a:cubicBezTo>
                  <a:close/>
                  <a:moveTo>
                    <a:pt x="166" y="120"/>
                  </a:moveTo>
                  <a:cubicBezTo>
                    <a:pt x="161" y="122"/>
                    <a:pt x="157" y="123"/>
                    <a:pt x="152" y="123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4" y="132"/>
                    <a:pt x="128" y="137"/>
                    <a:pt x="120" y="137"/>
                  </a:cubicBezTo>
                  <a:cubicBezTo>
                    <a:pt x="110" y="137"/>
                    <a:pt x="102" y="130"/>
                    <a:pt x="102" y="120"/>
                  </a:cubicBezTo>
                  <a:cubicBezTo>
                    <a:pt x="102" y="113"/>
                    <a:pt x="106" y="108"/>
                    <a:pt x="111" y="105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102" y="67"/>
                    <a:pt x="100" y="60"/>
                    <a:pt x="99" y="53"/>
                  </a:cubicBezTo>
                  <a:cubicBezTo>
                    <a:pt x="98" y="45"/>
                    <a:pt x="97" y="37"/>
                    <a:pt x="97" y="29"/>
                  </a:cubicBezTo>
                  <a:cubicBezTo>
                    <a:pt x="101" y="36"/>
                    <a:pt x="104" y="43"/>
                    <a:pt x="107" y="51"/>
                  </a:cubicBezTo>
                  <a:cubicBezTo>
                    <a:pt x="109" y="57"/>
                    <a:pt x="112" y="64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7" y="103"/>
                    <a:pt x="132" y="106"/>
                    <a:pt x="135" y="110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5" y="108"/>
                    <a:pt x="159" y="108"/>
                    <a:pt x="164" y="108"/>
                  </a:cubicBezTo>
                  <a:cubicBezTo>
                    <a:pt x="169" y="109"/>
                    <a:pt x="174" y="110"/>
                    <a:pt x="180" y="112"/>
                  </a:cubicBezTo>
                  <a:cubicBezTo>
                    <a:pt x="175" y="116"/>
                    <a:pt x="170" y="118"/>
                    <a:pt x="166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1803" y="3600284"/>
            <a:ext cx="3609289" cy="2541917"/>
            <a:chOff x="481263" y="3671980"/>
            <a:chExt cx="3681663" cy="2592888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1263" y="3671980"/>
              <a:ext cx="3681663" cy="2592888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1622">
                <a:lnSpc>
                  <a:spcPct val="90000"/>
                </a:lnSpc>
              </a:pPr>
              <a:r>
                <a:rPr lang="en-US" sz="2745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56637">
                        <a:srgbClr val="FFFFFF"/>
                      </a:gs>
                      <a:gs pos="11000">
                        <a:srgbClr val="FFFFFF"/>
                      </a:gs>
                    </a:gsLst>
                    <a:lin ang="5400000" scaled="0"/>
                  </a:gradFill>
                </a:rPr>
                <a:t>Data volumes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96185" y="4691063"/>
              <a:ext cx="2251818" cy="892844"/>
              <a:chOff x="1592026" y="4878318"/>
              <a:chExt cx="1472821" cy="583972"/>
            </a:xfrm>
          </p:grpSpPr>
          <p:sp>
            <p:nvSpPr>
              <p:cNvPr id="79" name="Right Arrow 78"/>
              <p:cNvSpPr/>
              <p:nvPr/>
            </p:nvSpPr>
            <p:spPr bwMode="auto">
              <a:xfrm rot="16200000">
                <a:off x="2475089" y="4872532"/>
                <a:ext cx="583972" cy="595544"/>
              </a:xfrm>
              <a:prstGeom prst="rightArrow">
                <a:avLst>
                  <a:gd name="adj1" fmla="val 43703"/>
                  <a:gd name="adj2" fmla="val 49792"/>
                </a:avLst>
              </a:prstGeom>
              <a:solidFill>
                <a:schemeClr val="bg1"/>
              </a:solidFill>
              <a:ln w="34925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38">
                  <a:lnSpc>
                    <a:spcPct val="90000"/>
                  </a:lnSpc>
                </a:pPr>
                <a:endParaRPr lang="en-US" sz="1922" dirty="0">
                  <a:gradFill>
                    <a:gsLst>
                      <a:gs pos="1250">
                        <a:srgbClr val="FFFFFF"/>
                      </a:gs>
                      <a:gs pos="10417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592026" y="4894432"/>
                <a:ext cx="316629" cy="432723"/>
                <a:chOff x="1752324" y="1886856"/>
                <a:chExt cx="316629" cy="432723"/>
              </a:xfrm>
            </p:grpSpPr>
            <p:sp>
              <p:nvSpPr>
                <p:cNvPr id="82" name="Freeform 81"/>
                <p:cNvSpPr/>
                <p:nvPr/>
              </p:nvSpPr>
              <p:spPr>
                <a:xfrm>
                  <a:off x="1752324" y="1886856"/>
                  <a:ext cx="316629" cy="432723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778572" y="1907262"/>
                  <a:ext cx="257076" cy="8602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1952646" y="4894431"/>
                <a:ext cx="316629" cy="432723"/>
                <a:chOff x="1752324" y="1886856"/>
                <a:chExt cx="316629" cy="432723"/>
              </a:xfrm>
            </p:grpSpPr>
            <p:sp>
              <p:nvSpPr>
                <p:cNvPr id="85" name="Freeform 84"/>
                <p:cNvSpPr/>
                <p:nvPr/>
              </p:nvSpPr>
              <p:spPr>
                <a:xfrm>
                  <a:off x="1752324" y="1886856"/>
                  <a:ext cx="316629" cy="432723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778572" y="1907262"/>
                  <a:ext cx="257076" cy="8602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5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87" name="Freeform 86"/>
              <p:cNvSpPr/>
              <p:nvPr/>
            </p:nvSpPr>
            <p:spPr>
              <a:xfrm>
                <a:off x="1772637" y="5025821"/>
                <a:ext cx="316629" cy="432723"/>
              </a:xfrm>
              <a:custGeom>
                <a:avLst/>
                <a:gdLst>
                  <a:gd name="connsiteX0" fmla="*/ 328000 w 656000"/>
                  <a:gd name="connsiteY0" fmla="*/ 0 h 1195540"/>
                  <a:gd name="connsiteX1" fmla="*/ 649336 w 656000"/>
                  <a:gd name="connsiteY1" fmla="*/ 112180 h 1195540"/>
                  <a:gd name="connsiteX2" fmla="*/ 655412 w 656000"/>
                  <a:gd name="connsiteY2" fmla="*/ 137993 h 1195540"/>
                  <a:gd name="connsiteX3" fmla="*/ 656000 w 656000"/>
                  <a:gd name="connsiteY3" fmla="*/ 137993 h 1195540"/>
                  <a:gd name="connsiteX4" fmla="*/ 656000 w 656000"/>
                  <a:gd name="connsiteY4" fmla="*/ 140494 h 1195540"/>
                  <a:gd name="connsiteX5" fmla="*/ 656000 w 656000"/>
                  <a:gd name="connsiteY5" fmla="*/ 1055046 h 1195540"/>
                  <a:gd name="connsiteX6" fmla="*/ 328000 w 656000"/>
                  <a:gd name="connsiteY6" fmla="*/ 1195540 h 1195540"/>
                  <a:gd name="connsiteX7" fmla="*/ 0 w 656000"/>
                  <a:gd name="connsiteY7" fmla="*/ 1055046 h 1195540"/>
                  <a:gd name="connsiteX8" fmla="*/ 0 w 656000"/>
                  <a:gd name="connsiteY8" fmla="*/ 140494 h 1195540"/>
                  <a:gd name="connsiteX9" fmla="*/ 0 w 656000"/>
                  <a:gd name="connsiteY9" fmla="*/ 137993 h 1195540"/>
                  <a:gd name="connsiteX10" fmla="*/ 589 w 656000"/>
                  <a:gd name="connsiteY10" fmla="*/ 137993 h 1195540"/>
                  <a:gd name="connsiteX11" fmla="*/ 6664 w 656000"/>
                  <a:gd name="connsiteY11" fmla="*/ 112180 h 1195540"/>
                  <a:gd name="connsiteX12" fmla="*/ 328000 w 656000"/>
                  <a:gd name="connsiteY12" fmla="*/ 0 h 119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6000" h="119554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17924" y="5057273"/>
                <a:ext cx="257076" cy="8602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275712" y="3600284"/>
            <a:ext cx="3609289" cy="2541917"/>
            <a:chOff x="4361448" y="3671980"/>
            <a:chExt cx="3681663" cy="2592888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361448" y="3671980"/>
              <a:ext cx="3681663" cy="2592888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1622">
                <a:lnSpc>
                  <a:spcPct val="90000"/>
                </a:lnSpc>
              </a:pPr>
              <a:r>
                <a:rPr lang="en-US" sz="2745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56637">
                        <a:srgbClr val="FFFFFF"/>
                      </a:gs>
                      <a:gs pos="11000">
                        <a:srgbClr val="FFFFFF"/>
                      </a:gs>
                    </a:gsLst>
                    <a:lin ang="5400000" scaled="0"/>
                  </a:gradFill>
                </a:rPr>
                <a:t>Data variety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52136" y="4746892"/>
              <a:ext cx="2900286" cy="698235"/>
              <a:chOff x="5382052" y="4714853"/>
              <a:chExt cx="1476738" cy="355519"/>
            </a:xfrm>
          </p:grpSpPr>
          <p:sp>
            <p:nvSpPr>
              <p:cNvPr id="90" name="Rounded Rectangle 6"/>
              <p:cNvSpPr>
                <a:spLocks noChangeAspect="1"/>
              </p:cNvSpPr>
              <p:nvPr/>
            </p:nvSpPr>
            <p:spPr bwMode="black">
              <a:xfrm rot="16200000">
                <a:off x="5442576" y="4667504"/>
                <a:ext cx="289825" cy="410873"/>
              </a:xfrm>
              <a:custGeom>
                <a:avLst/>
                <a:gdLst/>
                <a:ahLst/>
                <a:cxnLst/>
                <a:rect l="l" t="t" r="r" b="b"/>
                <a:pathLst>
                  <a:path w="3286897" h="46584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0684" tIns="40342" rIns="80684" bIns="40342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147"/>
                <a:endParaRPr lang="en-US" sz="1765" spc="-120" dirty="0">
                  <a:solidFill>
                    <a:srgbClr val="000000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  <p:sp>
            <p:nvSpPr>
              <p:cNvPr id="91" name="Freeform 6"/>
              <p:cNvSpPr>
                <a:spLocks noEditPoints="1"/>
              </p:cNvSpPr>
              <p:nvPr/>
            </p:nvSpPr>
            <p:spPr bwMode="auto">
              <a:xfrm rot="5400000">
                <a:off x="5492007" y="4727161"/>
                <a:ext cx="190964" cy="291561"/>
              </a:xfrm>
              <a:custGeom>
                <a:avLst/>
                <a:gdLst>
                  <a:gd name="T0" fmla="*/ 448 w 448"/>
                  <a:gd name="T1" fmla="*/ 0 h 684"/>
                  <a:gd name="T2" fmla="*/ 448 w 448"/>
                  <a:gd name="T3" fmla="*/ 207 h 684"/>
                  <a:gd name="T4" fmla="*/ 241 w 448"/>
                  <a:gd name="T5" fmla="*/ 207 h 684"/>
                  <a:gd name="T6" fmla="*/ 241 w 448"/>
                  <a:gd name="T7" fmla="*/ 0 h 684"/>
                  <a:gd name="T8" fmla="*/ 448 w 448"/>
                  <a:gd name="T9" fmla="*/ 0 h 684"/>
                  <a:gd name="T10" fmla="*/ 241 w 448"/>
                  <a:gd name="T11" fmla="*/ 238 h 684"/>
                  <a:gd name="T12" fmla="*/ 241 w 448"/>
                  <a:gd name="T13" fmla="*/ 446 h 684"/>
                  <a:gd name="T14" fmla="*/ 448 w 448"/>
                  <a:gd name="T15" fmla="*/ 446 h 684"/>
                  <a:gd name="T16" fmla="*/ 448 w 448"/>
                  <a:gd name="T17" fmla="*/ 238 h 684"/>
                  <a:gd name="T18" fmla="*/ 241 w 448"/>
                  <a:gd name="T19" fmla="*/ 238 h 684"/>
                  <a:gd name="T20" fmla="*/ 0 w 448"/>
                  <a:gd name="T21" fmla="*/ 0 h 684"/>
                  <a:gd name="T22" fmla="*/ 0 w 448"/>
                  <a:gd name="T23" fmla="*/ 207 h 684"/>
                  <a:gd name="T24" fmla="*/ 210 w 448"/>
                  <a:gd name="T25" fmla="*/ 207 h 684"/>
                  <a:gd name="T26" fmla="*/ 210 w 448"/>
                  <a:gd name="T27" fmla="*/ 0 h 684"/>
                  <a:gd name="T28" fmla="*/ 0 w 448"/>
                  <a:gd name="T29" fmla="*/ 0 h 684"/>
                  <a:gd name="T30" fmla="*/ 0 w 448"/>
                  <a:gd name="T31" fmla="*/ 238 h 684"/>
                  <a:gd name="T32" fmla="*/ 0 w 448"/>
                  <a:gd name="T33" fmla="*/ 446 h 684"/>
                  <a:gd name="T34" fmla="*/ 210 w 448"/>
                  <a:gd name="T35" fmla="*/ 446 h 684"/>
                  <a:gd name="T36" fmla="*/ 210 w 448"/>
                  <a:gd name="T37" fmla="*/ 238 h 684"/>
                  <a:gd name="T38" fmla="*/ 0 w 448"/>
                  <a:gd name="T39" fmla="*/ 238 h 684"/>
                  <a:gd name="T40" fmla="*/ 0 w 448"/>
                  <a:gd name="T41" fmla="*/ 477 h 684"/>
                  <a:gd name="T42" fmla="*/ 0 w 448"/>
                  <a:gd name="T43" fmla="*/ 684 h 684"/>
                  <a:gd name="T44" fmla="*/ 448 w 448"/>
                  <a:gd name="T45" fmla="*/ 684 h 684"/>
                  <a:gd name="T46" fmla="*/ 448 w 448"/>
                  <a:gd name="T47" fmla="*/ 477 h 684"/>
                  <a:gd name="T48" fmla="*/ 0 w 448"/>
                  <a:gd name="T49" fmla="*/ 477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8" h="684">
                    <a:moveTo>
                      <a:pt x="448" y="0"/>
                    </a:moveTo>
                    <a:lnTo>
                      <a:pt x="448" y="207"/>
                    </a:lnTo>
                    <a:lnTo>
                      <a:pt x="241" y="207"/>
                    </a:lnTo>
                    <a:lnTo>
                      <a:pt x="241" y="0"/>
                    </a:lnTo>
                    <a:lnTo>
                      <a:pt x="448" y="0"/>
                    </a:lnTo>
                    <a:close/>
                    <a:moveTo>
                      <a:pt x="241" y="238"/>
                    </a:moveTo>
                    <a:lnTo>
                      <a:pt x="241" y="446"/>
                    </a:lnTo>
                    <a:lnTo>
                      <a:pt x="448" y="446"/>
                    </a:lnTo>
                    <a:lnTo>
                      <a:pt x="448" y="238"/>
                    </a:lnTo>
                    <a:lnTo>
                      <a:pt x="241" y="238"/>
                    </a:lnTo>
                    <a:close/>
                    <a:moveTo>
                      <a:pt x="0" y="0"/>
                    </a:moveTo>
                    <a:lnTo>
                      <a:pt x="0" y="207"/>
                    </a:lnTo>
                    <a:lnTo>
                      <a:pt x="210" y="207"/>
                    </a:lnTo>
                    <a:lnTo>
                      <a:pt x="210" y="0"/>
                    </a:lnTo>
                    <a:lnTo>
                      <a:pt x="0" y="0"/>
                    </a:lnTo>
                    <a:close/>
                    <a:moveTo>
                      <a:pt x="0" y="238"/>
                    </a:moveTo>
                    <a:lnTo>
                      <a:pt x="0" y="446"/>
                    </a:lnTo>
                    <a:lnTo>
                      <a:pt x="210" y="446"/>
                    </a:lnTo>
                    <a:lnTo>
                      <a:pt x="210" y="238"/>
                    </a:lnTo>
                    <a:lnTo>
                      <a:pt x="0" y="238"/>
                    </a:lnTo>
                    <a:close/>
                    <a:moveTo>
                      <a:pt x="0" y="477"/>
                    </a:moveTo>
                    <a:lnTo>
                      <a:pt x="0" y="684"/>
                    </a:lnTo>
                    <a:lnTo>
                      <a:pt x="448" y="684"/>
                    </a:lnTo>
                    <a:lnTo>
                      <a:pt x="448" y="477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9" tIns="44820" rIns="89639" bIns="44820" numCol="1" anchor="t" anchorCtr="0" compatLnSpc="1">
                <a:prstTxWarp prst="textNoShape">
                  <a:avLst/>
                </a:prstTxWarp>
              </a:bodyPr>
              <a:lstStyle/>
              <a:p>
                <a:pPr defTabSz="896175"/>
                <a:endParaRPr lang="en-US" sz="1667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30"/>
              <p:cNvSpPr>
                <a:spLocks noChangeAspect="1" noEditPoints="1"/>
              </p:cNvSpPr>
              <p:nvPr/>
            </p:nvSpPr>
            <p:spPr bwMode="auto">
              <a:xfrm>
                <a:off x="5975680" y="4727662"/>
                <a:ext cx="291077" cy="342710"/>
              </a:xfrm>
              <a:custGeom>
                <a:avLst/>
                <a:gdLst>
                  <a:gd name="T0" fmla="*/ 115 w 191"/>
                  <a:gd name="T1" fmla="*/ 158 h 225"/>
                  <a:gd name="T2" fmla="*/ 132 w 191"/>
                  <a:gd name="T3" fmla="*/ 185 h 225"/>
                  <a:gd name="T4" fmla="*/ 21 w 191"/>
                  <a:gd name="T5" fmla="*/ 185 h 225"/>
                  <a:gd name="T6" fmla="*/ 0 w 191"/>
                  <a:gd name="T7" fmla="*/ 164 h 225"/>
                  <a:gd name="T8" fmla="*/ 0 w 191"/>
                  <a:gd name="T9" fmla="*/ 21 h 225"/>
                  <a:gd name="T10" fmla="*/ 21 w 191"/>
                  <a:gd name="T11" fmla="*/ 0 h 225"/>
                  <a:gd name="T12" fmla="*/ 163 w 191"/>
                  <a:gd name="T13" fmla="*/ 0 h 225"/>
                  <a:gd name="T14" fmla="*/ 185 w 191"/>
                  <a:gd name="T15" fmla="*/ 21 h 225"/>
                  <a:gd name="T16" fmla="*/ 185 w 191"/>
                  <a:gd name="T17" fmla="*/ 164 h 225"/>
                  <a:gd name="T18" fmla="*/ 181 w 191"/>
                  <a:gd name="T19" fmla="*/ 175 h 225"/>
                  <a:gd name="T20" fmla="*/ 154 w 191"/>
                  <a:gd name="T21" fmla="*/ 133 h 225"/>
                  <a:gd name="T22" fmla="*/ 157 w 191"/>
                  <a:gd name="T23" fmla="*/ 63 h 225"/>
                  <a:gd name="T24" fmla="*/ 70 w 191"/>
                  <a:gd name="T25" fmla="*/ 43 h 225"/>
                  <a:gd name="T26" fmla="*/ 51 w 191"/>
                  <a:gd name="T27" fmla="*/ 130 h 225"/>
                  <a:gd name="T28" fmla="*/ 115 w 191"/>
                  <a:gd name="T29" fmla="*/ 158 h 225"/>
                  <a:gd name="T30" fmla="*/ 183 w 191"/>
                  <a:gd name="T31" fmla="*/ 221 h 225"/>
                  <a:gd name="T32" fmla="*/ 165 w 191"/>
                  <a:gd name="T33" fmla="*/ 217 h 225"/>
                  <a:gd name="T34" fmla="*/ 120 w 191"/>
                  <a:gd name="T35" fmla="*/ 146 h 225"/>
                  <a:gd name="T36" fmla="*/ 59 w 191"/>
                  <a:gd name="T37" fmla="*/ 124 h 225"/>
                  <a:gd name="T38" fmla="*/ 75 w 191"/>
                  <a:gd name="T39" fmla="*/ 52 h 225"/>
                  <a:gd name="T40" fmla="*/ 148 w 191"/>
                  <a:gd name="T41" fmla="*/ 68 h 225"/>
                  <a:gd name="T42" fmla="*/ 142 w 191"/>
                  <a:gd name="T43" fmla="*/ 132 h 225"/>
                  <a:gd name="T44" fmla="*/ 187 w 191"/>
                  <a:gd name="T45" fmla="*/ 203 h 225"/>
                  <a:gd name="T46" fmla="*/ 183 w 191"/>
                  <a:gd name="T47" fmla="*/ 221 h 225"/>
                  <a:gd name="T48" fmla="*/ 144 w 191"/>
                  <a:gd name="T49" fmla="*/ 71 h 225"/>
                  <a:gd name="T50" fmla="*/ 78 w 191"/>
                  <a:gd name="T51" fmla="*/ 56 h 225"/>
                  <a:gd name="T52" fmla="*/ 64 w 191"/>
                  <a:gd name="T53" fmla="*/ 122 h 225"/>
                  <a:gd name="T54" fmla="*/ 129 w 191"/>
                  <a:gd name="T55" fmla="*/ 136 h 225"/>
                  <a:gd name="T56" fmla="*/ 144 w 191"/>
                  <a:gd name="T57" fmla="*/ 7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1" h="225">
                    <a:moveTo>
                      <a:pt x="115" y="158"/>
                    </a:moveTo>
                    <a:cubicBezTo>
                      <a:pt x="132" y="185"/>
                      <a:pt x="132" y="185"/>
                      <a:pt x="132" y="185"/>
                    </a:cubicBezTo>
                    <a:cubicBezTo>
                      <a:pt x="21" y="185"/>
                      <a:pt x="21" y="185"/>
                      <a:pt x="21" y="185"/>
                    </a:cubicBezTo>
                    <a:cubicBezTo>
                      <a:pt x="9" y="185"/>
                      <a:pt x="0" y="175"/>
                      <a:pt x="0" y="16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75" y="0"/>
                      <a:pt x="185" y="9"/>
                      <a:pt x="185" y="21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85" y="168"/>
                      <a:pt x="183" y="172"/>
                      <a:pt x="181" y="175"/>
                    </a:cubicBezTo>
                    <a:cubicBezTo>
                      <a:pt x="154" y="133"/>
                      <a:pt x="154" y="133"/>
                      <a:pt x="154" y="133"/>
                    </a:cubicBezTo>
                    <a:cubicBezTo>
                      <a:pt x="169" y="112"/>
                      <a:pt x="170" y="84"/>
                      <a:pt x="157" y="63"/>
                    </a:cubicBezTo>
                    <a:cubicBezTo>
                      <a:pt x="138" y="33"/>
                      <a:pt x="99" y="25"/>
                      <a:pt x="70" y="43"/>
                    </a:cubicBezTo>
                    <a:cubicBezTo>
                      <a:pt x="41" y="62"/>
                      <a:pt x="32" y="101"/>
                      <a:pt x="51" y="130"/>
                    </a:cubicBezTo>
                    <a:cubicBezTo>
                      <a:pt x="65" y="152"/>
                      <a:pt x="90" y="163"/>
                      <a:pt x="115" y="158"/>
                    </a:cubicBezTo>
                    <a:close/>
                    <a:moveTo>
                      <a:pt x="183" y="221"/>
                    </a:moveTo>
                    <a:cubicBezTo>
                      <a:pt x="177" y="225"/>
                      <a:pt x="169" y="223"/>
                      <a:pt x="165" y="217"/>
                    </a:cubicBezTo>
                    <a:cubicBezTo>
                      <a:pt x="120" y="146"/>
                      <a:pt x="120" y="146"/>
                      <a:pt x="120" y="146"/>
                    </a:cubicBezTo>
                    <a:cubicBezTo>
                      <a:pt x="98" y="153"/>
                      <a:pt x="72" y="145"/>
                      <a:pt x="59" y="124"/>
                    </a:cubicBezTo>
                    <a:cubicBezTo>
                      <a:pt x="44" y="100"/>
                      <a:pt x="51" y="67"/>
                      <a:pt x="75" y="52"/>
                    </a:cubicBezTo>
                    <a:cubicBezTo>
                      <a:pt x="100" y="36"/>
                      <a:pt x="132" y="44"/>
                      <a:pt x="148" y="68"/>
                    </a:cubicBezTo>
                    <a:cubicBezTo>
                      <a:pt x="161" y="89"/>
                      <a:pt x="158" y="115"/>
                      <a:pt x="142" y="132"/>
                    </a:cubicBezTo>
                    <a:cubicBezTo>
                      <a:pt x="187" y="203"/>
                      <a:pt x="187" y="203"/>
                      <a:pt x="187" y="203"/>
                    </a:cubicBezTo>
                    <a:cubicBezTo>
                      <a:pt x="191" y="209"/>
                      <a:pt x="189" y="217"/>
                      <a:pt x="183" y="221"/>
                    </a:cubicBezTo>
                    <a:close/>
                    <a:moveTo>
                      <a:pt x="144" y="71"/>
                    </a:moveTo>
                    <a:cubicBezTo>
                      <a:pt x="129" y="49"/>
                      <a:pt x="100" y="42"/>
                      <a:pt x="78" y="56"/>
                    </a:cubicBezTo>
                    <a:cubicBezTo>
                      <a:pt x="56" y="70"/>
                      <a:pt x="50" y="100"/>
                      <a:pt x="64" y="122"/>
                    </a:cubicBezTo>
                    <a:cubicBezTo>
                      <a:pt x="78" y="144"/>
                      <a:pt x="107" y="150"/>
                      <a:pt x="129" y="136"/>
                    </a:cubicBezTo>
                    <a:cubicBezTo>
                      <a:pt x="151" y="122"/>
                      <a:pt x="158" y="93"/>
                      <a:pt x="144" y="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175"/>
                <a:endParaRPr lang="en-US" sz="1667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13"/>
              <p:cNvSpPr>
                <a:spLocks noChangeAspect="1" noEditPoints="1"/>
              </p:cNvSpPr>
              <p:nvPr/>
            </p:nvSpPr>
            <p:spPr bwMode="black">
              <a:xfrm>
                <a:off x="6449512" y="4714853"/>
                <a:ext cx="409278" cy="348471"/>
              </a:xfrm>
              <a:custGeom>
                <a:avLst/>
                <a:gdLst>
                  <a:gd name="T0" fmla="*/ 344 w 414"/>
                  <a:gd name="T1" fmla="*/ 55 h 353"/>
                  <a:gd name="T2" fmla="*/ 296 w 414"/>
                  <a:gd name="T3" fmla="*/ 9 h 353"/>
                  <a:gd name="T4" fmla="*/ 206 w 414"/>
                  <a:gd name="T5" fmla="*/ 45 h 353"/>
                  <a:gd name="T6" fmla="*/ 0 w 414"/>
                  <a:gd name="T7" fmla="*/ 174 h 353"/>
                  <a:gd name="T8" fmla="*/ 158 w 414"/>
                  <a:gd name="T9" fmla="*/ 278 h 353"/>
                  <a:gd name="T10" fmla="*/ 160 w 414"/>
                  <a:gd name="T11" fmla="*/ 278 h 353"/>
                  <a:gd name="T12" fmla="*/ 160 w 414"/>
                  <a:gd name="T13" fmla="*/ 332 h 353"/>
                  <a:gd name="T14" fmla="*/ 133 w 414"/>
                  <a:gd name="T15" fmla="*/ 337 h 353"/>
                  <a:gd name="T16" fmla="*/ 128 w 414"/>
                  <a:gd name="T17" fmla="*/ 347 h 353"/>
                  <a:gd name="T18" fmla="*/ 137 w 414"/>
                  <a:gd name="T19" fmla="*/ 352 h 353"/>
                  <a:gd name="T20" fmla="*/ 137 w 414"/>
                  <a:gd name="T21" fmla="*/ 352 h 353"/>
                  <a:gd name="T22" fmla="*/ 176 w 414"/>
                  <a:gd name="T23" fmla="*/ 346 h 353"/>
                  <a:gd name="T24" fmla="*/ 215 w 414"/>
                  <a:gd name="T25" fmla="*/ 352 h 353"/>
                  <a:gd name="T26" fmla="*/ 218 w 414"/>
                  <a:gd name="T27" fmla="*/ 352 h 353"/>
                  <a:gd name="T28" fmla="*/ 224 w 414"/>
                  <a:gd name="T29" fmla="*/ 347 h 353"/>
                  <a:gd name="T30" fmla="*/ 245 w 414"/>
                  <a:gd name="T31" fmla="*/ 352 h 353"/>
                  <a:gd name="T32" fmla="*/ 248 w 414"/>
                  <a:gd name="T33" fmla="*/ 352 h 353"/>
                  <a:gd name="T34" fmla="*/ 255 w 414"/>
                  <a:gd name="T35" fmla="*/ 347 h 353"/>
                  <a:gd name="T36" fmla="*/ 250 w 414"/>
                  <a:gd name="T37" fmla="*/ 337 h 353"/>
                  <a:gd name="T38" fmla="*/ 207 w 414"/>
                  <a:gd name="T39" fmla="*/ 331 h 353"/>
                  <a:gd name="T40" fmla="*/ 207 w 414"/>
                  <a:gd name="T41" fmla="*/ 271 h 353"/>
                  <a:gd name="T42" fmla="*/ 343 w 414"/>
                  <a:gd name="T43" fmla="*/ 112 h 353"/>
                  <a:gd name="T44" fmla="*/ 414 w 414"/>
                  <a:gd name="T45" fmla="*/ 83 h 353"/>
                  <a:gd name="T46" fmla="*/ 344 w 414"/>
                  <a:gd name="T47" fmla="*/ 55 h 353"/>
                  <a:gd name="T48" fmla="*/ 192 w 414"/>
                  <a:gd name="T49" fmla="*/ 332 h 353"/>
                  <a:gd name="T50" fmla="*/ 192 w 414"/>
                  <a:gd name="T51" fmla="*/ 332 h 353"/>
                  <a:gd name="T52" fmla="*/ 191 w 414"/>
                  <a:gd name="T53" fmla="*/ 332 h 353"/>
                  <a:gd name="T54" fmla="*/ 176 w 414"/>
                  <a:gd name="T55" fmla="*/ 331 h 353"/>
                  <a:gd name="T56" fmla="*/ 175 w 414"/>
                  <a:gd name="T57" fmla="*/ 331 h 353"/>
                  <a:gd name="T58" fmla="*/ 175 w 414"/>
                  <a:gd name="T59" fmla="*/ 277 h 353"/>
                  <a:gd name="T60" fmla="*/ 192 w 414"/>
                  <a:gd name="T61" fmla="*/ 275 h 353"/>
                  <a:gd name="T62" fmla="*/ 192 w 414"/>
                  <a:gd name="T63" fmla="*/ 332 h 353"/>
                  <a:gd name="T64" fmla="*/ 286 w 414"/>
                  <a:gd name="T65" fmla="*/ 82 h 353"/>
                  <a:gd name="T66" fmla="*/ 271 w 414"/>
                  <a:gd name="T67" fmla="*/ 67 h 353"/>
                  <a:gd name="T68" fmla="*/ 286 w 414"/>
                  <a:gd name="T69" fmla="*/ 52 h 353"/>
                  <a:gd name="T70" fmla="*/ 301 w 414"/>
                  <a:gd name="T71" fmla="*/ 67 h 353"/>
                  <a:gd name="T72" fmla="*/ 286 w 414"/>
                  <a:gd name="T73" fmla="*/ 82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4" h="353">
                    <a:moveTo>
                      <a:pt x="344" y="55"/>
                    </a:moveTo>
                    <a:cubicBezTo>
                      <a:pt x="336" y="33"/>
                      <a:pt x="319" y="16"/>
                      <a:pt x="296" y="9"/>
                    </a:cubicBezTo>
                    <a:cubicBezTo>
                      <a:pt x="263" y="0"/>
                      <a:pt x="228" y="11"/>
                      <a:pt x="206" y="45"/>
                    </a:cubicBezTo>
                    <a:cubicBezTo>
                      <a:pt x="145" y="140"/>
                      <a:pt x="71" y="200"/>
                      <a:pt x="0" y="174"/>
                    </a:cubicBezTo>
                    <a:cubicBezTo>
                      <a:pt x="0" y="174"/>
                      <a:pt x="50" y="278"/>
                      <a:pt x="158" y="278"/>
                    </a:cubicBezTo>
                    <a:cubicBezTo>
                      <a:pt x="159" y="278"/>
                      <a:pt x="160" y="278"/>
                      <a:pt x="160" y="278"/>
                    </a:cubicBezTo>
                    <a:cubicBezTo>
                      <a:pt x="160" y="332"/>
                      <a:pt x="160" y="332"/>
                      <a:pt x="160" y="332"/>
                    </a:cubicBezTo>
                    <a:cubicBezTo>
                      <a:pt x="150" y="333"/>
                      <a:pt x="140" y="335"/>
                      <a:pt x="133" y="337"/>
                    </a:cubicBezTo>
                    <a:cubicBezTo>
                      <a:pt x="129" y="339"/>
                      <a:pt x="127" y="343"/>
                      <a:pt x="128" y="347"/>
                    </a:cubicBezTo>
                    <a:cubicBezTo>
                      <a:pt x="129" y="351"/>
                      <a:pt x="134" y="353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47" y="348"/>
                      <a:pt x="161" y="346"/>
                      <a:pt x="176" y="346"/>
                    </a:cubicBezTo>
                    <a:cubicBezTo>
                      <a:pt x="192" y="346"/>
                      <a:pt x="206" y="348"/>
                      <a:pt x="215" y="352"/>
                    </a:cubicBezTo>
                    <a:cubicBezTo>
                      <a:pt x="216" y="352"/>
                      <a:pt x="217" y="352"/>
                      <a:pt x="218" y="352"/>
                    </a:cubicBezTo>
                    <a:cubicBezTo>
                      <a:pt x="221" y="352"/>
                      <a:pt x="223" y="350"/>
                      <a:pt x="224" y="347"/>
                    </a:cubicBezTo>
                    <a:cubicBezTo>
                      <a:pt x="232" y="348"/>
                      <a:pt x="240" y="350"/>
                      <a:pt x="245" y="352"/>
                    </a:cubicBezTo>
                    <a:cubicBezTo>
                      <a:pt x="246" y="352"/>
                      <a:pt x="247" y="352"/>
                      <a:pt x="248" y="352"/>
                    </a:cubicBezTo>
                    <a:cubicBezTo>
                      <a:pt x="251" y="352"/>
                      <a:pt x="254" y="350"/>
                      <a:pt x="255" y="347"/>
                    </a:cubicBezTo>
                    <a:cubicBezTo>
                      <a:pt x="256" y="343"/>
                      <a:pt x="254" y="339"/>
                      <a:pt x="250" y="337"/>
                    </a:cubicBezTo>
                    <a:cubicBezTo>
                      <a:pt x="239" y="334"/>
                      <a:pt x="224" y="331"/>
                      <a:pt x="207" y="331"/>
                    </a:cubicBezTo>
                    <a:cubicBezTo>
                      <a:pt x="207" y="271"/>
                      <a:pt x="207" y="271"/>
                      <a:pt x="207" y="271"/>
                    </a:cubicBezTo>
                    <a:cubicBezTo>
                      <a:pt x="283" y="251"/>
                      <a:pt x="323" y="185"/>
                      <a:pt x="343" y="112"/>
                    </a:cubicBezTo>
                    <a:cubicBezTo>
                      <a:pt x="414" y="83"/>
                      <a:pt x="414" y="83"/>
                      <a:pt x="414" y="83"/>
                    </a:cubicBezTo>
                    <a:lnTo>
                      <a:pt x="344" y="55"/>
                    </a:lnTo>
                    <a:close/>
                    <a:moveTo>
                      <a:pt x="192" y="332"/>
                    </a:moveTo>
                    <a:cubicBezTo>
                      <a:pt x="192" y="332"/>
                      <a:pt x="192" y="332"/>
                      <a:pt x="192" y="332"/>
                    </a:cubicBezTo>
                    <a:cubicBezTo>
                      <a:pt x="192" y="332"/>
                      <a:pt x="192" y="332"/>
                      <a:pt x="191" y="332"/>
                    </a:cubicBezTo>
                    <a:cubicBezTo>
                      <a:pt x="187" y="331"/>
                      <a:pt x="181" y="331"/>
                      <a:pt x="176" y="331"/>
                    </a:cubicBezTo>
                    <a:cubicBezTo>
                      <a:pt x="176" y="331"/>
                      <a:pt x="176" y="331"/>
                      <a:pt x="175" y="331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81" y="276"/>
                      <a:pt x="187" y="276"/>
                      <a:pt x="192" y="275"/>
                    </a:cubicBezTo>
                    <a:lnTo>
                      <a:pt x="192" y="332"/>
                    </a:lnTo>
                    <a:close/>
                    <a:moveTo>
                      <a:pt x="286" y="82"/>
                    </a:moveTo>
                    <a:cubicBezTo>
                      <a:pt x="278" y="82"/>
                      <a:pt x="271" y="75"/>
                      <a:pt x="271" y="67"/>
                    </a:cubicBezTo>
                    <a:cubicBezTo>
                      <a:pt x="271" y="59"/>
                      <a:pt x="278" y="52"/>
                      <a:pt x="286" y="52"/>
                    </a:cubicBezTo>
                    <a:cubicBezTo>
                      <a:pt x="294" y="52"/>
                      <a:pt x="301" y="59"/>
                      <a:pt x="301" y="67"/>
                    </a:cubicBezTo>
                    <a:cubicBezTo>
                      <a:pt x="301" y="75"/>
                      <a:pt x="294" y="82"/>
                      <a:pt x="286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0684" tIns="40342" rIns="80684" bIns="40342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147"/>
                <a:endParaRPr lang="en-US" sz="1765" spc="-120" dirty="0">
                  <a:solidFill>
                    <a:srgbClr val="000000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</p:grpSp>
      <p:sp useBgFill="1">
        <p:nvSpPr>
          <p:cNvPr id="8" name="Rectangle 7"/>
          <p:cNvSpPr/>
          <p:nvPr/>
        </p:nvSpPr>
        <p:spPr bwMode="auto">
          <a:xfrm>
            <a:off x="1" y="-488608"/>
            <a:ext cx="12192991" cy="40683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71803" y="1189495"/>
            <a:ext cx="11217106" cy="223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69239" y="171411"/>
            <a:ext cx="10757098" cy="10046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Introducing Apache Hadoop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87913" y="1392896"/>
            <a:ext cx="10344088" cy="1832705"/>
            <a:chOff x="1109727" y="1420329"/>
            <a:chExt cx="10551509" cy="1869455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27" y="1597819"/>
              <a:ext cx="2571750" cy="151447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309941" y="1420329"/>
              <a:ext cx="7351295" cy="1869455"/>
              <a:chOff x="4133589" y="1499942"/>
              <a:chExt cx="7351295" cy="186945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133589" y="1499942"/>
                <a:ext cx="7351295" cy="69962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 dirty="0">
                    <a:latin typeface="Segoe UI Light"/>
                  </a:rPr>
                  <a:t>Apache Open Source Project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133589" y="2093038"/>
                <a:ext cx="7351295" cy="683264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 dirty="0">
                    <a:latin typeface="Segoe UI Light"/>
                  </a:rPr>
                  <a:t>Highly scalable distributed file system (HDFS)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133589" y="2669776"/>
                <a:ext cx="7351295" cy="69962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 dirty="0">
                    <a:latin typeface="Segoe UI Light"/>
                  </a:rPr>
                  <a:t>Distributed processing on data nodes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17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4521E-6 -2.54653E-6 L -0.21394 -2.54653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667487" y="4147472"/>
            <a:ext cx="6976620" cy="242764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45713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32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266282" y="1676651"/>
            <a:ext cx="2191583" cy="2241693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45713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36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627927" y="1678834"/>
            <a:ext cx="2239509" cy="223951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45713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36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257919" y="4557638"/>
            <a:ext cx="1828541" cy="1842742"/>
            <a:chOff x="3445546" y="4232060"/>
            <a:chExt cx="1828800" cy="184300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3445546" y="5340052"/>
              <a:ext cx="1828800" cy="735012"/>
            </a:xfrm>
            <a:prstGeom prst="rect">
              <a:avLst/>
            </a:prstGeom>
          </p:spPr>
          <p:txBody>
            <a:bodyPr vert="horz" lIns="91427" tIns="45713" rIns="91427" bIns="4571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Machine Learning</a:t>
              </a:r>
              <a:endParaRPr lang="en-US" sz="4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black">
            <a:xfrm>
              <a:off x="3826546" y="4232060"/>
              <a:ext cx="864296" cy="788173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90971" y="4419462"/>
            <a:ext cx="2157357" cy="1968140"/>
            <a:chOff x="5332526" y="4174216"/>
            <a:chExt cx="2157663" cy="1968418"/>
          </a:xfrm>
        </p:grpSpPr>
        <p:sp>
          <p:nvSpPr>
            <p:cNvPr id="13" name="Freeform 73"/>
            <p:cNvSpPr>
              <a:spLocks noEditPoints="1"/>
            </p:cNvSpPr>
            <p:nvPr/>
          </p:nvSpPr>
          <p:spPr bwMode="black">
            <a:xfrm>
              <a:off x="5943213" y="4174216"/>
              <a:ext cx="936287" cy="90386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5332526" y="5407622"/>
              <a:ext cx="2157663" cy="735012"/>
            </a:xfrm>
            <a:prstGeom prst="rect">
              <a:avLst/>
            </a:prstGeom>
          </p:spPr>
          <p:txBody>
            <a:bodyPr vert="horz" lIns="91427" tIns="45713" rIns="91427" bIns="4571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Graph processing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64127" y="1858797"/>
            <a:ext cx="1802610" cy="1993886"/>
            <a:chOff x="458721" y="4047269"/>
            <a:chExt cx="1802866" cy="2027016"/>
          </a:xfrm>
        </p:grpSpPr>
        <p:grpSp>
          <p:nvGrpSpPr>
            <p:cNvPr id="16" name="Group 15"/>
            <p:cNvGrpSpPr/>
            <p:nvPr/>
          </p:nvGrpSpPr>
          <p:grpSpPr bwMode="black">
            <a:xfrm>
              <a:off x="750550" y="4047269"/>
              <a:ext cx="1219200" cy="991873"/>
              <a:chOff x="5184775" y="225425"/>
              <a:chExt cx="1500188" cy="1220788"/>
            </a:xfrm>
            <a:solidFill>
              <a:srgbClr val="FFFFFF"/>
            </a:solidFill>
          </p:grpSpPr>
          <p:sp>
            <p:nvSpPr>
              <p:cNvPr id="18" name="Freeform 86"/>
              <p:cNvSpPr>
                <a:spLocks noEditPoints="1"/>
              </p:cNvSpPr>
              <p:nvPr/>
            </p:nvSpPr>
            <p:spPr bwMode="black">
              <a:xfrm>
                <a:off x="5184775" y="344488"/>
                <a:ext cx="1095375" cy="110172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  <p:sp>
            <p:nvSpPr>
              <p:cNvPr id="19" name="Oval 87"/>
              <p:cNvSpPr>
                <a:spLocks noChangeArrowheads="1"/>
              </p:cNvSpPr>
              <p:nvPr/>
            </p:nvSpPr>
            <p:spPr bwMode="black">
              <a:xfrm>
                <a:off x="5630863" y="81280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  <p:sp>
            <p:nvSpPr>
              <p:cNvPr id="20" name="Freeform 88"/>
              <p:cNvSpPr>
                <a:spLocks noEditPoints="1"/>
              </p:cNvSpPr>
              <p:nvPr/>
            </p:nvSpPr>
            <p:spPr bwMode="black">
              <a:xfrm>
                <a:off x="6129338" y="225425"/>
                <a:ext cx="555625" cy="598488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458721" y="5214610"/>
              <a:ext cx="1802866" cy="859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Distributed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compute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56101" y="1858797"/>
            <a:ext cx="2282100" cy="2276618"/>
            <a:chOff x="3209474" y="1684259"/>
            <a:chExt cx="2282424" cy="2276941"/>
          </a:xfrm>
        </p:grpSpPr>
        <p:grpSp>
          <p:nvGrpSpPr>
            <p:cNvPr id="22" name="Group 21"/>
            <p:cNvGrpSpPr/>
            <p:nvPr/>
          </p:nvGrpSpPr>
          <p:grpSpPr bwMode="black">
            <a:xfrm>
              <a:off x="3871503" y="1684259"/>
              <a:ext cx="976891" cy="1001512"/>
              <a:chOff x="8587172" y="5108012"/>
              <a:chExt cx="1184275" cy="1214438"/>
            </a:xfrm>
            <a:solidFill>
              <a:schemeClr val="tx1"/>
            </a:solidFill>
          </p:grpSpPr>
          <p:sp>
            <p:nvSpPr>
              <p:cNvPr id="23" name="Freeform 43"/>
              <p:cNvSpPr>
                <a:spLocks noEditPoints="1"/>
              </p:cNvSpPr>
              <p:nvPr/>
            </p:nvSpPr>
            <p:spPr bwMode="black">
              <a:xfrm>
                <a:off x="8587172" y="5108012"/>
                <a:ext cx="1184275" cy="1214438"/>
              </a:xfrm>
              <a:custGeom>
                <a:avLst/>
                <a:gdLst>
                  <a:gd name="T0" fmla="*/ 0 w 316"/>
                  <a:gd name="T1" fmla="*/ 78 h 324"/>
                  <a:gd name="T2" fmla="*/ 0 w 316"/>
                  <a:gd name="T3" fmla="*/ 63 h 324"/>
                  <a:gd name="T4" fmla="*/ 0 w 316"/>
                  <a:gd name="T5" fmla="*/ 47 h 324"/>
                  <a:gd name="T6" fmla="*/ 0 w 316"/>
                  <a:gd name="T7" fmla="*/ 16 h 324"/>
                  <a:gd name="T8" fmla="*/ 0 w 316"/>
                  <a:gd name="T9" fmla="*/ 0 h 324"/>
                  <a:gd name="T10" fmla="*/ 13 w 316"/>
                  <a:gd name="T11" fmla="*/ 78 h 324"/>
                  <a:gd name="T12" fmla="*/ 15 w 316"/>
                  <a:gd name="T13" fmla="*/ 0 h 324"/>
                  <a:gd name="T14" fmla="*/ 26 w 316"/>
                  <a:gd name="T15" fmla="*/ 78 h 324"/>
                  <a:gd name="T16" fmla="*/ 31 w 316"/>
                  <a:gd name="T17" fmla="*/ 0 h 324"/>
                  <a:gd name="T18" fmla="*/ 46 w 316"/>
                  <a:gd name="T19" fmla="*/ 0 h 324"/>
                  <a:gd name="T20" fmla="*/ 52 w 316"/>
                  <a:gd name="T21" fmla="*/ 78 h 324"/>
                  <a:gd name="T22" fmla="*/ 39 w 316"/>
                  <a:gd name="T23" fmla="*/ 78 h 324"/>
                  <a:gd name="T24" fmla="*/ 62 w 316"/>
                  <a:gd name="T25" fmla="*/ 0 h 324"/>
                  <a:gd name="T26" fmla="*/ 65 w 316"/>
                  <a:gd name="T27" fmla="*/ 78 h 324"/>
                  <a:gd name="T28" fmla="*/ 78 w 316"/>
                  <a:gd name="T29" fmla="*/ 0 h 324"/>
                  <a:gd name="T30" fmla="*/ 78 w 316"/>
                  <a:gd name="T31" fmla="*/ 78 h 324"/>
                  <a:gd name="T32" fmla="*/ 78 w 316"/>
                  <a:gd name="T33" fmla="*/ 63 h 324"/>
                  <a:gd name="T34" fmla="*/ 78 w 316"/>
                  <a:gd name="T35" fmla="*/ 47 h 324"/>
                  <a:gd name="T36" fmla="*/ 78 w 316"/>
                  <a:gd name="T37" fmla="*/ 16 h 324"/>
                  <a:gd name="T38" fmla="*/ 0 w 316"/>
                  <a:gd name="T39" fmla="*/ 32 h 324"/>
                  <a:gd name="T40" fmla="*/ 78 w 316"/>
                  <a:gd name="T41" fmla="*/ 32 h 324"/>
                  <a:gd name="T42" fmla="*/ 316 w 316"/>
                  <a:gd name="T43" fmla="*/ 182 h 324"/>
                  <a:gd name="T44" fmla="*/ 114 w 316"/>
                  <a:gd name="T45" fmla="*/ 42 h 324"/>
                  <a:gd name="T46" fmla="*/ 114 w 316"/>
                  <a:gd name="T47" fmla="*/ 49 h 324"/>
                  <a:gd name="T48" fmla="*/ 116 w 316"/>
                  <a:gd name="T49" fmla="*/ 28 h 324"/>
                  <a:gd name="T50" fmla="*/ 119 w 316"/>
                  <a:gd name="T51" fmla="*/ 62 h 324"/>
                  <a:gd name="T52" fmla="*/ 123 w 316"/>
                  <a:gd name="T53" fmla="*/ 16 h 324"/>
                  <a:gd name="T54" fmla="*/ 127 w 316"/>
                  <a:gd name="T55" fmla="*/ 73 h 324"/>
                  <a:gd name="T56" fmla="*/ 133 w 316"/>
                  <a:gd name="T57" fmla="*/ 7 h 324"/>
                  <a:gd name="T58" fmla="*/ 138 w 316"/>
                  <a:gd name="T59" fmla="*/ 81 h 324"/>
                  <a:gd name="T60" fmla="*/ 146 w 316"/>
                  <a:gd name="T61" fmla="*/ 1 h 324"/>
                  <a:gd name="T62" fmla="*/ 158 w 316"/>
                  <a:gd name="T63" fmla="*/ 84 h 324"/>
                  <a:gd name="T64" fmla="*/ 166 w 316"/>
                  <a:gd name="T65" fmla="*/ 2 h 324"/>
                  <a:gd name="T66" fmla="*/ 172 w 316"/>
                  <a:gd name="T67" fmla="*/ 81 h 324"/>
                  <a:gd name="T68" fmla="*/ 179 w 316"/>
                  <a:gd name="T69" fmla="*/ 7 h 324"/>
                  <a:gd name="T70" fmla="*/ 183 w 316"/>
                  <a:gd name="T71" fmla="*/ 74 h 324"/>
                  <a:gd name="T72" fmla="*/ 189 w 316"/>
                  <a:gd name="T73" fmla="*/ 17 h 324"/>
                  <a:gd name="T74" fmla="*/ 192 w 316"/>
                  <a:gd name="T75" fmla="*/ 63 h 324"/>
                  <a:gd name="T76" fmla="*/ 196 w 316"/>
                  <a:gd name="T77" fmla="*/ 29 h 324"/>
                  <a:gd name="T78" fmla="*/ 197 w 316"/>
                  <a:gd name="T79" fmla="*/ 50 h 324"/>
                  <a:gd name="T80" fmla="*/ 198 w 316"/>
                  <a:gd name="T81" fmla="*/ 42 h 324"/>
                  <a:gd name="T82" fmla="*/ 316 w 316"/>
                  <a:gd name="T83" fmla="*/ 249 h 324"/>
                  <a:gd name="T84" fmla="*/ 146 w 316"/>
                  <a:gd name="T85" fmla="*/ 249 h 324"/>
                  <a:gd name="T86" fmla="*/ 0 w 316"/>
                  <a:gd name="T87" fmla="*/ 189 h 324"/>
                  <a:gd name="T88" fmla="*/ 0 w 316"/>
                  <a:gd name="T89" fmla="*/ 198 h 324"/>
                  <a:gd name="T90" fmla="*/ 0 w 316"/>
                  <a:gd name="T91" fmla="*/ 177 h 324"/>
                  <a:gd name="T92" fmla="*/ 0 w 316"/>
                  <a:gd name="T93" fmla="*/ 165 h 324"/>
                  <a:gd name="T94" fmla="*/ 0 w 316"/>
                  <a:gd name="T95" fmla="*/ 153 h 324"/>
                  <a:gd name="T96" fmla="*/ 0 w 316"/>
                  <a:gd name="T97" fmla="*/ 141 h 324"/>
                  <a:gd name="T98" fmla="*/ 0 w 316"/>
                  <a:gd name="T99" fmla="*/ 129 h 324"/>
                  <a:gd name="T100" fmla="*/ 6 w 316"/>
                  <a:gd name="T101" fmla="*/ 120 h 324"/>
                  <a:gd name="T102" fmla="*/ 16 w 316"/>
                  <a:gd name="T103" fmla="*/ 189 h 324"/>
                  <a:gd name="T104" fmla="*/ 16 w 316"/>
                  <a:gd name="T105" fmla="*/ 124 h 324"/>
                  <a:gd name="T106" fmla="*/ 27 w 316"/>
                  <a:gd name="T107" fmla="*/ 183 h 324"/>
                  <a:gd name="T108" fmla="*/ 27 w 316"/>
                  <a:gd name="T109" fmla="*/ 130 h 324"/>
                  <a:gd name="T110" fmla="*/ 37 w 316"/>
                  <a:gd name="T111" fmla="*/ 177 h 324"/>
                  <a:gd name="T112" fmla="*/ 37 w 316"/>
                  <a:gd name="T113" fmla="*/ 136 h 324"/>
                  <a:gd name="T114" fmla="*/ 47 w 316"/>
                  <a:gd name="T115" fmla="*/ 171 h 324"/>
                  <a:gd name="T116" fmla="*/ 48 w 316"/>
                  <a:gd name="T117" fmla="*/ 142 h 324"/>
                  <a:gd name="T118" fmla="*/ 58 w 316"/>
                  <a:gd name="T119" fmla="*/ 165 h 324"/>
                  <a:gd name="T120" fmla="*/ 58 w 316"/>
                  <a:gd name="T121" fmla="*/ 148 h 324"/>
                  <a:gd name="T122" fmla="*/ 60 w 316"/>
                  <a:gd name="T123" fmla="*/ 15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6" h="324">
                    <a:moveTo>
                      <a:pt x="0" y="78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0" y="78"/>
                    </a:lnTo>
                    <a:close/>
                    <a:moveTo>
                      <a:pt x="0" y="63"/>
                    </a:moveTo>
                    <a:cubicBezTo>
                      <a:pt x="6" y="63"/>
                      <a:pt x="6" y="63"/>
                      <a:pt x="6" y="63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0" y="69"/>
                      <a:pt x="0" y="69"/>
                      <a:pt x="0" y="69"/>
                    </a:cubicBezTo>
                    <a:lnTo>
                      <a:pt x="0" y="63"/>
                    </a:lnTo>
                    <a:close/>
                    <a:moveTo>
                      <a:pt x="0" y="47"/>
                    </a:moveTo>
                    <a:cubicBezTo>
                      <a:pt x="6" y="47"/>
                      <a:pt x="6" y="47"/>
                      <a:pt x="6" y="47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47"/>
                    </a:lnTo>
                    <a:close/>
                    <a:moveTo>
                      <a:pt x="0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0" y="16"/>
                    </a:lnTo>
                    <a:close/>
                    <a:moveTo>
                      <a:pt x="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0" y="0"/>
                    </a:lnTo>
                    <a:close/>
                    <a:moveTo>
                      <a:pt x="13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3" y="84"/>
                      <a:pt x="13" y="84"/>
                      <a:pt x="13" y="84"/>
                    </a:cubicBezTo>
                    <a:lnTo>
                      <a:pt x="13" y="78"/>
                    </a:lnTo>
                    <a:close/>
                    <a:moveTo>
                      <a:pt x="1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0"/>
                    </a:lnTo>
                    <a:close/>
                    <a:moveTo>
                      <a:pt x="26" y="78"/>
                    </a:move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26" y="84"/>
                      <a:pt x="26" y="84"/>
                      <a:pt x="26" y="84"/>
                    </a:cubicBezTo>
                    <a:lnTo>
                      <a:pt x="26" y="78"/>
                    </a:lnTo>
                    <a:close/>
                    <a:moveTo>
                      <a:pt x="3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1" y="7"/>
                      <a:pt x="31" y="7"/>
                      <a:pt x="31" y="7"/>
                    </a:cubicBezTo>
                    <a:lnTo>
                      <a:pt x="31" y="0"/>
                    </a:lnTo>
                    <a:close/>
                    <a:moveTo>
                      <a:pt x="46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46" y="7"/>
                      <a:pt x="46" y="7"/>
                      <a:pt x="46" y="7"/>
                    </a:cubicBezTo>
                    <a:lnTo>
                      <a:pt x="46" y="0"/>
                    </a:lnTo>
                    <a:close/>
                    <a:moveTo>
                      <a:pt x="52" y="78"/>
                    </a:moveTo>
                    <a:cubicBezTo>
                      <a:pt x="58" y="78"/>
                      <a:pt x="58" y="78"/>
                      <a:pt x="58" y="78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2" y="84"/>
                      <a:pt x="52" y="84"/>
                      <a:pt x="52" y="84"/>
                    </a:cubicBezTo>
                    <a:lnTo>
                      <a:pt x="52" y="78"/>
                    </a:lnTo>
                    <a:close/>
                    <a:moveTo>
                      <a:pt x="39" y="78"/>
                    </a:move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84"/>
                      <a:pt x="45" y="84"/>
                      <a:pt x="45" y="84"/>
                    </a:cubicBezTo>
                    <a:cubicBezTo>
                      <a:pt x="39" y="84"/>
                      <a:pt x="39" y="84"/>
                      <a:pt x="39" y="84"/>
                    </a:cubicBezTo>
                    <a:lnTo>
                      <a:pt x="39" y="78"/>
                    </a:lnTo>
                    <a:close/>
                    <a:moveTo>
                      <a:pt x="62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2" y="7"/>
                      <a:pt x="62" y="7"/>
                      <a:pt x="62" y="7"/>
                    </a:cubicBezTo>
                    <a:lnTo>
                      <a:pt x="62" y="0"/>
                    </a:lnTo>
                    <a:close/>
                    <a:moveTo>
                      <a:pt x="65" y="78"/>
                    </a:move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65" y="84"/>
                      <a:pt x="65" y="84"/>
                      <a:pt x="65" y="84"/>
                    </a:cubicBezTo>
                    <a:lnTo>
                      <a:pt x="65" y="78"/>
                    </a:lnTo>
                    <a:close/>
                    <a:moveTo>
                      <a:pt x="78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7"/>
                      <a:pt x="78" y="7"/>
                      <a:pt x="78" y="7"/>
                    </a:cubicBezTo>
                    <a:lnTo>
                      <a:pt x="78" y="0"/>
                    </a:lnTo>
                    <a:close/>
                    <a:moveTo>
                      <a:pt x="78" y="78"/>
                    </a:move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78"/>
                    </a:lnTo>
                    <a:close/>
                    <a:moveTo>
                      <a:pt x="78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8" y="69"/>
                      <a:pt x="78" y="69"/>
                      <a:pt x="78" y="69"/>
                    </a:cubicBezTo>
                    <a:lnTo>
                      <a:pt x="78" y="63"/>
                    </a:lnTo>
                    <a:close/>
                    <a:moveTo>
                      <a:pt x="78" y="47"/>
                    </a:moveTo>
                    <a:cubicBezTo>
                      <a:pt x="84" y="47"/>
                      <a:pt x="84" y="47"/>
                      <a:pt x="84" y="47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78" y="53"/>
                      <a:pt x="78" y="53"/>
                      <a:pt x="78" y="53"/>
                    </a:cubicBezTo>
                    <a:lnTo>
                      <a:pt x="78" y="47"/>
                    </a:lnTo>
                    <a:close/>
                    <a:moveTo>
                      <a:pt x="78" y="16"/>
                    </a:move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8" y="16"/>
                    </a:lnTo>
                    <a:close/>
                    <a:moveTo>
                      <a:pt x="0" y="32"/>
                    </a:moveTo>
                    <a:cubicBezTo>
                      <a:pt x="6" y="32"/>
                      <a:pt x="6" y="32"/>
                      <a:pt x="6" y="32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32"/>
                    </a:lnTo>
                    <a:close/>
                    <a:moveTo>
                      <a:pt x="78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78" y="38"/>
                      <a:pt x="78" y="38"/>
                      <a:pt x="78" y="38"/>
                    </a:cubicBezTo>
                    <a:lnTo>
                      <a:pt x="78" y="32"/>
                    </a:lnTo>
                    <a:close/>
                    <a:moveTo>
                      <a:pt x="316" y="182"/>
                    </a:moveTo>
                    <a:cubicBezTo>
                      <a:pt x="316" y="161"/>
                      <a:pt x="299" y="144"/>
                      <a:pt x="278" y="144"/>
                    </a:cubicBezTo>
                    <a:cubicBezTo>
                      <a:pt x="258" y="144"/>
                      <a:pt x="241" y="161"/>
                      <a:pt x="241" y="182"/>
                    </a:cubicBezTo>
                    <a:cubicBezTo>
                      <a:pt x="241" y="203"/>
                      <a:pt x="258" y="219"/>
                      <a:pt x="278" y="219"/>
                    </a:cubicBezTo>
                    <a:cubicBezTo>
                      <a:pt x="299" y="219"/>
                      <a:pt x="316" y="203"/>
                      <a:pt x="316" y="182"/>
                    </a:cubicBezTo>
                    <a:moveTo>
                      <a:pt x="114" y="42"/>
                    </a:moveTo>
                    <a:cubicBezTo>
                      <a:pt x="114" y="39"/>
                      <a:pt x="114" y="37"/>
                      <a:pt x="114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0" y="38"/>
                      <a:pt x="120" y="40"/>
                      <a:pt x="120" y="42"/>
                    </a:cubicBezTo>
                    <a:lnTo>
                      <a:pt x="114" y="42"/>
                    </a:lnTo>
                    <a:close/>
                    <a:moveTo>
                      <a:pt x="114" y="49"/>
                    </a:moveTo>
                    <a:cubicBezTo>
                      <a:pt x="120" y="48"/>
                      <a:pt x="120" y="48"/>
                      <a:pt x="120" y="48"/>
                    </a:cubicBezTo>
                    <a:cubicBezTo>
                      <a:pt x="121" y="50"/>
                      <a:pt x="121" y="52"/>
                      <a:pt x="122" y="53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5" y="53"/>
                      <a:pt x="115" y="51"/>
                      <a:pt x="114" y="49"/>
                    </a:cubicBezTo>
                    <a:moveTo>
                      <a:pt x="116" y="28"/>
                    </a:moveTo>
                    <a:cubicBezTo>
                      <a:pt x="117" y="26"/>
                      <a:pt x="118" y="24"/>
                      <a:pt x="119" y="22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24" y="27"/>
                      <a:pt x="123" y="28"/>
                      <a:pt x="122" y="30"/>
                    </a:cubicBezTo>
                    <a:lnTo>
                      <a:pt x="116" y="28"/>
                    </a:lnTo>
                    <a:close/>
                    <a:moveTo>
                      <a:pt x="119" y="62"/>
                    </a:moveTo>
                    <a:cubicBezTo>
                      <a:pt x="124" y="59"/>
                      <a:pt x="124" y="59"/>
                      <a:pt x="124" y="59"/>
                    </a:cubicBezTo>
                    <a:cubicBezTo>
                      <a:pt x="125" y="61"/>
                      <a:pt x="126" y="62"/>
                      <a:pt x="127" y="64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1" y="66"/>
                      <a:pt x="120" y="64"/>
                      <a:pt x="119" y="62"/>
                    </a:cubicBezTo>
                    <a:moveTo>
                      <a:pt x="123" y="16"/>
                    </a:moveTo>
                    <a:cubicBezTo>
                      <a:pt x="124" y="14"/>
                      <a:pt x="126" y="13"/>
                      <a:pt x="128" y="11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0" y="17"/>
                      <a:pt x="129" y="18"/>
                      <a:pt x="128" y="20"/>
                    </a:cubicBezTo>
                    <a:lnTo>
                      <a:pt x="123" y="16"/>
                    </a:lnTo>
                    <a:close/>
                    <a:moveTo>
                      <a:pt x="127" y="73"/>
                    </a:moveTo>
                    <a:cubicBezTo>
                      <a:pt x="131" y="68"/>
                      <a:pt x="131" y="68"/>
                      <a:pt x="131" y="68"/>
                    </a:cubicBezTo>
                    <a:cubicBezTo>
                      <a:pt x="133" y="70"/>
                      <a:pt x="134" y="71"/>
                      <a:pt x="136" y="72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30" y="76"/>
                      <a:pt x="128" y="74"/>
                      <a:pt x="127" y="73"/>
                    </a:cubicBezTo>
                    <a:moveTo>
                      <a:pt x="133" y="7"/>
                    </a:moveTo>
                    <a:cubicBezTo>
                      <a:pt x="135" y="6"/>
                      <a:pt x="137" y="5"/>
                      <a:pt x="139" y="4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40" y="10"/>
                      <a:pt x="138" y="11"/>
                      <a:pt x="137" y="12"/>
                    </a:cubicBezTo>
                    <a:lnTo>
                      <a:pt x="133" y="7"/>
                    </a:lnTo>
                    <a:close/>
                    <a:moveTo>
                      <a:pt x="138" y="81"/>
                    </a:moveTo>
                    <a:cubicBezTo>
                      <a:pt x="141" y="75"/>
                      <a:pt x="141" y="75"/>
                      <a:pt x="141" y="75"/>
                    </a:cubicBezTo>
                    <a:cubicBezTo>
                      <a:pt x="143" y="76"/>
                      <a:pt x="144" y="76"/>
                      <a:pt x="146" y="77"/>
                    </a:cubicBezTo>
                    <a:cubicBezTo>
                      <a:pt x="145" y="83"/>
                      <a:pt x="145" y="83"/>
                      <a:pt x="145" y="83"/>
                    </a:cubicBezTo>
                    <a:cubicBezTo>
                      <a:pt x="142" y="82"/>
                      <a:pt x="140" y="82"/>
                      <a:pt x="138" y="81"/>
                    </a:cubicBezTo>
                    <a:moveTo>
                      <a:pt x="146" y="1"/>
                    </a:moveTo>
                    <a:cubicBezTo>
                      <a:pt x="148" y="1"/>
                      <a:pt x="150" y="1"/>
                      <a:pt x="153" y="0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1" y="7"/>
                      <a:pt x="149" y="7"/>
                      <a:pt x="147" y="8"/>
                    </a:cubicBezTo>
                    <a:lnTo>
                      <a:pt x="146" y="1"/>
                    </a:lnTo>
                    <a:close/>
                    <a:moveTo>
                      <a:pt x="152" y="84"/>
                    </a:moveTo>
                    <a:cubicBezTo>
                      <a:pt x="152" y="78"/>
                      <a:pt x="152" y="78"/>
                      <a:pt x="152" y="78"/>
                    </a:cubicBezTo>
                    <a:cubicBezTo>
                      <a:pt x="153" y="78"/>
                      <a:pt x="155" y="78"/>
                      <a:pt x="156" y="78"/>
                    </a:cubicBezTo>
                    <a:cubicBezTo>
                      <a:pt x="157" y="78"/>
                      <a:pt x="157" y="78"/>
                      <a:pt x="158" y="78"/>
                    </a:cubicBezTo>
                    <a:cubicBezTo>
                      <a:pt x="158" y="84"/>
                      <a:pt x="158" y="84"/>
                      <a:pt x="158" y="84"/>
                    </a:cubicBezTo>
                    <a:cubicBezTo>
                      <a:pt x="157" y="84"/>
                      <a:pt x="157" y="84"/>
                      <a:pt x="156" y="84"/>
                    </a:cubicBezTo>
                    <a:cubicBezTo>
                      <a:pt x="154" y="84"/>
                      <a:pt x="153" y="84"/>
                      <a:pt x="152" y="84"/>
                    </a:cubicBezTo>
                    <a:moveTo>
                      <a:pt x="159" y="7"/>
                    </a:moveTo>
                    <a:cubicBezTo>
                      <a:pt x="160" y="0"/>
                      <a:pt x="160" y="0"/>
                      <a:pt x="160" y="0"/>
                    </a:cubicBezTo>
                    <a:cubicBezTo>
                      <a:pt x="162" y="1"/>
                      <a:pt x="164" y="1"/>
                      <a:pt x="166" y="2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3" y="7"/>
                      <a:pt x="161" y="7"/>
                      <a:pt x="159" y="7"/>
                    </a:cubicBezTo>
                    <a:moveTo>
                      <a:pt x="164" y="77"/>
                    </a:moveTo>
                    <a:cubicBezTo>
                      <a:pt x="166" y="77"/>
                      <a:pt x="168" y="76"/>
                      <a:pt x="169" y="76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70" y="82"/>
                      <a:pt x="168" y="83"/>
                      <a:pt x="165" y="83"/>
                    </a:cubicBezTo>
                    <a:lnTo>
                      <a:pt x="164" y="77"/>
                    </a:lnTo>
                    <a:close/>
                    <a:moveTo>
                      <a:pt x="170" y="10"/>
                    </a:moveTo>
                    <a:cubicBezTo>
                      <a:pt x="173" y="4"/>
                      <a:pt x="173" y="4"/>
                      <a:pt x="173" y="4"/>
                    </a:cubicBezTo>
                    <a:cubicBezTo>
                      <a:pt x="175" y="5"/>
                      <a:pt x="177" y="6"/>
                      <a:pt x="179" y="7"/>
                    </a:cubicBezTo>
                    <a:cubicBezTo>
                      <a:pt x="175" y="12"/>
                      <a:pt x="175" y="12"/>
                      <a:pt x="175" y="12"/>
                    </a:cubicBezTo>
                    <a:cubicBezTo>
                      <a:pt x="174" y="11"/>
                      <a:pt x="172" y="10"/>
                      <a:pt x="170" y="10"/>
                    </a:cubicBezTo>
                    <a:moveTo>
                      <a:pt x="175" y="73"/>
                    </a:moveTo>
                    <a:cubicBezTo>
                      <a:pt x="176" y="72"/>
                      <a:pt x="178" y="71"/>
                      <a:pt x="179" y="69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82" y="75"/>
                      <a:pt x="180" y="77"/>
                      <a:pt x="178" y="78"/>
                    </a:cubicBezTo>
                    <a:lnTo>
                      <a:pt x="175" y="73"/>
                    </a:lnTo>
                    <a:close/>
                    <a:moveTo>
                      <a:pt x="180" y="16"/>
                    </a:moveTo>
                    <a:cubicBezTo>
                      <a:pt x="184" y="12"/>
                      <a:pt x="184" y="12"/>
                      <a:pt x="184" y="12"/>
                    </a:cubicBezTo>
                    <a:cubicBezTo>
                      <a:pt x="186" y="13"/>
                      <a:pt x="188" y="15"/>
                      <a:pt x="189" y="17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3" y="19"/>
                      <a:pt x="182" y="17"/>
                      <a:pt x="180" y="16"/>
                    </a:cubicBezTo>
                    <a:moveTo>
                      <a:pt x="184" y="65"/>
                    </a:moveTo>
                    <a:cubicBezTo>
                      <a:pt x="185" y="63"/>
                      <a:pt x="186" y="62"/>
                      <a:pt x="187" y="60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1" y="65"/>
                      <a:pt x="190" y="67"/>
                      <a:pt x="188" y="69"/>
                    </a:cubicBezTo>
                    <a:lnTo>
                      <a:pt x="184" y="65"/>
                    </a:lnTo>
                    <a:close/>
                    <a:moveTo>
                      <a:pt x="187" y="26"/>
                    </a:moveTo>
                    <a:cubicBezTo>
                      <a:pt x="193" y="23"/>
                      <a:pt x="193" y="23"/>
                      <a:pt x="193" y="23"/>
                    </a:cubicBezTo>
                    <a:cubicBezTo>
                      <a:pt x="194" y="25"/>
                      <a:pt x="195" y="27"/>
                      <a:pt x="196" y="29"/>
                    </a:cubicBezTo>
                    <a:cubicBezTo>
                      <a:pt x="190" y="31"/>
                      <a:pt x="190" y="31"/>
                      <a:pt x="190" y="31"/>
                    </a:cubicBezTo>
                    <a:cubicBezTo>
                      <a:pt x="189" y="29"/>
                      <a:pt x="188" y="27"/>
                      <a:pt x="187" y="26"/>
                    </a:cubicBezTo>
                    <a:moveTo>
                      <a:pt x="189" y="55"/>
                    </a:moveTo>
                    <a:cubicBezTo>
                      <a:pt x="190" y="53"/>
                      <a:pt x="191" y="51"/>
                      <a:pt x="191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3"/>
                      <a:pt x="196" y="55"/>
                      <a:pt x="195" y="57"/>
                    </a:cubicBezTo>
                    <a:lnTo>
                      <a:pt x="189" y="55"/>
                    </a:lnTo>
                    <a:close/>
                    <a:moveTo>
                      <a:pt x="191" y="37"/>
                    </a:moveTo>
                    <a:cubicBezTo>
                      <a:pt x="197" y="36"/>
                      <a:pt x="197" y="36"/>
                      <a:pt x="197" y="36"/>
                    </a:cubicBezTo>
                    <a:cubicBezTo>
                      <a:pt x="198" y="38"/>
                      <a:pt x="198" y="40"/>
                      <a:pt x="198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0"/>
                      <a:pt x="191" y="39"/>
                      <a:pt x="191" y="37"/>
                    </a:cubicBezTo>
                    <a:moveTo>
                      <a:pt x="316" y="249"/>
                    </a:move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316" y="324"/>
                      <a:pt x="316" y="324"/>
                      <a:pt x="316" y="324"/>
                    </a:cubicBezTo>
                    <a:lnTo>
                      <a:pt x="316" y="249"/>
                    </a:lnTo>
                    <a:close/>
                    <a:moveTo>
                      <a:pt x="146" y="249"/>
                    </a:moveTo>
                    <a:cubicBezTo>
                      <a:pt x="146" y="324"/>
                      <a:pt x="146" y="324"/>
                      <a:pt x="146" y="324"/>
                    </a:cubicBezTo>
                    <a:cubicBezTo>
                      <a:pt x="211" y="287"/>
                      <a:pt x="211" y="287"/>
                      <a:pt x="211" y="287"/>
                    </a:cubicBezTo>
                    <a:lnTo>
                      <a:pt x="146" y="249"/>
                    </a:lnTo>
                    <a:close/>
                    <a:moveTo>
                      <a:pt x="0" y="198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6" y="193"/>
                      <a:pt x="6" y="193"/>
                      <a:pt x="6" y="193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6" y="195"/>
                      <a:pt x="6" y="195"/>
                      <a:pt x="6" y="195"/>
                    </a:cubicBezTo>
                    <a:lnTo>
                      <a:pt x="0" y="198"/>
                    </a:lnTo>
                    <a:close/>
                    <a:moveTo>
                      <a:pt x="0" y="177"/>
                    </a:moveTo>
                    <a:cubicBezTo>
                      <a:pt x="6" y="177"/>
                      <a:pt x="6" y="177"/>
                      <a:pt x="6" y="177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0" y="183"/>
                      <a:pt x="0" y="183"/>
                      <a:pt x="0" y="183"/>
                    </a:cubicBezTo>
                    <a:lnTo>
                      <a:pt x="0" y="177"/>
                    </a:lnTo>
                    <a:close/>
                    <a:moveTo>
                      <a:pt x="0" y="165"/>
                    </a:moveTo>
                    <a:cubicBezTo>
                      <a:pt x="6" y="165"/>
                      <a:pt x="6" y="165"/>
                      <a:pt x="6" y="165"/>
                    </a:cubicBezTo>
                    <a:cubicBezTo>
                      <a:pt x="6" y="171"/>
                      <a:pt x="6" y="171"/>
                      <a:pt x="6" y="171"/>
                    </a:cubicBezTo>
                    <a:cubicBezTo>
                      <a:pt x="0" y="171"/>
                      <a:pt x="0" y="171"/>
                      <a:pt x="0" y="171"/>
                    </a:cubicBezTo>
                    <a:lnTo>
                      <a:pt x="0" y="165"/>
                    </a:lnTo>
                    <a:close/>
                    <a:moveTo>
                      <a:pt x="0" y="153"/>
                    </a:move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9"/>
                      <a:pt x="6" y="159"/>
                      <a:pt x="6" y="159"/>
                    </a:cubicBezTo>
                    <a:cubicBezTo>
                      <a:pt x="0" y="159"/>
                      <a:pt x="0" y="159"/>
                      <a:pt x="0" y="159"/>
                    </a:cubicBezTo>
                    <a:lnTo>
                      <a:pt x="0" y="153"/>
                    </a:lnTo>
                    <a:close/>
                    <a:moveTo>
                      <a:pt x="0" y="141"/>
                    </a:moveTo>
                    <a:cubicBezTo>
                      <a:pt x="6" y="141"/>
                      <a:pt x="6" y="141"/>
                      <a:pt x="6" y="141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0" y="147"/>
                      <a:pt x="0" y="147"/>
                      <a:pt x="0" y="147"/>
                    </a:cubicBezTo>
                    <a:lnTo>
                      <a:pt x="0" y="141"/>
                    </a:lnTo>
                    <a:close/>
                    <a:moveTo>
                      <a:pt x="0" y="129"/>
                    </a:moveTo>
                    <a:cubicBezTo>
                      <a:pt x="6" y="129"/>
                      <a:pt x="6" y="129"/>
                      <a:pt x="6" y="129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0" y="129"/>
                    </a:lnTo>
                    <a:close/>
                    <a:moveTo>
                      <a:pt x="0" y="123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6" y="120"/>
                      <a:pt x="6" y="120"/>
                      <a:pt x="6" y="120"/>
                    </a:cubicBezTo>
                    <a:cubicBezTo>
                      <a:pt x="6" y="123"/>
                      <a:pt x="6" y="123"/>
                      <a:pt x="6" y="123"/>
                    </a:cubicBezTo>
                    <a:lnTo>
                      <a:pt x="0" y="123"/>
                    </a:lnTo>
                    <a:close/>
                    <a:moveTo>
                      <a:pt x="8" y="187"/>
                    </a:moveTo>
                    <a:cubicBezTo>
                      <a:pt x="13" y="184"/>
                      <a:pt x="13" y="184"/>
                      <a:pt x="13" y="184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1" y="192"/>
                      <a:pt x="11" y="192"/>
                      <a:pt x="11" y="192"/>
                    </a:cubicBezTo>
                    <a:lnTo>
                      <a:pt x="8" y="187"/>
                    </a:lnTo>
                    <a:close/>
                    <a:moveTo>
                      <a:pt x="8" y="126"/>
                    </a:moveTo>
                    <a:cubicBezTo>
                      <a:pt x="11" y="121"/>
                      <a:pt x="11" y="121"/>
                      <a:pt x="11" y="121"/>
                    </a:cubicBezTo>
                    <a:cubicBezTo>
                      <a:pt x="16" y="124"/>
                      <a:pt x="16" y="124"/>
                      <a:pt x="16" y="124"/>
                    </a:cubicBezTo>
                    <a:cubicBezTo>
                      <a:pt x="13" y="129"/>
                      <a:pt x="13" y="129"/>
                      <a:pt x="13" y="129"/>
                    </a:cubicBezTo>
                    <a:lnTo>
                      <a:pt x="8" y="126"/>
                    </a:lnTo>
                    <a:close/>
                    <a:moveTo>
                      <a:pt x="19" y="181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7" y="183"/>
                      <a:pt x="27" y="183"/>
                      <a:pt x="27" y="183"/>
                    </a:cubicBezTo>
                    <a:cubicBezTo>
                      <a:pt x="21" y="186"/>
                      <a:pt x="21" y="186"/>
                      <a:pt x="21" y="186"/>
                    </a:cubicBezTo>
                    <a:lnTo>
                      <a:pt x="19" y="181"/>
                    </a:lnTo>
                    <a:close/>
                    <a:moveTo>
                      <a:pt x="19" y="132"/>
                    </a:moveTo>
                    <a:cubicBezTo>
                      <a:pt x="22" y="127"/>
                      <a:pt x="22" y="127"/>
                      <a:pt x="22" y="127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19" y="132"/>
                    </a:lnTo>
                    <a:close/>
                    <a:moveTo>
                      <a:pt x="29" y="175"/>
                    </a:moveTo>
                    <a:cubicBezTo>
                      <a:pt x="34" y="172"/>
                      <a:pt x="34" y="172"/>
                      <a:pt x="34" y="172"/>
                    </a:cubicBezTo>
                    <a:cubicBezTo>
                      <a:pt x="37" y="177"/>
                      <a:pt x="37" y="177"/>
                      <a:pt x="37" y="177"/>
                    </a:cubicBezTo>
                    <a:cubicBezTo>
                      <a:pt x="32" y="180"/>
                      <a:pt x="32" y="180"/>
                      <a:pt x="32" y="180"/>
                    </a:cubicBezTo>
                    <a:lnTo>
                      <a:pt x="29" y="175"/>
                    </a:lnTo>
                    <a:close/>
                    <a:moveTo>
                      <a:pt x="29" y="138"/>
                    </a:moveTo>
                    <a:cubicBezTo>
                      <a:pt x="32" y="133"/>
                      <a:pt x="32" y="133"/>
                      <a:pt x="32" y="133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4" y="141"/>
                      <a:pt x="34" y="141"/>
                      <a:pt x="34" y="141"/>
                    </a:cubicBezTo>
                    <a:lnTo>
                      <a:pt x="29" y="138"/>
                    </a:lnTo>
                    <a:close/>
                    <a:moveTo>
                      <a:pt x="39" y="169"/>
                    </a:moveTo>
                    <a:cubicBezTo>
                      <a:pt x="44" y="166"/>
                      <a:pt x="44" y="166"/>
                      <a:pt x="44" y="166"/>
                    </a:cubicBezTo>
                    <a:cubicBezTo>
                      <a:pt x="47" y="171"/>
                      <a:pt x="47" y="171"/>
                      <a:pt x="47" y="171"/>
                    </a:cubicBezTo>
                    <a:cubicBezTo>
                      <a:pt x="42" y="174"/>
                      <a:pt x="42" y="174"/>
                      <a:pt x="42" y="174"/>
                    </a:cubicBezTo>
                    <a:lnTo>
                      <a:pt x="39" y="169"/>
                    </a:lnTo>
                    <a:close/>
                    <a:moveTo>
                      <a:pt x="39" y="144"/>
                    </a:moveTo>
                    <a:cubicBezTo>
                      <a:pt x="42" y="139"/>
                      <a:pt x="42" y="139"/>
                      <a:pt x="42" y="139"/>
                    </a:cubicBezTo>
                    <a:cubicBezTo>
                      <a:pt x="48" y="142"/>
                      <a:pt x="48" y="142"/>
                      <a:pt x="48" y="142"/>
                    </a:cubicBezTo>
                    <a:cubicBezTo>
                      <a:pt x="45" y="147"/>
                      <a:pt x="45" y="147"/>
                      <a:pt x="45" y="147"/>
                    </a:cubicBezTo>
                    <a:lnTo>
                      <a:pt x="39" y="144"/>
                    </a:lnTo>
                    <a:close/>
                    <a:moveTo>
                      <a:pt x="50" y="163"/>
                    </a:moveTo>
                    <a:cubicBezTo>
                      <a:pt x="55" y="160"/>
                      <a:pt x="55" y="160"/>
                      <a:pt x="55" y="160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53" y="168"/>
                      <a:pt x="53" y="168"/>
                      <a:pt x="53" y="168"/>
                    </a:cubicBezTo>
                    <a:lnTo>
                      <a:pt x="50" y="163"/>
                    </a:lnTo>
                    <a:close/>
                    <a:moveTo>
                      <a:pt x="50" y="150"/>
                    </a:moveTo>
                    <a:cubicBezTo>
                      <a:pt x="53" y="145"/>
                      <a:pt x="53" y="145"/>
                      <a:pt x="53" y="145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5" y="153"/>
                      <a:pt x="55" y="153"/>
                      <a:pt x="55" y="153"/>
                    </a:cubicBezTo>
                    <a:lnTo>
                      <a:pt x="50" y="150"/>
                    </a:lnTo>
                    <a:close/>
                    <a:moveTo>
                      <a:pt x="60" y="157"/>
                    </a:moveTo>
                    <a:cubicBezTo>
                      <a:pt x="61" y="156"/>
                      <a:pt x="61" y="156"/>
                      <a:pt x="61" y="156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63" y="162"/>
                      <a:pt x="63" y="162"/>
                      <a:pt x="63" y="162"/>
                    </a:cubicBezTo>
                    <a:lnTo>
                      <a:pt x="60" y="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  <p:sp>
            <p:nvSpPr>
              <p:cNvPr id="24" name="Freeform 44"/>
              <p:cNvSpPr>
                <a:spLocks noEditPoints="1"/>
              </p:cNvSpPr>
              <p:nvPr/>
            </p:nvSpPr>
            <p:spPr bwMode="black">
              <a:xfrm>
                <a:off x="8863394" y="5414400"/>
                <a:ext cx="652463" cy="657225"/>
              </a:xfrm>
              <a:custGeom>
                <a:avLst/>
                <a:gdLst>
                  <a:gd name="T0" fmla="*/ 116 w 411"/>
                  <a:gd name="T1" fmla="*/ 121 h 414"/>
                  <a:gd name="T2" fmla="*/ 123 w 411"/>
                  <a:gd name="T3" fmla="*/ 208 h 414"/>
                  <a:gd name="T4" fmla="*/ 159 w 411"/>
                  <a:gd name="T5" fmla="*/ 173 h 414"/>
                  <a:gd name="T6" fmla="*/ 293 w 411"/>
                  <a:gd name="T7" fmla="*/ 310 h 414"/>
                  <a:gd name="T8" fmla="*/ 307 w 411"/>
                  <a:gd name="T9" fmla="*/ 296 h 414"/>
                  <a:gd name="T10" fmla="*/ 170 w 411"/>
                  <a:gd name="T11" fmla="*/ 161 h 414"/>
                  <a:gd name="T12" fmla="*/ 204 w 411"/>
                  <a:gd name="T13" fmla="*/ 128 h 414"/>
                  <a:gd name="T14" fmla="*/ 116 w 411"/>
                  <a:gd name="T15" fmla="*/ 121 h 414"/>
                  <a:gd name="T16" fmla="*/ 7 w 411"/>
                  <a:gd name="T17" fmla="*/ 397 h 414"/>
                  <a:gd name="T18" fmla="*/ 41 w 411"/>
                  <a:gd name="T19" fmla="*/ 362 h 414"/>
                  <a:gd name="T20" fmla="*/ 93 w 411"/>
                  <a:gd name="T21" fmla="*/ 414 h 414"/>
                  <a:gd name="T22" fmla="*/ 104 w 411"/>
                  <a:gd name="T23" fmla="*/ 402 h 414"/>
                  <a:gd name="T24" fmla="*/ 52 w 411"/>
                  <a:gd name="T25" fmla="*/ 350 h 414"/>
                  <a:gd name="T26" fmla="*/ 88 w 411"/>
                  <a:gd name="T27" fmla="*/ 317 h 414"/>
                  <a:gd name="T28" fmla="*/ 0 w 411"/>
                  <a:gd name="T29" fmla="*/ 310 h 414"/>
                  <a:gd name="T30" fmla="*/ 7 w 411"/>
                  <a:gd name="T31" fmla="*/ 397 h 414"/>
                  <a:gd name="T32" fmla="*/ 305 w 411"/>
                  <a:gd name="T33" fmla="*/ 0 h 414"/>
                  <a:gd name="T34" fmla="*/ 315 w 411"/>
                  <a:gd name="T35" fmla="*/ 90 h 414"/>
                  <a:gd name="T36" fmla="*/ 348 w 411"/>
                  <a:gd name="T37" fmla="*/ 55 h 414"/>
                  <a:gd name="T38" fmla="*/ 397 w 411"/>
                  <a:gd name="T39" fmla="*/ 104 h 414"/>
                  <a:gd name="T40" fmla="*/ 411 w 411"/>
                  <a:gd name="T41" fmla="*/ 92 h 414"/>
                  <a:gd name="T42" fmla="*/ 359 w 411"/>
                  <a:gd name="T43" fmla="*/ 43 h 414"/>
                  <a:gd name="T44" fmla="*/ 395 w 411"/>
                  <a:gd name="T45" fmla="*/ 7 h 414"/>
                  <a:gd name="T46" fmla="*/ 305 w 411"/>
                  <a:gd name="T47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1" h="414">
                    <a:moveTo>
                      <a:pt x="116" y="121"/>
                    </a:moveTo>
                    <a:lnTo>
                      <a:pt x="123" y="208"/>
                    </a:lnTo>
                    <a:lnTo>
                      <a:pt x="159" y="173"/>
                    </a:lnTo>
                    <a:lnTo>
                      <a:pt x="293" y="310"/>
                    </a:lnTo>
                    <a:lnTo>
                      <a:pt x="307" y="296"/>
                    </a:lnTo>
                    <a:lnTo>
                      <a:pt x="170" y="161"/>
                    </a:lnTo>
                    <a:lnTo>
                      <a:pt x="204" y="128"/>
                    </a:lnTo>
                    <a:lnTo>
                      <a:pt x="116" y="121"/>
                    </a:lnTo>
                    <a:close/>
                    <a:moveTo>
                      <a:pt x="7" y="397"/>
                    </a:moveTo>
                    <a:lnTo>
                      <a:pt x="41" y="362"/>
                    </a:lnTo>
                    <a:lnTo>
                      <a:pt x="93" y="414"/>
                    </a:lnTo>
                    <a:lnTo>
                      <a:pt x="104" y="402"/>
                    </a:lnTo>
                    <a:lnTo>
                      <a:pt x="52" y="350"/>
                    </a:lnTo>
                    <a:lnTo>
                      <a:pt x="88" y="317"/>
                    </a:lnTo>
                    <a:lnTo>
                      <a:pt x="0" y="310"/>
                    </a:lnTo>
                    <a:lnTo>
                      <a:pt x="7" y="397"/>
                    </a:lnTo>
                    <a:close/>
                    <a:moveTo>
                      <a:pt x="305" y="0"/>
                    </a:moveTo>
                    <a:lnTo>
                      <a:pt x="315" y="90"/>
                    </a:lnTo>
                    <a:lnTo>
                      <a:pt x="348" y="55"/>
                    </a:lnTo>
                    <a:lnTo>
                      <a:pt x="397" y="104"/>
                    </a:lnTo>
                    <a:lnTo>
                      <a:pt x="411" y="92"/>
                    </a:lnTo>
                    <a:lnTo>
                      <a:pt x="359" y="43"/>
                    </a:lnTo>
                    <a:lnTo>
                      <a:pt x="395" y="7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3209474" y="2760701"/>
              <a:ext cx="2282424" cy="1200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Extract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Transform Load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96054" y="4460517"/>
            <a:ext cx="1744836" cy="2109425"/>
            <a:chOff x="1371600" y="4079661"/>
            <a:chExt cx="1745084" cy="2109724"/>
          </a:xfrm>
        </p:grpSpPr>
        <p:sp>
          <p:nvSpPr>
            <p:cNvPr id="5" name="Freeform 7"/>
            <p:cNvSpPr>
              <a:spLocks noEditPoints="1"/>
            </p:cNvSpPr>
            <p:nvPr/>
          </p:nvSpPr>
          <p:spPr bwMode="black">
            <a:xfrm>
              <a:off x="1853089" y="4079661"/>
              <a:ext cx="899869" cy="900906"/>
            </a:xfrm>
            <a:custGeom>
              <a:avLst/>
              <a:gdLst>
                <a:gd name="T0" fmla="*/ 52 w 300"/>
                <a:gd name="T1" fmla="*/ 268 h 300"/>
                <a:gd name="T2" fmla="*/ 62 w 300"/>
                <a:gd name="T3" fmla="*/ 255 h 300"/>
                <a:gd name="T4" fmla="*/ 77 w 300"/>
                <a:gd name="T5" fmla="*/ 230 h 300"/>
                <a:gd name="T6" fmla="*/ 46 w 300"/>
                <a:gd name="T7" fmla="*/ 204 h 300"/>
                <a:gd name="T8" fmla="*/ 15 w 300"/>
                <a:gd name="T9" fmla="*/ 233 h 300"/>
                <a:gd name="T10" fmla="*/ 33 w 300"/>
                <a:gd name="T11" fmla="*/ 219 h 300"/>
                <a:gd name="T12" fmla="*/ 60 w 300"/>
                <a:gd name="T13" fmla="*/ 219 h 300"/>
                <a:gd name="T14" fmla="*/ 63 w 300"/>
                <a:gd name="T15" fmla="*/ 238 h 300"/>
                <a:gd name="T16" fmla="*/ 46 w 300"/>
                <a:gd name="T17" fmla="*/ 255 h 300"/>
                <a:gd name="T18" fmla="*/ 39 w 300"/>
                <a:gd name="T19" fmla="*/ 275 h 300"/>
                <a:gd name="T20" fmla="*/ 51 w 300"/>
                <a:gd name="T21" fmla="*/ 279 h 300"/>
                <a:gd name="T22" fmla="*/ 51 w 300"/>
                <a:gd name="T23" fmla="*/ 288 h 300"/>
                <a:gd name="T24" fmla="*/ 39 w 300"/>
                <a:gd name="T25" fmla="*/ 300 h 300"/>
                <a:gd name="T26" fmla="*/ 300 w 300"/>
                <a:gd name="T27" fmla="*/ 216 h 300"/>
                <a:gd name="T28" fmla="*/ 218 w 300"/>
                <a:gd name="T29" fmla="*/ 300 h 300"/>
                <a:gd name="T30" fmla="*/ 220 w 300"/>
                <a:gd name="T31" fmla="*/ 263 h 300"/>
                <a:gd name="T32" fmla="*/ 277 w 300"/>
                <a:gd name="T33" fmla="*/ 216 h 300"/>
                <a:gd name="T34" fmla="*/ 149 w 300"/>
                <a:gd name="T35" fmla="*/ 228 h 300"/>
                <a:gd name="T36" fmla="*/ 119 w 300"/>
                <a:gd name="T37" fmla="*/ 242 h 300"/>
                <a:gd name="T38" fmla="*/ 149 w 300"/>
                <a:gd name="T39" fmla="*/ 262 h 300"/>
                <a:gd name="T40" fmla="*/ 177 w 300"/>
                <a:gd name="T41" fmla="*/ 252 h 300"/>
                <a:gd name="T42" fmla="*/ 255 w 300"/>
                <a:gd name="T43" fmla="*/ 75 h 300"/>
                <a:gd name="T44" fmla="*/ 259 w 300"/>
                <a:gd name="T45" fmla="*/ 59 h 300"/>
                <a:gd name="T46" fmla="*/ 278 w 300"/>
                <a:gd name="T47" fmla="*/ 38 h 300"/>
                <a:gd name="T48" fmla="*/ 272 w 300"/>
                <a:gd name="T49" fmla="*/ 8 h 300"/>
                <a:gd name="T50" fmla="*/ 228 w 300"/>
                <a:gd name="T51" fmla="*/ 7 h 300"/>
                <a:gd name="T52" fmla="*/ 231 w 300"/>
                <a:gd name="T53" fmla="*/ 29 h 300"/>
                <a:gd name="T54" fmla="*/ 250 w 300"/>
                <a:gd name="T55" fmla="*/ 10 h 300"/>
                <a:gd name="T56" fmla="*/ 269 w 300"/>
                <a:gd name="T57" fmla="*/ 26 h 300"/>
                <a:gd name="T58" fmla="*/ 259 w 300"/>
                <a:gd name="T59" fmla="*/ 43 h 300"/>
                <a:gd name="T60" fmla="*/ 245 w 300"/>
                <a:gd name="T61" fmla="*/ 59 h 300"/>
                <a:gd name="T62" fmla="*/ 243 w 300"/>
                <a:gd name="T63" fmla="*/ 75 h 300"/>
                <a:gd name="T64" fmla="*/ 255 w 300"/>
                <a:gd name="T65" fmla="*/ 96 h 300"/>
                <a:gd name="T66" fmla="*/ 243 w 300"/>
                <a:gd name="T67" fmla="*/ 84 h 300"/>
                <a:gd name="T68" fmla="*/ 255 w 300"/>
                <a:gd name="T69" fmla="*/ 96 h 300"/>
                <a:gd name="T70" fmla="*/ 49 w 300"/>
                <a:gd name="T71" fmla="*/ 84 h 300"/>
                <a:gd name="T72" fmla="*/ 0 w 300"/>
                <a:gd name="T73" fmla="*/ 47 h 300"/>
                <a:gd name="T74" fmla="*/ 35 w 300"/>
                <a:gd name="T75" fmla="*/ 68 h 300"/>
                <a:gd name="T76" fmla="*/ 102 w 300"/>
                <a:gd name="T77" fmla="*/ 0 h 300"/>
                <a:gd name="T78" fmla="*/ 147 w 300"/>
                <a:gd name="T79" fmla="*/ 58 h 300"/>
                <a:gd name="T80" fmla="*/ 177 w 300"/>
                <a:gd name="T81" fmla="*/ 38 h 300"/>
                <a:gd name="T82" fmla="*/ 147 w 300"/>
                <a:gd name="T83" fmla="*/ 24 h 300"/>
                <a:gd name="T84" fmla="*/ 147 w 300"/>
                <a:gd name="T85" fmla="*/ 72 h 300"/>
                <a:gd name="T86" fmla="*/ 56 w 300"/>
                <a:gd name="T87" fmla="*/ 151 h 300"/>
                <a:gd name="T88" fmla="*/ 36 w 300"/>
                <a:gd name="T89" fmla="*/ 121 h 300"/>
                <a:gd name="T90" fmla="*/ 22 w 300"/>
                <a:gd name="T91" fmla="*/ 151 h 300"/>
                <a:gd name="T92" fmla="*/ 70 w 300"/>
                <a:gd name="T93" fmla="*/ 151 h 300"/>
                <a:gd name="T94" fmla="*/ 240 w 300"/>
                <a:gd name="T95" fmla="*/ 149 h 300"/>
                <a:gd name="T96" fmla="*/ 260 w 300"/>
                <a:gd name="T97" fmla="*/ 179 h 300"/>
                <a:gd name="T98" fmla="*/ 274 w 300"/>
                <a:gd name="T99" fmla="*/ 149 h 300"/>
                <a:gd name="T100" fmla="*/ 226 w 300"/>
                <a:gd name="T101" fmla="*/ 14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0" h="300">
                  <a:moveTo>
                    <a:pt x="51" y="279"/>
                  </a:moveTo>
                  <a:cubicBezTo>
                    <a:pt x="51" y="274"/>
                    <a:pt x="51" y="270"/>
                    <a:pt x="52" y="268"/>
                  </a:cubicBezTo>
                  <a:cubicBezTo>
                    <a:pt x="52" y="266"/>
                    <a:pt x="53" y="264"/>
                    <a:pt x="55" y="263"/>
                  </a:cubicBezTo>
                  <a:cubicBezTo>
                    <a:pt x="56" y="261"/>
                    <a:pt x="58" y="259"/>
                    <a:pt x="62" y="255"/>
                  </a:cubicBezTo>
                  <a:cubicBezTo>
                    <a:pt x="68" y="250"/>
                    <a:pt x="72" y="246"/>
                    <a:pt x="74" y="242"/>
                  </a:cubicBezTo>
                  <a:cubicBezTo>
                    <a:pt x="76" y="239"/>
                    <a:pt x="77" y="235"/>
                    <a:pt x="77" y="230"/>
                  </a:cubicBezTo>
                  <a:cubicBezTo>
                    <a:pt x="77" y="223"/>
                    <a:pt x="74" y="217"/>
                    <a:pt x="68" y="212"/>
                  </a:cubicBezTo>
                  <a:cubicBezTo>
                    <a:pt x="63" y="207"/>
                    <a:pt x="55" y="204"/>
                    <a:pt x="46" y="204"/>
                  </a:cubicBezTo>
                  <a:cubicBezTo>
                    <a:pt x="37" y="204"/>
                    <a:pt x="30" y="206"/>
                    <a:pt x="24" y="211"/>
                  </a:cubicBezTo>
                  <a:cubicBezTo>
                    <a:pt x="18" y="217"/>
                    <a:pt x="15" y="225"/>
                    <a:pt x="15" y="233"/>
                  </a:cubicBezTo>
                  <a:cubicBezTo>
                    <a:pt x="27" y="233"/>
                    <a:pt x="27" y="233"/>
                    <a:pt x="27" y="233"/>
                  </a:cubicBezTo>
                  <a:cubicBezTo>
                    <a:pt x="28" y="227"/>
                    <a:pt x="28" y="223"/>
                    <a:pt x="33" y="219"/>
                  </a:cubicBezTo>
                  <a:cubicBezTo>
                    <a:pt x="37" y="216"/>
                    <a:pt x="41" y="214"/>
                    <a:pt x="46" y="214"/>
                  </a:cubicBezTo>
                  <a:cubicBezTo>
                    <a:pt x="51" y="214"/>
                    <a:pt x="57" y="216"/>
                    <a:pt x="60" y="219"/>
                  </a:cubicBezTo>
                  <a:cubicBezTo>
                    <a:pt x="64" y="223"/>
                    <a:pt x="65" y="226"/>
                    <a:pt x="65" y="230"/>
                  </a:cubicBezTo>
                  <a:cubicBezTo>
                    <a:pt x="65" y="233"/>
                    <a:pt x="64" y="236"/>
                    <a:pt x="63" y="238"/>
                  </a:cubicBezTo>
                  <a:cubicBezTo>
                    <a:pt x="61" y="240"/>
                    <a:pt x="59" y="243"/>
                    <a:pt x="55" y="247"/>
                  </a:cubicBezTo>
                  <a:cubicBezTo>
                    <a:pt x="51" y="251"/>
                    <a:pt x="48" y="253"/>
                    <a:pt x="46" y="255"/>
                  </a:cubicBezTo>
                  <a:cubicBezTo>
                    <a:pt x="44" y="258"/>
                    <a:pt x="42" y="260"/>
                    <a:pt x="41" y="263"/>
                  </a:cubicBezTo>
                  <a:cubicBezTo>
                    <a:pt x="40" y="266"/>
                    <a:pt x="39" y="270"/>
                    <a:pt x="39" y="275"/>
                  </a:cubicBezTo>
                  <a:cubicBezTo>
                    <a:pt x="39" y="276"/>
                    <a:pt x="39" y="277"/>
                    <a:pt x="39" y="279"/>
                  </a:cubicBezTo>
                  <a:lnTo>
                    <a:pt x="51" y="279"/>
                  </a:lnTo>
                  <a:close/>
                  <a:moveTo>
                    <a:pt x="51" y="300"/>
                  </a:moveTo>
                  <a:cubicBezTo>
                    <a:pt x="51" y="288"/>
                    <a:pt x="51" y="288"/>
                    <a:pt x="51" y="288"/>
                  </a:cubicBezTo>
                  <a:cubicBezTo>
                    <a:pt x="39" y="288"/>
                    <a:pt x="39" y="288"/>
                    <a:pt x="39" y="288"/>
                  </a:cubicBezTo>
                  <a:cubicBezTo>
                    <a:pt x="39" y="300"/>
                    <a:pt x="39" y="300"/>
                    <a:pt x="39" y="300"/>
                  </a:cubicBezTo>
                  <a:lnTo>
                    <a:pt x="51" y="300"/>
                  </a:lnTo>
                  <a:close/>
                  <a:moveTo>
                    <a:pt x="300" y="216"/>
                  </a:moveTo>
                  <a:cubicBezTo>
                    <a:pt x="247" y="300"/>
                    <a:pt x="247" y="300"/>
                    <a:pt x="247" y="300"/>
                  </a:cubicBezTo>
                  <a:cubicBezTo>
                    <a:pt x="218" y="300"/>
                    <a:pt x="218" y="300"/>
                    <a:pt x="218" y="300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33" y="285"/>
                    <a:pt x="233" y="285"/>
                    <a:pt x="233" y="285"/>
                  </a:cubicBezTo>
                  <a:cubicBezTo>
                    <a:pt x="277" y="216"/>
                    <a:pt x="277" y="216"/>
                    <a:pt x="277" y="216"/>
                  </a:cubicBezTo>
                  <a:lnTo>
                    <a:pt x="300" y="216"/>
                  </a:lnTo>
                  <a:close/>
                  <a:moveTo>
                    <a:pt x="149" y="228"/>
                  </a:moveTo>
                  <a:cubicBezTo>
                    <a:pt x="149" y="242"/>
                    <a:pt x="149" y="242"/>
                    <a:pt x="149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76"/>
                    <a:pt x="149" y="276"/>
                    <a:pt x="149" y="276"/>
                  </a:cubicBezTo>
                  <a:cubicBezTo>
                    <a:pt x="177" y="252"/>
                    <a:pt x="177" y="252"/>
                    <a:pt x="177" y="252"/>
                  </a:cubicBezTo>
                  <a:lnTo>
                    <a:pt x="149" y="228"/>
                  </a:lnTo>
                  <a:close/>
                  <a:moveTo>
                    <a:pt x="255" y="75"/>
                  </a:moveTo>
                  <a:cubicBezTo>
                    <a:pt x="255" y="70"/>
                    <a:pt x="255" y="66"/>
                    <a:pt x="256" y="64"/>
                  </a:cubicBezTo>
                  <a:cubicBezTo>
                    <a:pt x="256" y="62"/>
                    <a:pt x="257" y="60"/>
                    <a:pt x="259" y="59"/>
                  </a:cubicBezTo>
                  <a:cubicBezTo>
                    <a:pt x="260" y="57"/>
                    <a:pt x="262" y="55"/>
                    <a:pt x="266" y="51"/>
                  </a:cubicBezTo>
                  <a:cubicBezTo>
                    <a:pt x="272" y="46"/>
                    <a:pt x="276" y="42"/>
                    <a:pt x="278" y="38"/>
                  </a:cubicBezTo>
                  <a:cubicBezTo>
                    <a:pt x="280" y="35"/>
                    <a:pt x="281" y="31"/>
                    <a:pt x="281" y="26"/>
                  </a:cubicBezTo>
                  <a:cubicBezTo>
                    <a:pt x="281" y="19"/>
                    <a:pt x="278" y="13"/>
                    <a:pt x="272" y="8"/>
                  </a:cubicBezTo>
                  <a:cubicBezTo>
                    <a:pt x="267" y="3"/>
                    <a:pt x="259" y="0"/>
                    <a:pt x="250" y="0"/>
                  </a:cubicBezTo>
                  <a:cubicBezTo>
                    <a:pt x="241" y="0"/>
                    <a:pt x="234" y="2"/>
                    <a:pt x="228" y="7"/>
                  </a:cubicBezTo>
                  <a:cubicBezTo>
                    <a:pt x="222" y="13"/>
                    <a:pt x="219" y="21"/>
                    <a:pt x="219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2" y="23"/>
                    <a:pt x="232" y="19"/>
                    <a:pt x="237" y="15"/>
                  </a:cubicBezTo>
                  <a:cubicBezTo>
                    <a:pt x="241" y="12"/>
                    <a:pt x="245" y="10"/>
                    <a:pt x="250" y="10"/>
                  </a:cubicBezTo>
                  <a:cubicBezTo>
                    <a:pt x="255" y="10"/>
                    <a:pt x="261" y="12"/>
                    <a:pt x="264" y="15"/>
                  </a:cubicBezTo>
                  <a:cubicBezTo>
                    <a:pt x="268" y="19"/>
                    <a:pt x="269" y="22"/>
                    <a:pt x="269" y="26"/>
                  </a:cubicBezTo>
                  <a:cubicBezTo>
                    <a:pt x="269" y="29"/>
                    <a:pt x="268" y="32"/>
                    <a:pt x="267" y="34"/>
                  </a:cubicBezTo>
                  <a:cubicBezTo>
                    <a:pt x="265" y="36"/>
                    <a:pt x="263" y="39"/>
                    <a:pt x="259" y="43"/>
                  </a:cubicBezTo>
                  <a:cubicBezTo>
                    <a:pt x="255" y="47"/>
                    <a:pt x="252" y="49"/>
                    <a:pt x="250" y="51"/>
                  </a:cubicBezTo>
                  <a:cubicBezTo>
                    <a:pt x="248" y="54"/>
                    <a:pt x="246" y="56"/>
                    <a:pt x="245" y="59"/>
                  </a:cubicBezTo>
                  <a:cubicBezTo>
                    <a:pt x="244" y="62"/>
                    <a:pt x="243" y="66"/>
                    <a:pt x="243" y="71"/>
                  </a:cubicBezTo>
                  <a:cubicBezTo>
                    <a:pt x="243" y="72"/>
                    <a:pt x="243" y="73"/>
                    <a:pt x="243" y="75"/>
                  </a:cubicBezTo>
                  <a:lnTo>
                    <a:pt x="255" y="75"/>
                  </a:lnTo>
                  <a:close/>
                  <a:moveTo>
                    <a:pt x="255" y="96"/>
                  </a:moveTo>
                  <a:cubicBezTo>
                    <a:pt x="255" y="84"/>
                    <a:pt x="255" y="84"/>
                    <a:pt x="255" y="84"/>
                  </a:cubicBezTo>
                  <a:cubicBezTo>
                    <a:pt x="243" y="84"/>
                    <a:pt x="243" y="84"/>
                    <a:pt x="243" y="84"/>
                  </a:cubicBezTo>
                  <a:cubicBezTo>
                    <a:pt x="243" y="96"/>
                    <a:pt x="243" y="96"/>
                    <a:pt x="243" y="96"/>
                  </a:cubicBezTo>
                  <a:lnTo>
                    <a:pt x="255" y="96"/>
                  </a:lnTo>
                  <a:close/>
                  <a:moveTo>
                    <a:pt x="102" y="0"/>
                  </a:moveTo>
                  <a:cubicBezTo>
                    <a:pt x="49" y="84"/>
                    <a:pt x="49" y="84"/>
                    <a:pt x="49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102" y="0"/>
                  </a:lnTo>
                  <a:close/>
                  <a:moveTo>
                    <a:pt x="147" y="72"/>
                  </a:moveTo>
                  <a:cubicBezTo>
                    <a:pt x="147" y="58"/>
                    <a:pt x="147" y="58"/>
                    <a:pt x="147" y="58"/>
                  </a:cubicBezTo>
                  <a:cubicBezTo>
                    <a:pt x="177" y="58"/>
                    <a:pt x="177" y="58"/>
                    <a:pt x="177" y="58"/>
                  </a:cubicBezTo>
                  <a:cubicBezTo>
                    <a:pt x="177" y="38"/>
                    <a:pt x="177" y="38"/>
                    <a:pt x="177" y="38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19" y="48"/>
                    <a:pt x="119" y="48"/>
                    <a:pt x="119" y="48"/>
                  </a:cubicBezTo>
                  <a:lnTo>
                    <a:pt x="147" y="72"/>
                  </a:lnTo>
                  <a:close/>
                  <a:moveTo>
                    <a:pt x="70" y="151"/>
                  </a:moveTo>
                  <a:cubicBezTo>
                    <a:pt x="56" y="151"/>
                    <a:pt x="56" y="151"/>
                    <a:pt x="56" y="15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51"/>
                    <a:pt x="36" y="151"/>
                    <a:pt x="36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46" y="179"/>
                    <a:pt x="46" y="179"/>
                    <a:pt x="46" y="179"/>
                  </a:cubicBezTo>
                  <a:lnTo>
                    <a:pt x="70" y="151"/>
                  </a:lnTo>
                  <a:close/>
                  <a:moveTo>
                    <a:pt x="226" y="149"/>
                  </a:moveTo>
                  <a:cubicBezTo>
                    <a:pt x="240" y="149"/>
                    <a:pt x="240" y="149"/>
                    <a:pt x="240" y="149"/>
                  </a:cubicBezTo>
                  <a:cubicBezTo>
                    <a:pt x="240" y="179"/>
                    <a:pt x="240" y="179"/>
                    <a:pt x="24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49"/>
                    <a:pt x="260" y="149"/>
                    <a:pt x="260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50" y="121"/>
                    <a:pt x="250" y="121"/>
                    <a:pt x="250" y="121"/>
                  </a:cubicBezTo>
                  <a:lnTo>
                    <a:pt x="226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71600" y="5218093"/>
              <a:ext cx="174508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Predictive analysis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Hadoop capabilities</a:t>
            </a:r>
          </a:p>
        </p:txBody>
      </p:sp>
    </p:spTree>
    <p:extLst>
      <p:ext uri="{BB962C8B-B14F-4D97-AF65-F5344CB8AC3E}">
        <p14:creationId xmlns:p14="http://schemas.microsoft.com/office/powerpoint/2010/main" val="5079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>
            <p:custDataLst>
              <p:tags r:id="rId1"/>
            </p:custDataLst>
          </p:nvPr>
        </p:nvSpPr>
        <p:spPr>
          <a:xfrm>
            <a:off x="1833028" y="2690141"/>
            <a:ext cx="2299123" cy="240005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rIns="68570" rtlCol="0" anchor="b"/>
          <a:lstStyle/>
          <a:p>
            <a:r>
              <a:rPr lang="en-US" sz="1500" dirty="0">
                <a:solidFill>
                  <a:srgbClr val="FFFFFF"/>
                </a:solidFill>
              </a:rPr>
              <a:t>A replacement for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data warehouse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1697" y="2778491"/>
            <a:ext cx="1682961" cy="2063304"/>
            <a:chOff x="6221258" y="1382631"/>
            <a:chExt cx="1371957" cy="1668246"/>
          </a:xfrm>
        </p:grpSpPr>
        <p:pic>
          <p:nvPicPr>
            <p:cNvPr id="5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6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6221258" y="1382631"/>
              <a:ext cx="1371957" cy="1371600"/>
            </a:xfrm>
            <a:prstGeom prst="rect">
              <a:avLst/>
            </a:prstGeom>
            <a:noFill/>
          </p:spPr>
        </p:pic>
        <p:grpSp>
          <p:nvGrpSpPr>
            <p:cNvPr id="6" name="Group 5"/>
            <p:cNvGrpSpPr/>
            <p:nvPr/>
          </p:nvGrpSpPr>
          <p:grpSpPr>
            <a:xfrm>
              <a:off x="6854616" y="2066089"/>
              <a:ext cx="446395" cy="984788"/>
              <a:chOff x="6854616" y="2066089"/>
              <a:chExt cx="446395" cy="984788"/>
            </a:xfrm>
          </p:grpSpPr>
          <p:sp>
            <p:nvSpPr>
              <p:cNvPr id="8" name="Can 7"/>
              <p:cNvSpPr/>
              <p:nvPr/>
            </p:nvSpPr>
            <p:spPr bwMode="auto">
              <a:xfrm>
                <a:off x="6854616" y="2066089"/>
                <a:ext cx="446395" cy="519099"/>
              </a:xfrm>
              <a:prstGeom prst="ca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920049" y="2842593"/>
                <a:ext cx="112957" cy="208284"/>
              </a:xfrm>
              <a:prstGeom prst="rect">
                <a:avLst/>
              </a:prstGeom>
              <a:noFill/>
            </p:spPr>
            <p:txBody>
              <a:bodyPr wrap="none" lIns="68579" tIns="34290" rIns="68579" bIns="34290" rtlCol="0">
                <a:spAutoFit/>
              </a:bodyPr>
              <a:lstStyle/>
              <a:p>
                <a:pPr algn="ctr"/>
                <a:endParaRPr lang="en-US" sz="1200" dirty="0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</p:grp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4688025" y="2690141"/>
            <a:ext cx="2299123" cy="240005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rIns="68570" rtlCol="0" anchor="b"/>
          <a:lstStyle/>
          <a:p>
            <a:r>
              <a:rPr lang="en-US" sz="1500" dirty="0">
                <a:solidFill>
                  <a:srgbClr val="FFFFFF"/>
                </a:solidFill>
              </a:rPr>
              <a:t>A place to learn how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to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8054" y="2962173"/>
            <a:ext cx="1593474" cy="1347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98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C#</a:t>
            </a:r>
          </a:p>
        </p:txBody>
      </p:sp>
      <p:sp>
        <p:nvSpPr>
          <p:cNvPr id="15" name="Rectangle 14"/>
          <p:cNvSpPr/>
          <p:nvPr>
            <p:custDataLst>
              <p:tags r:id="rId3"/>
            </p:custDataLst>
          </p:nvPr>
        </p:nvSpPr>
        <p:spPr>
          <a:xfrm>
            <a:off x="7543024" y="2690141"/>
            <a:ext cx="2299123" cy="240005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rIns="68570" rtlCol="0" anchor="b"/>
          <a:lstStyle/>
          <a:p>
            <a:r>
              <a:rPr lang="en-US" sz="1500" dirty="0">
                <a:solidFill>
                  <a:srgbClr val="FFFFFF"/>
                </a:solidFill>
              </a:rPr>
              <a:t>A place for low-latency data</a:t>
            </a:r>
          </a:p>
        </p:txBody>
      </p:sp>
      <p:sp>
        <p:nvSpPr>
          <p:cNvPr id="14" name="Freeform 81"/>
          <p:cNvSpPr>
            <a:spLocks noEditPoints="1"/>
          </p:cNvSpPr>
          <p:nvPr/>
        </p:nvSpPr>
        <p:spPr bwMode="black">
          <a:xfrm>
            <a:off x="7896608" y="3115754"/>
            <a:ext cx="1591953" cy="1349585"/>
          </a:xfrm>
          <a:custGeom>
            <a:avLst/>
            <a:gdLst>
              <a:gd name="T0" fmla="*/ 1588 w 3451"/>
              <a:gd name="T1" fmla="*/ 2110 h 2110"/>
              <a:gd name="T2" fmla="*/ 2100 w 3451"/>
              <a:gd name="T3" fmla="*/ 1951 h 2110"/>
              <a:gd name="T4" fmla="*/ 1141 w 3451"/>
              <a:gd name="T5" fmla="*/ 1911 h 2110"/>
              <a:gd name="T6" fmla="*/ 1215 w 3451"/>
              <a:gd name="T7" fmla="*/ 1929 h 2110"/>
              <a:gd name="T8" fmla="*/ 1799 w 3451"/>
              <a:gd name="T9" fmla="*/ 2021 h 2110"/>
              <a:gd name="T10" fmla="*/ 2036 w 3451"/>
              <a:gd name="T11" fmla="*/ 1911 h 2110"/>
              <a:gd name="T12" fmla="*/ 1121 w 3451"/>
              <a:gd name="T13" fmla="*/ 1193 h 2110"/>
              <a:gd name="T14" fmla="*/ 1992 w 3451"/>
              <a:gd name="T15" fmla="*/ 1211 h 2110"/>
              <a:gd name="T16" fmla="*/ 2497 w 3451"/>
              <a:gd name="T17" fmla="*/ 803 h 2110"/>
              <a:gd name="T18" fmla="*/ 975 w 3451"/>
              <a:gd name="T19" fmla="*/ 240 h 2110"/>
              <a:gd name="T20" fmla="*/ 1616 w 3451"/>
              <a:gd name="T21" fmla="*/ 736 h 2110"/>
              <a:gd name="T22" fmla="*/ 2006 w 3451"/>
              <a:gd name="T23" fmla="*/ 508 h 2110"/>
              <a:gd name="T24" fmla="*/ 1990 w 3451"/>
              <a:gd name="T25" fmla="*/ 320 h 2110"/>
              <a:gd name="T26" fmla="*/ 2004 w 3451"/>
              <a:gd name="T27" fmla="*/ 426 h 2110"/>
              <a:gd name="T28" fmla="*/ 2038 w 3451"/>
              <a:gd name="T29" fmla="*/ 1120 h 2110"/>
              <a:gd name="T30" fmla="*/ 2304 w 3451"/>
              <a:gd name="T31" fmla="*/ 985 h 2110"/>
              <a:gd name="T32" fmla="*/ 2225 w 3451"/>
              <a:gd name="T33" fmla="*/ 465 h 2110"/>
              <a:gd name="T34" fmla="*/ 2219 w 3451"/>
              <a:gd name="T35" fmla="*/ 477 h 2110"/>
              <a:gd name="T36" fmla="*/ 1844 w 3451"/>
              <a:gd name="T37" fmla="*/ 192 h 2110"/>
              <a:gd name="T38" fmla="*/ 1818 w 3451"/>
              <a:gd name="T39" fmla="*/ 109 h 2110"/>
              <a:gd name="T40" fmla="*/ 1133 w 3451"/>
              <a:gd name="T41" fmla="*/ 1121 h 2110"/>
              <a:gd name="T42" fmla="*/ 1171 w 3451"/>
              <a:gd name="T43" fmla="*/ 951 h 2110"/>
              <a:gd name="T44" fmla="*/ 1115 w 3451"/>
              <a:gd name="T45" fmla="*/ 350 h 2110"/>
              <a:gd name="T46" fmla="*/ 1155 w 3451"/>
              <a:gd name="T47" fmla="*/ 517 h 2110"/>
              <a:gd name="T48" fmla="*/ 1265 w 3451"/>
              <a:gd name="T49" fmla="*/ 843 h 2110"/>
              <a:gd name="T50" fmla="*/ 1555 w 3451"/>
              <a:gd name="T51" fmla="*/ 284 h 2110"/>
              <a:gd name="T52" fmla="*/ 1353 w 3451"/>
              <a:gd name="T53" fmla="*/ 109 h 2110"/>
              <a:gd name="T54" fmla="*/ 1221 w 3451"/>
              <a:gd name="T55" fmla="*/ 201 h 2110"/>
              <a:gd name="T56" fmla="*/ 923 w 3451"/>
              <a:gd name="T57" fmla="*/ 379 h 2110"/>
              <a:gd name="T58" fmla="*/ 945 w 3451"/>
              <a:gd name="T59" fmla="*/ 466 h 2110"/>
              <a:gd name="T60" fmla="*/ 447 w 3451"/>
              <a:gd name="T61" fmla="*/ 993 h 2110"/>
              <a:gd name="T62" fmla="*/ 2737 w 3451"/>
              <a:gd name="T63" fmla="*/ 1157 h 2110"/>
              <a:gd name="T64" fmla="*/ 1748 w 3451"/>
              <a:gd name="T65" fmla="*/ 1552 h 2110"/>
              <a:gd name="T66" fmla="*/ 2015 w 3451"/>
              <a:gd name="T67" fmla="*/ 1319 h 2110"/>
              <a:gd name="T68" fmla="*/ 581 w 3451"/>
              <a:gd name="T69" fmla="*/ 1265 h 2110"/>
              <a:gd name="T70" fmla="*/ 1557 w 3451"/>
              <a:gd name="T71" fmla="*/ 1799 h 2110"/>
              <a:gd name="T72" fmla="*/ 2476 w 3451"/>
              <a:gd name="T73" fmla="*/ 1476 h 2110"/>
              <a:gd name="T74" fmla="*/ 123 w 3451"/>
              <a:gd name="T75" fmla="*/ 1195 h 2110"/>
              <a:gd name="T76" fmla="*/ 231 w 3451"/>
              <a:gd name="T77" fmla="*/ 956 h 2110"/>
              <a:gd name="T78" fmla="*/ 530 w 3451"/>
              <a:gd name="T79" fmla="*/ 1074 h 2110"/>
              <a:gd name="T80" fmla="*/ 658 w 3451"/>
              <a:gd name="T81" fmla="*/ 1255 h 2110"/>
              <a:gd name="T82" fmla="*/ 628 w 3451"/>
              <a:gd name="T83" fmla="*/ 1016 h 2110"/>
              <a:gd name="T84" fmla="*/ 724 w 3451"/>
              <a:gd name="T85" fmla="*/ 1343 h 2110"/>
              <a:gd name="T86" fmla="*/ 824 w 3451"/>
              <a:gd name="T87" fmla="*/ 1434 h 2110"/>
              <a:gd name="T88" fmla="*/ 767 w 3451"/>
              <a:gd name="T89" fmla="*/ 1212 h 2110"/>
              <a:gd name="T90" fmla="*/ 927 w 3451"/>
              <a:gd name="T91" fmla="*/ 1501 h 2110"/>
              <a:gd name="T92" fmla="*/ 988 w 3451"/>
              <a:gd name="T93" fmla="*/ 1427 h 2110"/>
              <a:gd name="T94" fmla="*/ 1270 w 3451"/>
              <a:gd name="T95" fmla="*/ 1671 h 2110"/>
              <a:gd name="T96" fmla="*/ 1264 w 3451"/>
              <a:gd name="T97" fmla="*/ 1444 h 2110"/>
              <a:gd name="T98" fmla="*/ 1501 w 3451"/>
              <a:gd name="T99" fmla="*/ 1703 h 2110"/>
              <a:gd name="T100" fmla="*/ 1695 w 3451"/>
              <a:gd name="T101" fmla="*/ 1440 h 2110"/>
              <a:gd name="T102" fmla="*/ 2020 w 3451"/>
              <a:gd name="T103" fmla="*/ 1654 h 2110"/>
              <a:gd name="T104" fmla="*/ 1901 w 3451"/>
              <a:gd name="T105" fmla="*/ 1457 h 2110"/>
              <a:gd name="T106" fmla="*/ 2053 w 3451"/>
              <a:gd name="T107" fmla="*/ 1600 h 2110"/>
              <a:gd name="T108" fmla="*/ 2208 w 3451"/>
              <a:gd name="T109" fmla="*/ 1543 h 2110"/>
              <a:gd name="T110" fmla="*/ 2294 w 3451"/>
              <a:gd name="T111" fmla="*/ 1280 h 2110"/>
              <a:gd name="T112" fmla="*/ 2386 w 3451"/>
              <a:gd name="T113" fmla="*/ 1486 h 2110"/>
              <a:gd name="T114" fmla="*/ 2473 w 3451"/>
              <a:gd name="T115" fmla="*/ 1155 h 2110"/>
              <a:gd name="T116" fmla="*/ 2654 w 3451"/>
              <a:gd name="T117" fmla="*/ 1074 h 2110"/>
              <a:gd name="T118" fmla="*/ 2954 w 3451"/>
              <a:gd name="T119" fmla="*/ 1154 h 2110"/>
              <a:gd name="T120" fmla="*/ 3062 w 3451"/>
              <a:gd name="T121" fmla="*/ 1154 h 2110"/>
              <a:gd name="T122" fmla="*/ 1038 w 3451"/>
              <a:gd name="T123" fmla="*/ 1498 h 2110"/>
              <a:gd name="T124" fmla="*/ 2472 w 3451"/>
              <a:gd name="T125" fmla="*/ 1231 h 2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51" h="2110">
                <a:moveTo>
                  <a:pt x="1585" y="1902"/>
                </a:moveTo>
                <a:cubicBezTo>
                  <a:pt x="1383" y="1902"/>
                  <a:pt x="1184" y="1867"/>
                  <a:pt x="1012" y="1802"/>
                </a:cubicBezTo>
                <a:cubicBezTo>
                  <a:pt x="945" y="1776"/>
                  <a:pt x="884" y="1747"/>
                  <a:pt x="828" y="1714"/>
                </a:cubicBezTo>
                <a:cubicBezTo>
                  <a:pt x="896" y="1807"/>
                  <a:pt x="980" y="1887"/>
                  <a:pt x="1077" y="1951"/>
                </a:cubicBezTo>
                <a:cubicBezTo>
                  <a:pt x="1119" y="1979"/>
                  <a:pt x="1165" y="2004"/>
                  <a:pt x="1212" y="2026"/>
                </a:cubicBezTo>
                <a:cubicBezTo>
                  <a:pt x="1264" y="2049"/>
                  <a:pt x="1318" y="2068"/>
                  <a:pt x="1375" y="2082"/>
                </a:cubicBezTo>
                <a:cubicBezTo>
                  <a:pt x="1443" y="2099"/>
                  <a:pt x="1515" y="2108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662" y="2108"/>
                  <a:pt x="1733" y="2099"/>
                  <a:pt x="1802" y="2082"/>
                </a:cubicBezTo>
                <a:cubicBezTo>
                  <a:pt x="1858" y="2068"/>
                  <a:pt x="1913" y="2049"/>
                  <a:pt x="1965" y="2026"/>
                </a:cubicBezTo>
                <a:cubicBezTo>
                  <a:pt x="2012" y="2004"/>
                  <a:pt x="2057" y="1979"/>
                  <a:pt x="2100" y="1951"/>
                </a:cubicBezTo>
                <a:cubicBezTo>
                  <a:pt x="2199" y="1886"/>
                  <a:pt x="2285" y="1802"/>
                  <a:pt x="2354" y="1706"/>
                </a:cubicBezTo>
                <a:cubicBezTo>
                  <a:pt x="2264" y="1761"/>
                  <a:pt x="2159" y="1806"/>
                  <a:pt x="2045" y="1839"/>
                </a:cubicBezTo>
                <a:cubicBezTo>
                  <a:pt x="1899" y="1881"/>
                  <a:pt x="1744" y="1902"/>
                  <a:pt x="1585" y="1902"/>
                </a:cubicBezTo>
                <a:close/>
                <a:moveTo>
                  <a:pt x="1104" y="1897"/>
                </a:moveTo>
                <a:cubicBezTo>
                  <a:pt x="1087" y="1886"/>
                  <a:pt x="1071" y="1874"/>
                  <a:pt x="1054" y="1861"/>
                </a:cubicBezTo>
                <a:cubicBezTo>
                  <a:pt x="1080" y="1873"/>
                  <a:pt x="1107" y="1883"/>
                  <a:pt x="1134" y="1893"/>
                </a:cubicBezTo>
                <a:cubicBezTo>
                  <a:pt x="1136" y="1899"/>
                  <a:pt x="1138" y="1905"/>
                  <a:pt x="1141" y="1911"/>
                </a:cubicBezTo>
                <a:cubicBezTo>
                  <a:pt x="1128" y="1907"/>
                  <a:pt x="1116" y="1902"/>
                  <a:pt x="1104" y="1897"/>
                </a:cubicBezTo>
                <a:close/>
                <a:moveTo>
                  <a:pt x="1557" y="2049"/>
                </a:moveTo>
                <a:cubicBezTo>
                  <a:pt x="1532" y="2048"/>
                  <a:pt x="1513" y="2045"/>
                  <a:pt x="1488" y="2042"/>
                </a:cubicBezTo>
                <a:cubicBezTo>
                  <a:pt x="1451" y="2037"/>
                  <a:pt x="1414" y="2030"/>
                  <a:pt x="1378" y="2021"/>
                </a:cubicBezTo>
                <a:cubicBezTo>
                  <a:pt x="1353" y="2014"/>
                  <a:pt x="1328" y="2007"/>
                  <a:pt x="1304" y="1998"/>
                </a:cubicBezTo>
                <a:cubicBezTo>
                  <a:pt x="1284" y="1991"/>
                  <a:pt x="1265" y="1983"/>
                  <a:pt x="1247" y="1975"/>
                </a:cubicBezTo>
                <a:cubicBezTo>
                  <a:pt x="1235" y="1962"/>
                  <a:pt x="1224" y="1947"/>
                  <a:pt x="1215" y="1929"/>
                </a:cubicBezTo>
                <a:cubicBezTo>
                  <a:pt x="1213" y="1925"/>
                  <a:pt x="1211" y="1921"/>
                  <a:pt x="1209" y="1917"/>
                </a:cubicBezTo>
                <a:cubicBezTo>
                  <a:pt x="1329" y="1952"/>
                  <a:pt x="1449" y="1971"/>
                  <a:pt x="1557" y="1973"/>
                </a:cubicBezTo>
                <a:lnTo>
                  <a:pt x="1557" y="2049"/>
                </a:lnTo>
                <a:close/>
                <a:moveTo>
                  <a:pt x="1962" y="1929"/>
                </a:moveTo>
                <a:cubicBezTo>
                  <a:pt x="1952" y="1947"/>
                  <a:pt x="1942" y="1962"/>
                  <a:pt x="1930" y="1975"/>
                </a:cubicBezTo>
                <a:cubicBezTo>
                  <a:pt x="1911" y="1983"/>
                  <a:pt x="1892" y="1991"/>
                  <a:pt x="1873" y="1998"/>
                </a:cubicBezTo>
                <a:cubicBezTo>
                  <a:pt x="1849" y="2007"/>
                  <a:pt x="1824" y="2014"/>
                  <a:pt x="1799" y="2021"/>
                </a:cubicBezTo>
                <a:cubicBezTo>
                  <a:pt x="1763" y="2030"/>
                  <a:pt x="1726" y="2037"/>
                  <a:pt x="1689" y="2042"/>
                </a:cubicBezTo>
                <a:cubicBezTo>
                  <a:pt x="1664" y="2045"/>
                  <a:pt x="1645" y="2048"/>
                  <a:pt x="1620" y="2049"/>
                </a:cubicBezTo>
                <a:cubicBezTo>
                  <a:pt x="1620" y="1973"/>
                  <a:pt x="1620" y="1973"/>
                  <a:pt x="1620" y="1973"/>
                </a:cubicBezTo>
                <a:cubicBezTo>
                  <a:pt x="1728" y="1971"/>
                  <a:pt x="1848" y="1952"/>
                  <a:pt x="1968" y="1917"/>
                </a:cubicBezTo>
                <a:cubicBezTo>
                  <a:pt x="1966" y="1921"/>
                  <a:pt x="1964" y="1925"/>
                  <a:pt x="1962" y="1929"/>
                </a:cubicBezTo>
                <a:close/>
                <a:moveTo>
                  <a:pt x="2072" y="1897"/>
                </a:moveTo>
                <a:cubicBezTo>
                  <a:pt x="2060" y="1902"/>
                  <a:pt x="2048" y="1907"/>
                  <a:pt x="2036" y="1911"/>
                </a:cubicBezTo>
                <a:cubicBezTo>
                  <a:pt x="2038" y="1905"/>
                  <a:pt x="2040" y="1899"/>
                  <a:pt x="2043" y="1893"/>
                </a:cubicBezTo>
                <a:cubicBezTo>
                  <a:pt x="2070" y="1883"/>
                  <a:pt x="2097" y="1872"/>
                  <a:pt x="2123" y="1860"/>
                </a:cubicBezTo>
                <a:cubicBezTo>
                  <a:pt x="2107" y="1873"/>
                  <a:pt x="2090" y="1886"/>
                  <a:pt x="2072" y="1897"/>
                </a:cubicBezTo>
                <a:close/>
                <a:moveTo>
                  <a:pt x="699" y="879"/>
                </a:moveTo>
                <a:cubicBezTo>
                  <a:pt x="783" y="1007"/>
                  <a:pt x="903" y="1100"/>
                  <a:pt x="1046" y="1163"/>
                </a:cubicBezTo>
                <a:cubicBezTo>
                  <a:pt x="1070" y="1173"/>
                  <a:pt x="1095" y="1182"/>
                  <a:pt x="1121" y="1191"/>
                </a:cubicBezTo>
                <a:cubicBezTo>
                  <a:pt x="1121" y="1191"/>
                  <a:pt x="1121" y="1192"/>
                  <a:pt x="1121" y="1193"/>
                </a:cubicBezTo>
                <a:cubicBezTo>
                  <a:pt x="1140" y="1199"/>
                  <a:pt x="1159" y="1205"/>
                  <a:pt x="1178" y="1211"/>
                </a:cubicBezTo>
                <a:cubicBezTo>
                  <a:pt x="1178" y="1210"/>
                  <a:pt x="1178" y="1209"/>
                  <a:pt x="1178" y="1208"/>
                </a:cubicBezTo>
                <a:cubicBezTo>
                  <a:pt x="1237" y="1225"/>
                  <a:pt x="1296" y="1239"/>
                  <a:pt x="1355" y="1249"/>
                </a:cubicBezTo>
                <a:cubicBezTo>
                  <a:pt x="1429" y="1259"/>
                  <a:pt x="1506" y="1264"/>
                  <a:pt x="1585" y="1264"/>
                </a:cubicBezTo>
                <a:cubicBezTo>
                  <a:pt x="1663" y="1264"/>
                  <a:pt x="1739" y="1259"/>
                  <a:pt x="1812" y="1249"/>
                </a:cubicBezTo>
                <a:cubicBezTo>
                  <a:pt x="1872" y="1239"/>
                  <a:pt x="1932" y="1225"/>
                  <a:pt x="1992" y="1208"/>
                </a:cubicBezTo>
                <a:cubicBezTo>
                  <a:pt x="1992" y="1209"/>
                  <a:pt x="1992" y="1210"/>
                  <a:pt x="1992" y="1211"/>
                </a:cubicBezTo>
                <a:cubicBezTo>
                  <a:pt x="2012" y="1205"/>
                  <a:pt x="2031" y="1199"/>
                  <a:pt x="2049" y="1193"/>
                </a:cubicBezTo>
                <a:cubicBezTo>
                  <a:pt x="2049" y="1192"/>
                  <a:pt x="2049" y="1191"/>
                  <a:pt x="2049" y="1190"/>
                </a:cubicBezTo>
                <a:cubicBezTo>
                  <a:pt x="2077" y="1181"/>
                  <a:pt x="2104" y="1171"/>
                  <a:pt x="2130" y="1161"/>
                </a:cubicBezTo>
                <a:cubicBezTo>
                  <a:pt x="2267" y="1099"/>
                  <a:pt x="2382" y="1010"/>
                  <a:pt x="2465" y="888"/>
                </a:cubicBezTo>
                <a:cubicBezTo>
                  <a:pt x="2466" y="887"/>
                  <a:pt x="2467" y="885"/>
                  <a:pt x="2467" y="883"/>
                </a:cubicBezTo>
                <a:cubicBezTo>
                  <a:pt x="2472" y="873"/>
                  <a:pt x="2476" y="863"/>
                  <a:pt x="2480" y="852"/>
                </a:cubicBezTo>
                <a:cubicBezTo>
                  <a:pt x="2497" y="803"/>
                  <a:pt x="2497" y="803"/>
                  <a:pt x="2497" y="803"/>
                </a:cubicBezTo>
                <a:cubicBezTo>
                  <a:pt x="2495" y="788"/>
                  <a:pt x="2491" y="763"/>
                  <a:pt x="2490" y="756"/>
                </a:cubicBezTo>
                <a:cubicBezTo>
                  <a:pt x="2458" y="596"/>
                  <a:pt x="2386" y="451"/>
                  <a:pt x="2285" y="332"/>
                </a:cubicBezTo>
                <a:cubicBezTo>
                  <a:pt x="2272" y="316"/>
                  <a:pt x="2259" y="301"/>
                  <a:pt x="2245" y="287"/>
                </a:cubicBezTo>
                <a:cubicBezTo>
                  <a:pt x="2241" y="283"/>
                  <a:pt x="2195" y="240"/>
                  <a:pt x="2195" y="240"/>
                </a:cubicBezTo>
                <a:cubicBezTo>
                  <a:pt x="2033" y="94"/>
                  <a:pt x="1819" y="4"/>
                  <a:pt x="1585" y="0"/>
                </a:cubicBezTo>
                <a:cubicBezTo>
                  <a:pt x="1585" y="0"/>
                  <a:pt x="1585" y="0"/>
                  <a:pt x="1585" y="0"/>
                </a:cubicBezTo>
                <a:cubicBezTo>
                  <a:pt x="1351" y="4"/>
                  <a:pt x="1137" y="94"/>
                  <a:pt x="975" y="240"/>
                </a:cubicBezTo>
                <a:cubicBezTo>
                  <a:pt x="975" y="240"/>
                  <a:pt x="925" y="283"/>
                  <a:pt x="886" y="332"/>
                </a:cubicBezTo>
                <a:cubicBezTo>
                  <a:pt x="784" y="451"/>
                  <a:pt x="712" y="596"/>
                  <a:pt x="681" y="756"/>
                </a:cubicBezTo>
                <a:cubicBezTo>
                  <a:pt x="680" y="759"/>
                  <a:pt x="677" y="779"/>
                  <a:pt x="673" y="806"/>
                </a:cubicBezTo>
                <a:cubicBezTo>
                  <a:pt x="689" y="853"/>
                  <a:pt x="689" y="853"/>
                  <a:pt x="689" y="853"/>
                </a:cubicBezTo>
                <a:cubicBezTo>
                  <a:pt x="692" y="861"/>
                  <a:pt x="695" y="870"/>
                  <a:pt x="699" y="879"/>
                </a:cubicBezTo>
                <a:close/>
                <a:moveTo>
                  <a:pt x="1616" y="1197"/>
                </a:moveTo>
                <a:cubicBezTo>
                  <a:pt x="1616" y="736"/>
                  <a:pt x="1616" y="736"/>
                  <a:pt x="1616" y="736"/>
                </a:cubicBezTo>
                <a:cubicBezTo>
                  <a:pt x="1687" y="734"/>
                  <a:pt x="1767" y="723"/>
                  <a:pt x="1852" y="700"/>
                </a:cubicBezTo>
                <a:cubicBezTo>
                  <a:pt x="1871" y="747"/>
                  <a:pt x="1889" y="794"/>
                  <a:pt x="1905" y="843"/>
                </a:cubicBezTo>
                <a:cubicBezTo>
                  <a:pt x="1918" y="879"/>
                  <a:pt x="1928" y="916"/>
                  <a:pt x="1938" y="951"/>
                </a:cubicBezTo>
                <a:cubicBezTo>
                  <a:pt x="1949" y="989"/>
                  <a:pt x="1958" y="1026"/>
                  <a:pt x="1966" y="1063"/>
                </a:cubicBezTo>
                <a:cubicBezTo>
                  <a:pt x="1972" y="1088"/>
                  <a:pt x="1977" y="1113"/>
                  <a:pt x="1981" y="1138"/>
                </a:cubicBezTo>
                <a:cubicBezTo>
                  <a:pt x="1857" y="1175"/>
                  <a:pt x="1731" y="1195"/>
                  <a:pt x="1616" y="1197"/>
                </a:cubicBezTo>
                <a:close/>
                <a:moveTo>
                  <a:pt x="2006" y="508"/>
                </a:moveTo>
                <a:cubicBezTo>
                  <a:pt x="2009" y="511"/>
                  <a:pt x="2012" y="514"/>
                  <a:pt x="2015" y="517"/>
                </a:cubicBezTo>
                <a:cubicBezTo>
                  <a:pt x="2026" y="527"/>
                  <a:pt x="2035" y="538"/>
                  <a:pt x="2045" y="548"/>
                </a:cubicBezTo>
                <a:cubicBezTo>
                  <a:pt x="1998" y="577"/>
                  <a:pt x="1942" y="601"/>
                  <a:pt x="1882" y="620"/>
                </a:cubicBezTo>
                <a:cubicBezTo>
                  <a:pt x="1823" y="488"/>
                  <a:pt x="1755" y="373"/>
                  <a:pt x="1684" y="281"/>
                </a:cubicBezTo>
                <a:cubicBezTo>
                  <a:pt x="1798" y="335"/>
                  <a:pt x="1909" y="413"/>
                  <a:pt x="2006" y="508"/>
                </a:cubicBezTo>
                <a:close/>
                <a:moveTo>
                  <a:pt x="1755" y="251"/>
                </a:moveTo>
                <a:cubicBezTo>
                  <a:pt x="1838" y="265"/>
                  <a:pt x="1917" y="288"/>
                  <a:pt x="1990" y="320"/>
                </a:cubicBezTo>
                <a:cubicBezTo>
                  <a:pt x="2013" y="329"/>
                  <a:pt x="2034" y="339"/>
                  <a:pt x="2055" y="350"/>
                </a:cubicBezTo>
                <a:cubicBezTo>
                  <a:pt x="2095" y="371"/>
                  <a:pt x="2133" y="394"/>
                  <a:pt x="2168" y="420"/>
                </a:cubicBezTo>
                <a:cubicBezTo>
                  <a:pt x="2165" y="427"/>
                  <a:pt x="2162" y="435"/>
                  <a:pt x="2158" y="443"/>
                </a:cubicBezTo>
                <a:cubicBezTo>
                  <a:pt x="2143" y="468"/>
                  <a:pt x="2121" y="492"/>
                  <a:pt x="2094" y="515"/>
                </a:cubicBezTo>
                <a:cubicBezTo>
                  <a:pt x="2085" y="504"/>
                  <a:pt x="2075" y="494"/>
                  <a:pt x="2065" y="484"/>
                </a:cubicBezTo>
                <a:cubicBezTo>
                  <a:pt x="2062" y="481"/>
                  <a:pt x="2060" y="479"/>
                  <a:pt x="2057" y="476"/>
                </a:cubicBezTo>
                <a:cubicBezTo>
                  <a:pt x="2040" y="459"/>
                  <a:pt x="2022" y="442"/>
                  <a:pt x="2004" y="426"/>
                </a:cubicBezTo>
                <a:cubicBezTo>
                  <a:pt x="1926" y="356"/>
                  <a:pt x="1842" y="298"/>
                  <a:pt x="1755" y="251"/>
                </a:cubicBezTo>
                <a:close/>
                <a:moveTo>
                  <a:pt x="1824" y="636"/>
                </a:moveTo>
                <a:cubicBezTo>
                  <a:pt x="1753" y="654"/>
                  <a:pt x="1684" y="664"/>
                  <a:pt x="1616" y="666"/>
                </a:cubicBezTo>
                <a:cubicBezTo>
                  <a:pt x="1616" y="284"/>
                  <a:pt x="1616" y="284"/>
                  <a:pt x="1616" y="284"/>
                </a:cubicBezTo>
                <a:cubicBezTo>
                  <a:pt x="1623" y="292"/>
                  <a:pt x="1625" y="302"/>
                  <a:pt x="1632" y="311"/>
                </a:cubicBezTo>
                <a:cubicBezTo>
                  <a:pt x="1702" y="400"/>
                  <a:pt x="1768" y="512"/>
                  <a:pt x="1824" y="636"/>
                </a:cubicBezTo>
                <a:close/>
                <a:moveTo>
                  <a:pt x="2038" y="1120"/>
                </a:moveTo>
                <a:cubicBezTo>
                  <a:pt x="2028" y="1066"/>
                  <a:pt x="2015" y="1009"/>
                  <a:pt x="1999" y="951"/>
                </a:cubicBezTo>
                <a:cubicBezTo>
                  <a:pt x="1989" y="915"/>
                  <a:pt x="1978" y="878"/>
                  <a:pt x="1966" y="840"/>
                </a:cubicBezTo>
                <a:cubicBezTo>
                  <a:pt x="1964" y="835"/>
                  <a:pt x="1963" y="830"/>
                  <a:pt x="1961" y="825"/>
                </a:cubicBezTo>
                <a:cubicBezTo>
                  <a:pt x="1945" y="776"/>
                  <a:pt x="1927" y="729"/>
                  <a:pt x="1909" y="684"/>
                </a:cubicBezTo>
                <a:cubicBezTo>
                  <a:pt x="1975" y="663"/>
                  <a:pt x="2038" y="636"/>
                  <a:pt x="2092" y="602"/>
                </a:cubicBezTo>
                <a:cubicBezTo>
                  <a:pt x="2183" y="710"/>
                  <a:pt x="2251" y="829"/>
                  <a:pt x="2293" y="951"/>
                </a:cubicBezTo>
                <a:cubicBezTo>
                  <a:pt x="2297" y="962"/>
                  <a:pt x="2300" y="974"/>
                  <a:pt x="2304" y="985"/>
                </a:cubicBezTo>
                <a:cubicBezTo>
                  <a:pt x="2234" y="1040"/>
                  <a:pt x="2140" y="1086"/>
                  <a:pt x="2038" y="1120"/>
                </a:cubicBezTo>
                <a:close/>
                <a:moveTo>
                  <a:pt x="2246" y="379"/>
                </a:moveTo>
                <a:cubicBezTo>
                  <a:pt x="2261" y="398"/>
                  <a:pt x="2273" y="418"/>
                  <a:pt x="2284" y="440"/>
                </a:cubicBezTo>
                <a:cubicBezTo>
                  <a:pt x="2271" y="428"/>
                  <a:pt x="2258" y="416"/>
                  <a:pt x="2244" y="405"/>
                </a:cubicBezTo>
                <a:cubicBezTo>
                  <a:pt x="2245" y="397"/>
                  <a:pt x="2246" y="388"/>
                  <a:pt x="2246" y="379"/>
                </a:cubicBezTo>
                <a:close/>
                <a:moveTo>
                  <a:pt x="2219" y="477"/>
                </a:moveTo>
                <a:cubicBezTo>
                  <a:pt x="2221" y="473"/>
                  <a:pt x="2223" y="469"/>
                  <a:pt x="2225" y="465"/>
                </a:cubicBezTo>
                <a:cubicBezTo>
                  <a:pt x="2264" y="499"/>
                  <a:pt x="2299" y="537"/>
                  <a:pt x="2330" y="576"/>
                </a:cubicBezTo>
                <a:cubicBezTo>
                  <a:pt x="2357" y="611"/>
                  <a:pt x="2380" y="648"/>
                  <a:pt x="2399" y="686"/>
                </a:cubicBezTo>
                <a:cubicBezTo>
                  <a:pt x="2412" y="713"/>
                  <a:pt x="2423" y="741"/>
                  <a:pt x="2433" y="769"/>
                </a:cubicBezTo>
                <a:cubicBezTo>
                  <a:pt x="2433" y="773"/>
                  <a:pt x="2453" y="840"/>
                  <a:pt x="2352" y="942"/>
                </a:cubicBezTo>
                <a:cubicBezTo>
                  <a:pt x="2342" y="914"/>
                  <a:pt x="2332" y="886"/>
                  <a:pt x="2320" y="858"/>
                </a:cubicBezTo>
                <a:cubicBezTo>
                  <a:pt x="2276" y="757"/>
                  <a:pt x="2216" y="658"/>
                  <a:pt x="2140" y="567"/>
                </a:cubicBezTo>
                <a:cubicBezTo>
                  <a:pt x="2173" y="541"/>
                  <a:pt x="2201" y="510"/>
                  <a:pt x="2219" y="477"/>
                </a:cubicBezTo>
                <a:close/>
                <a:moveTo>
                  <a:pt x="2022" y="219"/>
                </a:moveTo>
                <a:cubicBezTo>
                  <a:pt x="2069" y="234"/>
                  <a:pt x="2111" y="255"/>
                  <a:pt x="2149" y="283"/>
                </a:cubicBezTo>
                <a:cubicBezTo>
                  <a:pt x="2163" y="307"/>
                  <a:pt x="2172" y="331"/>
                  <a:pt x="2175" y="353"/>
                </a:cubicBezTo>
                <a:cubicBezTo>
                  <a:pt x="2133" y="325"/>
                  <a:pt x="2088" y="300"/>
                  <a:pt x="2041" y="278"/>
                </a:cubicBezTo>
                <a:cubicBezTo>
                  <a:pt x="2018" y="267"/>
                  <a:pt x="1995" y="258"/>
                  <a:pt x="1971" y="249"/>
                </a:cubicBezTo>
                <a:cubicBezTo>
                  <a:pt x="1909" y="225"/>
                  <a:pt x="1844" y="208"/>
                  <a:pt x="1776" y="196"/>
                </a:cubicBezTo>
                <a:cubicBezTo>
                  <a:pt x="1799" y="193"/>
                  <a:pt x="1822" y="192"/>
                  <a:pt x="1844" y="192"/>
                </a:cubicBezTo>
                <a:cubicBezTo>
                  <a:pt x="1881" y="192"/>
                  <a:pt x="1916" y="195"/>
                  <a:pt x="1950" y="201"/>
                </a:cubicBezTo>
                <a:cubicBezTo>
                  <a:pt x="1975" y="206"/>
                  <a:pt x="1999" y="211"/>
                  <a:pt x="2022" y="219"/>
                </a:cubicBezTo>
                <a:close/>
                <a:moveTo>
                  <a:pt x="1859" y="116"/>
                </a:moveTo>
                <a:cubicBezTo>
                  <a:pt x="1872" y="120"/>
                  <a:pt x="1885" y="127"/>
                  <a:pt x="1897" y="136"/>
                </a:cubicBezTo>
                <a:cubicBezTo>
                  <a:pt x="1879" y="134"/>
                  <a:pt x="1862" y="134"/>
                  <a:pt x="1844" y="134"/>
                </a:cubicBezTo>
                <a:cubicBezTo>
                  <a:pt x="1798" y="134"/>
                  <a:pt x="1750" y="138"/>
                  <a:pt x="1703" y="147"/>
                </a:cubicBezTo>
                <a:cubicBezTo>
                  <a:pt x="1744" y="122"/>
                  <a:pt x="1782" y="109"/>
                  <a:pt x="1818" y="109"/>
                </a:cubicBezTo>
                <a:cubicBezTo>
                  <a:pt x="1832" y="109"/>
                  <a:pt x="1846" y="111"/>
                  <a:pt x="1859" y="116"/>
                </a:cubicBezTo>
                <a:close/>
                <a:moveTo>
                  <a:pt x="1610" y="59"/>
                </a:moveTo>
                <a:cubicBezTo>
                  <a:pt x="1648" y="61"/>
                  <a:pt x="1686" y="65"/>
                  <a:pt x="1722" y="71"/>
                </a:cubicBezTo>
                <a:cubicBezTo>
                  <a:pt x="1685" y="87"/>
                  <a:pt x="1648" y="111"/>
                  <a:pt x="1610" y="142"/>
                </a:cubicBezTo>
                <a:lnTo>
                  <a:pt x="1610" y="59"/>
                </a:lnTo>
                <a:close/>
                <a:moveTo>
                  <a:pt x="1171" y="951"/>
                </a:moveTo>
                <a:cubicBezTo>
                  <a:pt x="1155" y="1009"/>
                  <a:pt x="1143" y="1066"/>
                  <a:pt x="1133" y="1121"/>
                </a:cubicBezTo>
                <a:cubicBezTo>
                  <a:pt x="1030" y="1086"/>
                  <a:pt x="937" y="1040"/>
                  <a:pt x="867" y="985"/>
                </a:cubicBezTo>
                <a:cubicBezTo>
                  <a:pt x="870" y="974"/>
                  <a:pt x="873" y="963"/>
                  <a:pt x="877" y="951"/>
                </a:cubicBezTo>
                <a:cubicBezTo>
                  <a:pt x="919" y="830"/>
                  <a:pt x="987" y="710"/>
                  <a:pt x="1078" y="602"/>
                </a:cubicBezTo>
                <a:cubicBezTo>
                  <a:pt x="1132" y="636"/>
                  <a:pt x="1195" y="663"/>
                  <a:pt x="1261" y="684"/>
                </a:cubicBezTo>
                <a:cubicBezTo>
                  <a:pt x="1243" y="729"/>
                  <a:pt x="1225" y="776"/>
                  <a:pt x="1209" y="825"/>
                </a:cubicBezTo>
                <a:cubicBezTo>
                  <a:pt x="1208" y="830"/>
                  <a:pt x="1206" y="835"/>
                  <a:pt x="1204" y="840"/>
                </a:cubicBezTo>
                <a:cubicBezTo>
                  <a:pt x="1192" y="878"/>
                  <a:pt x="1181" y="915"/>
                  <a:pt x="1171" y="951"/>
                </a:cubicBezTo>
                <a:close/>
                <a:moveTo>
                  <a:pt x="1166" y="426"/>
                </a:moveTo>
                <a:cubicBezTo>
                  <a:pt x="1148" y="442"/>
                  <a:pt x="1131" y="459"/>
                  <a:pt x="1114" y="476"/>
                </a:cubicBezTo>
                <a:cubicBezTo>
                  <a:pt x="1111" y="479"/>
                  <a:pt x="1108" y="481"/>
                  <a:pt x="1105" y="484"/>
                </a:cubicBezTo>
                <a:cubicBezTo>
                  <a:pt x="1095" y="494"/>
                  <a:pt x="1086" y="505"/>
                  <a:pt x="1076" y="515"/>
                </a:cubicBezTo>
                <a:cubicBezTo>
                  <a:pt x="1049" y="493"/>
                  <a:pt x="1026" y="468"/>
                  <a:pt x="1012" y="443"/>
                </a:cubicBezTo>
                <a:cubicBezTo>
                  <a:pt x="1008" y="435"/>
                  <a:pt x="1005" y="428"/>
                  <a:pt x="1002" y="420"/>
                </a:cubicBezTo>
                <a:cubicBezTo>
                  <a:pt x="1037" y="394"/>
                  <a:pt x="1075" y="371"/>
                  <a:pt x="1115" y="350"/>
                </a:cubicBezTo>
                <a:cubicBezTo>
                  <a:pt x="1136" y="339"/>
                  <a:pt x="1158" y="329"/>
                  <a:pt x="1180" y="320"/>
                </a:cubicBezTo>
                <a:cubicBezTo>
                  <a:pt x="1253" y="288"/>
                  <a:pt x="1332" y="265"/>
                  <a:pt x="1416" y="251"/>
                </a:cubicBezTo>
                <a:cubicBezTo>
                  <a:pt x="1328" y="298"/>
                  <a:pt x="1244" y="356"/>
                  <a:pt x="1166" y="426"/>
                </a:cubicBezTo>
                <a:close/>
                <a:moveTo>
                  <a:pt x="1487" y="281"/>
                </a:moveTo>
                <a:cubicBezTo>
                  <a:pt x="1415" y="373"/>
                  <a:pt x="1348" y="488"/>
                  <a:pt x="1289" y="620"/>
                </a:cubicBezTo>
                <a:cubicBezTo>
                  <a:pt x="1228" y="601"/>
                  <a:pt x="1172" y="577"/>
                  <a:pt x="1125" y="549"/>
                </a:cubicBezTo>
                <a:cubicBezTo>
                  <a:pt x="1135" y="538"/>
                  <a:pt x="1145" y="527"/>
                  <a:pt x="1155" y="517"/>
                </a:cubicBezTo>
                <a:cubicBezTo>
                  <a:pt x="1158" y="514"/>
                  <a:pt x="1161" y="511"/>
                  <a:pt x="1164" y="508"/>
                </a:cubicBezTo>
                <a:cubicBezTo>
                  <a:pt x="1262" y="413"/>
                  <a:pt x="1372" y="335"/>
                  <a:pt x="1487" y="281"/>
                </a:cubicBezTo>
                <a:close/>
                <a:moveTo>
                  <a:pt x="1555" y="1197"/>
                </a:moveTo>
                <a:cubicBezTo>
                  <a:pt x="1439" y="1195"/>
                  <a:pt x="1313" y="1175"/>
                  <a:pt x="1189" y="1139"/>
                </a:cubicBezTo>
                <a:cubicBezTo>
                  <a:pt x="1194" y="1114"/>
                  <a:pt x="1199" y="1088"/>
                  <a:pt x="1204" y="1063"/>
                </a:cubicBezTo>
                <a:cubicBezTo>
                  <a:pt x="1212" y="1026"/>
                  <a:pt x="1222" y="989"/>
                  <a:pt x="1232" y="951"/>
                </a:cubicBezTo>
                <a:cubicBezTo>
                  <a:pt x="1242" y="916"/>
                  <a:pt x="1253" y="879"/>
                  <a:pt x="1265" y="843"/>
                </a:cubicBezTo>
                <a:cubicBezTo>
                  <a:pt x="1281" y="794"/>
                  <a:pt x="1299" y="747"/>
                  <a:pt x="1318" y="700"/>
                </a:cubicBezTo>
                <a:cubicBezTo>
                  <a:pt x="1404" y="723"/>
                  <a:pt x="1484" y="734"/>
                  <a:pt x="1555" y="736"/>
                </a:cubicBezTo>
                <a:lnTo>
                  <a:pt x="1555" y="1197"/>
                </a:lnTo>
                <a:close/>
                <a:moveTo>
                  <a:pt x="1555" y="666"/>
                </a:moveTo>
                <a:cubicBezTo>
                  <a:pt x="1486" y="664"/>
                  <a:pt x="1418" y="654"/>
                  <a:pt x="1346" y="636"/>
                </a:cubicBezTo>
                <a:cubicBezTo>
                  <a:pt x="1402" y="512"/>
                  <a:pt x="1468" y="400"/>
                  <a:pt x="1538" y="311"/>
                </a:cubicBezTo>
                <a:cubicBezTo>
                  <a:pt x="1545" y="302"/>
                  <a:pt x="1547" y="292"/>
                  <a:pt x="1555" y="284"/>
                </a:cubicBezTo>
                <a:lnTo>
                  <a:pt x="1555" y="666"/>
                </a:lnTo>
                <a:close/>
                <a:moveTo>
                  <a:pt x="1560" y="59"/>
                </a:moveTo>
                <a:cubicBezTo>
                  <a:pt x="1560" y="142"/>
                  <a:pt x="1560" y="142"/>
                  <a:pt x="1560" y="142"/>
                </a:cubicBezTo>
                <a:cubicBezTo>
                  <a:pt x="1523" y="111"/>
                  <a:pt x="1485" y="87"/>
                  <a:pt x="1448" y="71"/>
                </a:cubicBezTo>
                <a:cubicBezTo>
                  <a:pt x="1485" y="65"/>
                  <a:pt x="1522" y="61"/>
                  <a:pt x="1560" y="59"/>
                </a:cubicBezTo>
                <a:close/>
                <a:moveTo>
                  <a:pt x="1311" y="116"/>
                </a:moveTo>
                <a:cubicBezTo>
                  <a:pt x="1324" y="111"/>
                  <a:pt x="1338" y="109"/>
                  <a:pt x="1353" y="109"/>
                </a:cubicBezTo>
                <a:cubicBezTo>
                  <a:pt x="1388" y="109"/>
                  <a:pt x="1427" y="122"/>
                  <a:pt x="1468" y="147"/>
                </a:cubicBezTo>
                <a:cubicBezTo>
                  <a:pt x="1420" y="138"/>
                  <a:pt x="1373" y="134"/>
                  <a:pt x="1326" y="134"/>
                </a:cubicBezTo>
                <a:cubicBezTo>
                  <a:pt x="1309" y="134"/>
                  <a:pt x="1291" y="134"/>
                  <a:pt x="1274" y="136"/>
                </a:cubicBezTo>
                <a:cubicBezTo>
                  <a:pt x="1286" y="127"/>
                  <a:pt x="1298" y="120"/>
                  <a:pt x="1311" y="116"/>
                </a:cubicBezTo>
                <a:close/>
                <a:moveTo>
                  <a:pt x="1020" y="283"/>
                </a:moveTo>
                <a:cubicBezTo>
                  <a:pt x="1059" y="256"/>
                  <a:pt x="1101" y="234"/>
                  <a:pt x="1148" y="219"/>
                </a:cubicBezTo>
                <a:cubicBezTo>
                  <a:pt x="1172" y="211"/>
                  <a:pt x="1196" y="206"/>
                  <a:pt x="1221" y="201"/>
                </a:cubicBezTo>
                <a:cubicBezTo>
                  <a:pt x="1254" y="195"/>
                  <a:pt x="1290" y="192"/>
                  <a:pt x="1326" y="192"/>
                </a:cubicBezTo>
                <a:cubicBezTo>
                  <a:pt x="1349" y="192"/>
                  <a:pt x="1371" y="193"/>
                  <a:pt x="1394" y="196"/>
                </a:cubicBezTo>
                <a:cubicBezTo>
                  <a:pt x="1326" y="208"/>
                  <a:pt x="1261" y="225"/>
                  <a:pt x="1200" y="249"/>
                </a:cubicBezTo>
                <a:cubicBezTo>
                  <a:pt x="1176" y="258"/>
                  <a:pt x="1152" y="267"/>
                  <a:pt x="1130" y="278"/>
                </a:cubicBezTo>
                <a:cubicBezTo>
                  <a:pt x="1082" y="300"/>
                  <a:pt x="1037" y="326"/>
                  <a:pt x="995" y="354"/>
                </a:cubicBezTo>
                <a:cubicBezTo>
                  <a:pt x="998" y="331"/>
                  <a:pt x="1006" y="308"/>
                  <a:pt x="1020" y="283"/>
                </a:cubicBezTo>
                <a:close/>
                <a:moveTo>
                  <a:pt x="923" y="379"/>
                </a:moveTo>
                <a:cubicBezTo>
                  <a:pt x="924" y="388"/>
                  <a:pt x="925" y="397"/>
                  <a:pt x="926" y="406"/>
                </a:cubicBezTo>
                <a:cubicBezTo>
                  <a:pt x="912" y="417"/>
                  <a:pt x="899" y="428"/>
                  <a:pt x="886" y="440"/>
                </a:cubicBezTo>
                <a:cubicBezTo>
                  <a:pt x="897" y="419"/>
                  <a:pt x="909" y="399"/>
                  <a:pt x="923" y="379"/>
                </a:cubicBezTo>
                <a:close/>
                <a:moveTo>
                  <a:pt x="742" y="759"/>
                </a:moveTo>
                <a:cubicBezTo>
                  <a:pt x="751" y="731"/>
                  <a:pt x="758" y="713"/>
                  <a:pt x="772" y="686"/>
                </a:cubicBezTo>
                <a:cubicBezTo>
                  <a:pt x="791" y="648"/>
                  <a:pt x="814" y="611"/>
                  <a:pt x="840" y="576"/>
                </a:cubicBezTo>
                <a:cubicBezTo>
                  <a:pt x="871" y="537"/>
                  <a:pt x="906" y="500"/>
                  <a:pt x="945" y="466"/>
                </a:cubicBezTo>
                <a:cubicBezTo>
                  <a:pt x="947" y="469"/>
                  <a:pt x="949" y="473"/>
                  <a:pt x="951" y="477"/>
                </a:cubicBezTo>
                <a:cubicBezTo>
                  <a:pt x="969" y="510"/>
                  <a:pt x="997" y="541"/>
                  <a:pt x="1030" y="568"/>
                </a:cubicBezTo>
                <a:cubicBezTo>
                  <a:pt x="955" y="659"/>
                  <a:pt x="894" y="757"/>
                  <a:pt x="851" y="858"/>
                </a:cubicBezTo>
                <a:cubicBezTo>
                  <a:pt x="839" y="886"/>
                  <a:pt x="828" y="914"/>
                  <a:pt x="819" y="942"/>
                </a:cubicBezTo>
                <a:cubicBezTo>
                  <a:pt x="772" y="894"/>
                  <a:pt x="743" y="839"/>
                  <a:pt x="741" y="780"/>
                </a:cubicBezTo>
                <a:cubicBezTo>
                  <a:pt x="741" y="780"/>
                  <a:pt x="741" y="763"/>
                  <a:pt x="742" y="759"/>
                </a:cubicBezTo>
                <a:close/>
                <a:moveTo>
                  <a:pt x="447" y="993"/>
                </a:moveTo>
                <a:cubicBezTo>
                  <a:pt x="411" y="993"/>
                  <a:pt x="409" y="1049"/>
                  <a:pt x="409" y="1074"/>
                </a:cubicBezTo>
                <a:cubicBezTo>
                  <a:pt x="409" y="1153"/>
                  <a:pt x="437" y="1157"/>
                  <a:pt x="447" y="1157"/>
                </a:cubicBezTo>
                <a:cubicBezTo>
                  <a:pt x="458" y="1157"/>
                  <a:pt x="486" y="1153"/>
                  <a:pt x="486" y="1074"/>
                </a:cubicBezTo>
                <a:cubicBezTo>
                  <a:pt x="486" y="1049"/>
                  <a:pt x="483" y="993"/>
                  <a:pt x="447" y="993"/>
                </a:cubicBezTo>
                <a:close/>
                <a:moveTo>
                  <a:pt x="2737" y="993"/>
                </a:moveTo>
                <a:cubicBezTo>
                  <a:pt x="2701" y="993"/>
                  <a:pt x="2698" y="1049"/>
                  <a:pt x="2698" y="1074"/>
                </a:cubicBezTo>
                <a:cubicBezTo>
                  <a:pt x="2698" y="1153"/>
                  <a:pt x="2726" y="1157"/>
                  <a:pt x="2737" y="1157"/>
                </a:cubicBezTo>
                <a:cubicBezTo>
                  <a:pt x="2747" y="1157"/>
                  <a:pt x="2776" y="1153"/>
                  <a:pt x="2776" y="1074"/>
                </a:cubicBezTo>
                <a:cubicBezTo>
                  <a:pt x="2776" y="1049"/>
                  <a:pt x="2773" y="993"/>
                  <a:pt x="2737" y="993"/>
                </a:cubicBezTo>
                <a:close/>
                <a:moveTo>
                  <a:pt x="1746" y="1536"/>
                </a:moveTo>
                <a:cubicBezTo>
                  <a:pt x="1733" y="1465"/>
                  <a:pt x="1677" y="1481"/>
                  <a:pt x="1660" y="1501"/>
                </a:cubicBezTo>
                <a:cubicBezTo>
                  <a:pt x="1653" y="1509"/>
                  <a:pt x="1648" y="1524"/>
                  <a:pt x="1644" y="1541"/>
                </a:cubicBezTo>
                <a:cubicBezTo>
                  <a:pt x="1634" y="1593"/>
                  <a:pt x="1642" y="1668"/>
                  <a:pt x="1695" y="1667"/>
                </a:cubicBezTo>
                <a:cubicBezTo>
                  <a:pt x="1741" y="1664"/>
                  <a:pt x="1753" y="1606"/>
                  <a:pt x="1748" y="1552"/>
                </a:cubicBezTo>
                <a:cubicBezTo>
                  <a:pt x="1748" y="1546"/>
                  <a:pt x="1747" y="1541"/>
                  <a:pt x="1746" y="1536"/>
                </a:cubicBezTo>
                <a:close/>
                <a:moveTo>
                  <a:pt x="3451" y="1075"/>
                </a:moveTo>
                <a:cubicBezTo>
                  <a:pt x="3118" y="753"/>
                  <a:pt x="3118" y="753"/>
                  <a:pt x="3118" y="753"/>
                </a:cubicBezTo>
                <a:cubicBezTo>
                  <a:pt x="3118" y="886"/>
                  <a:pt x="3118" y="886"/>
                  <a:pt x="3118" y="886"/>
                </a:cubicBezTo>
                <a:cubicBezTo>
                  <a:pt x="2577" y="886"/>
                  <a:pt x="2577" y="886"/>
                  <a:pt x="2577" y="886"/>
                </a:cubicBezTo>
                <a:cubicBezTo>
                  <a:pt x="2572" y="900"/>
                  <a:pt x="2567" y="913"/>
                  <a:pt x="2560" y="927"/>
                </a:cubicBezTo>
                <a:cubicBezTo>
                  <a:pt x="2483" y="1094"/>
                  <a:pt x="2292" y="1240"/>
                  <a:pt x="2015" y="1319"/>
                </a:cubicBezTo>
                <a:cubicBezTo>
                  <a:pt x="1876" y="1360"/>
                  <a:pt x="1728" y="1379"/>
                  <a:pt x="1584" y="1379"/>
                </a:cubicBezTo>
                <a:cubicBezTo>
                  <a:pt x="1203" y="1379"/>
                  <a:pt x="839" y="1247"/>
                  <a:pt x="667" y="1023"/>
                </a:cubicBezTo>
                <a:cubicBezTo>
                  <a:pt x="650" y="1001"/>
                  <a:pt x="635" y="979"/>
                  <a:pt x="623" y="957"/>
                </a:cubicBezTo>
                <a:cubicBezTo>
                  <a:pt x="610" y="933"/>
                  <a:pt x="600" y="910"/>
                  <a:pt x="592" y="886"/>
                </a:cubicBezTo>
                <a:cubicBezTo>
                  <a:pt x="0" y="886"/>
                  <a:pt x="0" y="886"/>
                  <a:pt x="0" y="886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581" y="1265"/>
                  <a:pt x="581" y="1265"/>
                  <a:pt x="581" y="1265"/>
                </a:cubicBezTo>
                <a:cubicBezTo>
                  <a:pt x="585" y="1281"/>
                  <a:pt x="590" y="1298"/>
                  <a:pt x="596" y="1315"/>
                </a:cubicBezTo>
                <a:cubicBezTo>
                  <a:pt x="612" y="1358"/>
                  <a:pt x="635" y="1401"/>
                  <a:pt x="668" y="1443"/>
                </a:cubicBezTo>
                <a:cubicBezTo>
                  <a:pt x="679" y="1459"/>
                  <a:pt x="692" y="1474"/>
                  <a:pt x="706" y="1488"/>
                </a:cubicBezTo>
                <a:cubicBezTo>
                  <a:pt x="744" y="1530"/>
                  <a:pt x="790" y="1568"/>
                  <a:pt x="841" y="1601"/>
                </a:cubicBezTo>
                <a:cubicBezTo>
                  <a:pt x="917" y="1651"/>
                  <a:pt x="1005" y="1693"/>
                  <a:pt x="1101" y="1724"/>
                </a:cubicBezTo>
                <a:cubicBezTo>
                  <a:pt x="1121" y="1731"/>
                  <a:pt x="1142" y="1737"/>
                  <a:pt x="1163" y="1743"/>
                </a:cubicBezTo>
                <a:cubicBezTo>
                  <a:pt x="1286" y="1778"/>
                  <a:pt x="1420" y="1797"/>
                  <a:pt x="1557" y="1799"/>
                </a:cubicBezTo>
                <a:cubicBezTo>
                  <a:pt x="1566" y="1799"/>
                  <a:pt x="1575" y="1800"/>
                  <a:pt x="1585" y="1800"/>
                </a:cubicBezTo>
                <a:cubicBezTo>
                  <a:pt x="1596" y="1800"/>
                  <a:pt x="1608" y="1799"/>
                  <a:pt x="1620" y="1799"/>
                </a:cubicBezTo>
                <a:cubicBezTo>
                  <a:pt x="1752" y="1796"/>
                  <a:pt x="1886" y="1777"/>
                  <a:pt x="2014" y="1741"/>
                </a:cubicBezTo>
                <a:cubicBezTo>
                  <a:pt x="2015" y="1741"/>
                  <a:pt x="2016" y="1740"/>
                  <a:pt x="2016" y="1740"/>
                </a:cubicBezTo>
                <a:cubicBezTo>
                  <a:pt x="2037" y="1734"/>
                  <a:pt x="2057" y="1728"/>
                  <a:pt x="2076" y="1721"/>
                </a:cubicBezTo>
                <a:cubicBezTo>
                  <a:pt x="2177" y="1687"/>
                  <a:pt x="2265" y="1644"/>
                  <a:pt x="2338" y="1594"/>
                </a:cubicBezTo>
                <a:cubicBezTo>
                  <a:pt x="2392" y="1558"/>
                  <a:pt x="2438" y="1518"/>
                  <a:pt x="2476" y="1476"/>
                </a:cubicBezTo>
                <a:cubicBezTo>
                  <a:pt x="2521" y="1425"/>
                  <a:pt x="2554" y="1371"/>
                  <a:pt x="2575" y="1316"/>
                </a:cubicBezTo>
                <a:cubicBezTo>
                  <a:pt x="2581" y="1299"/>
                  <a:pt x="2586" y="1282"/>
                  <a:pt x="2590" y="1265"/>
                </a:cubicBezTo>
                <a:cubicBezTo>
                  <a:pt x="3118" y="1265"/>
                  <a:pt x="3118" y="1265"/>
                  <a:pt x="3118" y="1265"/>
                </a:cubicBezTo>
                <a:cubicBezTo>
                  <a:pt x="3118" y="1397"/>
                  <a:pt x="3118" y="1397"/>
                  <a:pt x="3118" y="1397"/>
                </a:cubicBezTo>
                <a:lnTo>
                  <a:pt x="3451" y="1075"/>
                </a:lnTo>
                <a:close/>
                <a:moveTo>
                  <a:pt x="296" y="1195"/>
                </a:moveTo>
                <a:cubicBezTo>
                  <a:pt x="123" y="1195"/>
                  <a:pt x="123" y="1195"/>
                  <a:pt x="123" y="1195"/>
                </a:cubicBezTo>
                <a:cubicBezTo>
                  <a:pt x="123" y="1154"/>
                  <a:pt x="123" y="1154"/>
                  <a:pt x="123" y="1154"/>
                </a:cubicBezTo>
                <a:cubicBezTo>
                  <a:pt x="188" y="1154"/>
                  <a:pt x="188" y="1154"/>
                  <a:pt x="188" y="1154"/>
                </a:cubicBezTo>
                <a:cubicBezTo>
                  <a:pt x="188" y="1005"/>
                  <a:pt x="188" y="1005"/>
                  <a:pt x="188" y="1005"/>
                </a:cubicBezTo>
                <a:cubicBezTo>
                  <a:pt x="135" y="1028"/>
                  <a:pt x="135" y="1028"/>
                  <a:pt x="135" y="1028"/>
                </a:cubicBezTo>
                <a:cubicBezTo>
                  <a:pt x="118" y="991"/>
                  <a:pt x="118" y="991"/>
                  <a:pt x="118" y="991"/>
                </a:cubicBezTo>
                <a:cubicBezTo>
                  <a:pt x="201" y="956"/>
                  <a:pt x="201" y="956"/>
                  <a:pt x="201" y="956"/>
                </a:cubicBezTo>
                <a:cubicBezTo>
                  <a:pt x="231" y="956"/>
                  <a:pt x="231" y="956"/>
                  <a:pt x="231" y="956"/>
                </a:cubicBezTo>
                <a:cubicBezTo>
                  <a:pt x="231" y="1154"/>
                  <a:pt x="231" y="1154"/>
                  <a:pt x="231" y="1154"/>
                </a:cubicBezTo>
                <a:cubicBezTo>
                  <a:pt x="296" y="1154"/>
                  <a:pt x="296" y="1154"/>
                  <a:pt x="296" y="1154"/>
                </a:cubicBezTo>
                <a:lnTo>
                  <a:pt x="296" y="1195"/>
                </a:lnTo>
                <a:close/>
                <a:moveTo>
                  <a:pt x="447" y="1197"/>
                </a:moveTo>
                <a:cubicBezTo>
                  <a:pt x="377" y="1197"/>
                  <a:pt x="365" y="1127"/>
                  <a:pt x="365" y="1074"/>
                </a:cubicBezTo>
                <a:cubicBezTo>
                  <a:pt x="365" y="1022"/>
                  <a:pt x="378" y="953"/>
                  <a:pt x="447" y="953"/>
                </a:cubicBezTo>
                <a:cubicBezTo>
                  <a:pt x="517" y="953"/>
                  <a:pt x="530" y="1022"/>
                  <a:pt x="530" y="1074"/>
                </a:cubicBezTo>
                <a:cubicBezTo>
                  <a:pt x="530" y="1127"/>
                  <a:pt x="517" y="1197"/>
                  <a:pt x="447" y="1197"/>
                </a:cubicBezTo>
                <a:close/>
                <a:moveTo>
                  <a:pt x="693" y="1351"/>
                </a:moveTo>
                <a:cubicBezTo>
                  <a:pt x="678" y="1332"/>
                  <a:pt x="666" y="1313"/>
                  <a:pt x="655" y="1294"/>
                </a:cubicBezTo>
                <a:cubicBezTo>
                  <a:pt x="645" y="1278"/>
                  <a:pt x="637" y="1261"/>
                  <a:pt x="630" y="1245"/>
                </a:cubicBezTo>
                <a:cubicBezTo>
                  <a:pt x="630" y="1201"/>
                  <a:pt x="630" y="1201"/>
                  <a:pt x="630" y="1201"/>
                </a:cubicBezTo>
                <a:cubicBezTo>
                  <a:pt x="635" y="1213"/>
                  <a:pt x="641" y="1225"/>
                  <a:pt x="648" y="1237"/>
                </a:cubicBezTo>
                <a:cubicBezTo>
                  <a:pt x="651" y="1243"/>
                  <a:pt x="654" y="1249"/>
                  <a:pt x="658" y="1255"/>
                </a:cubicBezTo>
                <a:cubicBezTo>
                  <a:pt x="658" y="1177"/>
                  <a:pt x="658" y="1177"/>
                  <a:pt x="658" y="1177"/>
                </a:cubicBezTo>
                <a:cubicBezTo>
                  <a:pt x="658" y="1090"/>
                  <a:pt x="658" y="1090"/>
                  <a:pt x="658" y="1090"/>
                </a:cubicBezTo>
                <a:cubicBezTo>
                  <a:pt x="654" y="1087"/>
                  <a:pt x="650" y="1084"/>
                  <a:pt x="646" y="1080"/>
                </a:cubicBezTo>
                <a:cubicBezTo>
                  <a:pt x="646" y="1080"/>
                  <a:pt x="646" y="1080"/>
                  <a:pt x="646" y="1080"/>
                </a:cubicBezTo>
                <a:cubicBezTo>
                  <a:pt x="642" y="1077"/>
                  <a:pt x="638" y="1073"/>
                  <a:pt x="634" y="1070"/>
                </a:cubicBezTo>
                <a:cubicBezTo>
                  <a:pt x="630" y="1032"/>
                  <a:pt x="630" y="1032"/>
                  <a:pt x="630" y="1032"/>
                </a:cubicBezTo>
                <a:cubicBezTo>
                  <a:pt x="628" y="1016"/>
                  <a:pt x="628" y="1016"/>
                  <a:pt x="628" y="1016"/>
                </a:cubicBezTo>
                <a:cubicBezTo>
                  <a:pt x="638" y="1025"/>
                  <a:pt x="653" y="1037"/>
                  <a:pt x="664" y="1046"/>
                </a:cubicBezTo>
                <a:cubicBezTo>
                  <a:pt x="670" y="1054"/>
                  <a:pt x="675" y="1062"/>
                  <a:pt x="681" y="1070"/>
                </a:cubicBezTo>
                <a:cubicBezTo>
                  <a:pt x="681" y="1113"/>
                  <a:pt x="681" y="1113"/>
                  <a:pt x="681" y="1113"/>
                </a:cubicBezTo>
                <a:cubicBezTo>
                  <a:pt x="681" y="1205"/>
                  <a:pt x="681" y="1205"/>
                  <a:pt x="681" y="1205"/>
                </a:cubicBezTo>
                <a:cubicBezTo>
                  <a:pt x="681" y="1291"/>
                  <a:pt x="681" y="1291"/>
                  <a:pt x="681" y="1291"/>
                </a:cubicBezTo>
                <a:cubicBezTo>
                  <a:pt x="685" y="1296"/>
                  <a:pt x="689" y="1301"/>
                  <a:pt x="693" y="1306"/>
                </a:cubicBezTo>
                <a:cubicBezTo>
                  <a:pt x="703" y="1319"/>
                  <a:pt x="713" y="1331"/>
                  <a:pt x="724" y="1343"/>
                </a:cubicBezTo>
                <a:cubicBezTo>
                  <a:pt x="724" y="1388"/>
                  <a:pt x="724" y="1388"/>
                  <a:pt x="724" y="1388"/>
                </a:cubicBezTo>
                <a:cubicBezTo>
                  <a:pt x="713" y="1376"/>
                  <a:pt x="703" y="1364"/>
                  <a:pt x="693" y="1351"/>
                </a:cubicBezTo>
                <a:close/>
                <a:moveTo>
                  <a:pt x="816" y="1473"/>
                </a:moveTo>
                <a:cubicBezTo>
                  <a:pt x="800" y="1460"/>
                  <a:pt x="784" y="1447"/>
                  <a:pt x="769" y="1433"/>
                </a:cubicBezTo>
                <a:cubicBezTo>
                  <a:pt x="768" y="1388"/>
                  <a:pt x="768" y="1388"/>
                  <a:pt x="768" y="1388"/>
                </a:cubicBezTo>
                <a:cubicBezTo>
                  <a:pt x="783" y="1402"/>
                  <a:pt x="799" y="1415"/>
                  <a:pt x="815" y="1427"/>
                </a:cubicBezTo>
                <a:cubicBezTo>
                  <a:pt x="818" y="1430"/>
                  <a:pt x="821" y="1432"/>
                  <a:pt x="824" y="1434"/>
                </a:cubicBezTo>
                <a:cubicBezTo>
                  <a:pt x="823" y="1333"/>
                  <a:pt x="823" y="1333"/>
                  <a:pt x="823" y="1333"/>
                </a:cubicBezTo>
                <a:cubicBezTo>
                  <a:pt x="823" y="1322"/>
                  <a:pt x="823" y="1322"/>
                  <a:pt x="823" y="1322"/>
                </a:cubicBezTo>
                <a:cubicBezTo>
                  <a:pt x="823" y="1268"/>
                  <a:pt x="823" y="1268"/>
                  <a:pt x="823" y="1268"/>
                </a:cubicBezTo>
                <a:cubicBezTo>
                  <a:pt x="810" y="1265"/>
                  <a:pt x="792" y="1260"/>
                  <a:pt x="778" y="1257"/>
                </a:cubicBezTo>
                <a:cubicBezTo>
                  <a:pt x="776" y="1248"/>
                  <a:pt x="776" y="1248"/>
                  <a:pt x="776" y="1248"/>
                </a:cubicBezTo>
                <a:cubicBezTo>
                  <a:pt x="768" y="1218"/>
                  <a:pt x="768" y="1218"/>
                  <a:pt x="768" y="1218"/>
                </a:cubicBezTo>
                <a:cubicBezTo>
                  <a:pt x="767" y="1212"/>
                  <a:pt x="767" y="1212"/>
                  <a:pt x="767" y="1212"/>
                </a:cubicBezTo>
                <a:cubicBezTo>
                  <a:pt x="764" y="1204"/>
                  <a:pt x="764" y="1204"/>
                  <a:pt x="764" y="1204"/>
                </a:cubicBezTo>
                <a:cubicBezTo>
                  <a:pt x="785" y="1210"/>
                  <a:pt x="814" y="1217"/>
                  <a:pt x="835" y="1222"/>
                </a:cubicBezTo>
                <a:cubicBezTo>
                  <a:pt x="844" y="1229"/>
                  <a:pt x="853" y="1235"/>
                  <a:pt x="862" y="1241"/>
                </a:cubicBezTo>
                <a:cubicBezTo>
                  <a:pt x="862" y="1291"/>
                  <a:pt x="862" y="1291"/>
                  <a:pt x="862" y="1291"/>
                </a:cubicBezTo>
                <a:cubicBezTo>
                  <a:pt x="863" y="1360"/>
                  <a:pt x="863" y="1360"/>
                  <a:pt x="863" y="1360"/>
                </a:cubicBezTo>
                <a:cubicBezTo>
                  <a:pt x="863" y="1462"/>
                  <a:pt x="863" y="1462"/>
                  <a:pt x="863" y="1462"/>
                </a:cubicBezTo>
                <a:cubicBezTo>
                  <a:pt x="883" y="1475"/>
                  <a:pt x="905" y="1489"/>
                  <a:pt x="927" y="1501"/>
                </a:cubicBezTo>
                <a:cubicBezTo>
                  <a:pt x="927" y="1546"/>
                  <a:pt x="927" y="1546"/>
                  <a:pt x="927" y="1546"/>
                </a:cubicBezTo>
                <a:cubicBezTo>
                  <a:pt x="888" y="1523"/>
                  <a:pt x="850" y="1499"/>
                  <a:pt x="816" y="1473"/>
                </a:cubicBezTo>
                <a:close/>
                <a:moveTo>
                  <a:pt x="1172" y="1585"/>
                </a:moveTo>
                <a:cubicBezTo>
                  <a:pt x="1168" y="1596"/>
                  <a:pt x="1163" y="1604"/>
                  <a:pt x="1157" y="1611"/>
                </a:cubicBezTo>
                <a:cubicBezTo>
                  <a:pt x="1141" y="1628"/>
                  <a:pt x="1119" y="1632"/>
                  <a:pt x="1096" y="1627"/>
                </a:cubicBezTo>
                <a:cubicBezTo>
                  <a:pt x="1063" y="1619"/>
                  <a:pt x="1028" y="1592"/>
                  <a:pt x="1010" y="1557"/>
                </a:cubicBezTo>
                <a:cubicBezTo>
                  <a:pt x="1006" y="1548"/>
                  <a:pt x="987" y="1483"/>
                  <a:pt x="988" y="1427"/>
                </a:cubicBezTo>
                <a:cubicBezTo>
                  <a:pt x="989" y="1406"/>
                  <a:pt x="992" y="1385"/>
                  <a:pt x="1001" y="1371"/>
                </a:cubicBezTo>
                <a:cubicBezTo>
                  <a:pt x="1014" y="1348"/>
                  <a:pt x="1039" y="1338"/>
                  <a:pt x="1082" y="1351"/>
                </a:cubicBezTo>
                <a:cubicBezTo>
                  <a:pt x="1127" y="1368"/>
                  <a:pt x="1152" y="1398"/>
                  <a:pt x="1166" y="1431"/>
                </a:cubicBezTo>
                <a:cubicBezTo>
                  <a:pt x="1167" y="1434"/>
                  <a:pt x="1168" y="1437"/>
                  <a:pt x="1169" y="1439"/>
                </a:cubicBezTo>
                <a:cubicBezTo>
                  <a:pt x="1176" y="1458"/>
                  <a:pt x="1179" y="1476"/>
                  <a:pt x="1181" y="1494"/>
                </a:cubicBezTo>
                <a:cubicBezTo>
                  <a:pt x="1184" y="1543"/>
                  <a:pt x="1173" y="1584"/>
                  <a:pt x="1172" y="1585"/>
                </a:cubicBezTo>
                <a:close/>
                <a:moveTo>
                  <a:pt x="1270" y="1671"/>
                </a:moveTo>
                <a:cubicBezTo>
                  <a:pt x="1270" y="1627"/>
                  <a:pt x="1270" y="1627"/>
                  <a:pt x="1270" y="1627"/>
                </a:cubicBezTo>
                <a:cubicBezTo>
                  <a:pt x="1298" y="1633"/>
                  <a:pt x="1327" y="1638"/>
                  <a:pt x="1356" y="1643"/>
                </a:cubicBezTo>
                <a:cubicBezTo>
                  <a:pt x="1356" y="1528"/>
                  <a:pt x="1356" y="1528"/>
                  <a:pt x="1356" y="1528"/>
                </a:cubicBezTo>
                <a:cubicBezTo>
                  <a:pt x="1355" y="1477"/>
                  <a:pt x="1355" y="1477"/>
                  <a:pt x="1355" y="1477"/>
                </a:cubicBezTo>
                <a:cubicBezTo>
                  <a:pt x="1335" y="1481"/>
                  <a:pt x="1307" y="1486"/>
                  <a:pt x="1286" y="1489"/>
                </a:cubicBezTo>
                <a:cubicBezTo>
                  <a:pt x="1270" y="1456"/>
                  <a:pt x="1270" y="1456"/>
                  <a:pt x="1270" y="1456"/>
                </a:cubicBezTo>
                <a:cubicBezTo>
                  <a:pt x="1264" y="1444"/>
                  <a:pt x="1264" y="1444"/>
                  <a:pt x="1264" y="1444"/>
                </a:cubicBezTo>
                <a:cubicBezTo>
                  <a:pt x="1297" y="1439"/>
                  <a:pt x="1340" y="1431"/>
                  <a:pt x="1373" y="1425"/>
                </a:cubicBezTo>
                <a:cubicBezTo>
                  <a:pt x="1386" y="1427"/>
                  <a:pt x="1399" y="1429"/>
                  <a:pt x="1412" y="1430"/>
                </a:cubicBezTo>
                <a:cubicBezTo>
                  <a:pt x="1413" y="1477"/>
                  <a:pt x="1413" y="1477"/>
                  <a:pt x="1413" y="1477"/>
                </a:cubicBezTo>
                <a:cubicBezTo>
                  <a:pt x="1413" y="1534"/>
                  <a:pt x="1413" y="1534"/>
                  <a:pt x="1413" y="1534"/>
                </a:cubicBezTo>
                <a:cubicBezTo>
                  <a:pt x="1413" y="1651"/>
                  <a:pt x="1413" y="1651"/>
                  <a:pt x="1413" y="1651"/>
                </a:cubicBezTo>
                <a:cubicBezTo>
                  <a:pt x="1442" y="1654"/>
                  <a:pt x="1472" y="1657"/>
                  <a:pt x="1501" y="1659"/>
                </a:cubicBezTo>
                <a:cubicBezTo>
                  <a:pt x="1501" y="1703"/>
                  <a:pt x="1501" y="1703"/>
                  <a:pt x="1501" y="1703"/>
                </a:cubicBezTo>
                <a:cubicBezTo>
                  <a:pt x="1422" y="1698"/>
                  <a:pt x="1345" y="1687"/>
                  <a:pt x="1270" y="1671"/>
                </a:cubicBezTo>
                <a:close/>
                <a:moveTo>
                  <a:pt x="1625" y="1693"/>
                </a:moveTo>
                <a:cubicBezTo>
                  <a:pt x="1623" y="1692"/>
                  <a:pt x="1622" y="1691"/>
                  <a:pt x="1620" y="1689"/>
                </a:cubicBezTo>
                <a:cubicBezTo>
                  <a:pt x="1580" y="1654"/>
                  <a:pt x="1577" y="1586"/>
                  <a:pt x="1583" y="1542"/>
                </a:cubicBezTo>
                <a:cubicBezTo>
                  <a:pt x="1584" y="1534"/>
                  <a:pt x="1586" y="1526"/>
                  <a:pt x="1587" y="1519"/>
                </a:cubicBezTo>
                <a:cubicBezTo>
                  <a:pt x="1591" y="1506"/>
                  <a:pt x="1596" y="1495"/>
                  <a:pt x="1602" y="1485"/>
                </a:cubicBezTo>
                <a:cubicBezTo>
                  <a:pt x="1628" y="1446"/>
                  <a:pt x="1672" y="1442"/>
                  <a:pt x="1695" y="1440"/>
                </a:cubicBezTo>
                <a:cubicBezTo>
                  <a:pt x="1737" y="1438"/>
                  <a:pt x="1768" y="1449"/>
                  <a:pt x="1786" y="1475"/>
                </a:cubicBezTo>
                <a:cubicBezTo>
                  <a:pt x="1797" y="1489"/>
                  <a:pt x="1804" y="1507"/>
                  <a:pt x="1807" y="1530"/>
                </a:cubicBezTo>
                <a:cubicBezTo>
                  <a:pt x="1807" y="1530"/>
                  <a:pt x="1808" y="1530"/>
                  <a:pt x="1808" y="1531"/>
                </a:cubicBezTo>
                <a:cubicBezTo>
                  <a:pt x="1834" y="1705"/>
                  <a:pt x="1690" y="1741"/>
                  <a:pt x="1625" y="1693"/>
                </a:cubicBezTo>
                <a:close/>
                <a:moveTo>
                  <a:pt x="2080" y="1636"/>
                </a:moveTo>
                <a:cubicBezTo>
                  <a:pt x="2068" y="1640"/>
                  <a:pt x="2055" y="1644"/>
                  <a:pt x="2042" y="1648"/>
                </a:cubicBezTo>
                <a:cubicBezTo>
                  <a:pt x="2034" y="1650"/>
                  <a:pt x="2027" y="1652"/>
                  <a:pt x="2020" y="1654"/>
                </a:cubicBezTo>
                <a:cubicBezTo>
                  <a:pt x="1982" y="1664"/>
                  <a:pt x="1945" y="1673"/>
                  <a:pt x="1907" y="1680"/>
                </a:cubicBezTo>
                <a:cubicBezTo>
                  <a:pt x="1907" y="1635"/>
                  <a:pt x="1907" y="1635"/>
                  <a:pt x="1907" y="1635"/>
                </a:cubicBezTo>
                <a:cubicBezTo>
                  <a:pt x="1936" y="1629"/>
                  <a:pt x="1966" y="1623"/>
                  <a:pt x="1996" y="1616"/>
                </a:cubicBezTo>
                <a:cubicBezTo>
                  <a:pt x="1995" y="1495"/>
                  <a:pt x="1995" y="1495"/>
                  <a:pt x="1995" y="1495"/>
                </a:cubicBezTo>
                <a:cubicBezTo>
                  <a:pt x="1995" y="1450"/>
                  <a:pt x="1995" y="1450"/>
                  <a:pt x="1995" y="1450"/>
                </a:cubicBezTo>
                <a:cubicBezTo>
                  <a:pt x="1974" y="1463"/>
                  <a:pt x="1945" y="1479"/>
                  <a:pt x="1923" y="1491"/>
                </a:cubicBezTo>
                <a:cubicBezTo>
                  <a:pt x="1901" y="1457"/>
                  <a:pt x="1901" y="1457"/>
                  <a:pt x="1901" y="1457"/>
                </a:cubicBezTo>
                <a:cubicBezTo>
                  <a:pt x="1900" y="1455"/>
                  <a:pt x="1900" y="1455"/>
                  <a:pt x="1900" y="1455"/>
                </a:cubicBezTo>
                <a:cubicBezTo>
                  <a:pt x="1934" y="1436"/>
                  <a:pt x="1979" y="1410"/>
                  <a:pt x="2013" y="1391"/>
                </a:cubicBezTo>
                <a:cubicBezTo>
                  <a:pt x="2022" y="1388"/>
                  <a:pt x="2032" y="1386"/>
                  <a:pt x="2041" y="1383"/>
                </a:cubicBezTo>
                <a:cubicBezTo>
                  <a:pt x="2045" y="1382"/>
                  <a:pt x="2049" y="1381"/>
                  <a:pt x="2053" y="1380"/>
                </a:cubicBezTo>
                <a:cubicBezTo>
                  <a:pt x="2053" y="1419"/>
                  <a:pt x="2053" y="1419"/>
                  <a:pt x="2053" y="1419"/>
                </a:cubicBezTo>
                <a:cubicBezTo>
                  <a:pt x="2053" y="1478"/>
                  <a:pt x="2053" y="1478"/>
                  <a:pt x="2053" y="1478"/>
                </a:cubicBezTo>
                <a:cubicBezTo>
                  <a:pt x="2053" y="1600"/>
                  <a:pt x="2053" y="1600"/>
                  <a:pt x="2053" y="1600"/>
                </a:cubicBezTo>
                <a:cubicBezTo>
                  <a:pt x="2062" y="1597"/>
                  <a:pt x="2071" y="1594"/>
                  <a:pt x="2080" y="1591"/>
                </a:cubicBezTo>
                <a:cubicBezTo>
                  <a:pt x="2099" y="1585"/>
                  <a:pt x="2118" y="1579"/>
                  <a:pt x="2137" y="1572"/>
                </a:cubicBezTo>
                <a:cubicBezTo>
                  <a:pt x="2137" y="1617"/>
                  <a:pt x="2137" y="1617"/>
                  <a:pt x="2137" y="1617"/>
                </a:cubicBezTo>
                <a:cubicBezTo>
                  <a:pt x="2118" y="1623"/>
                  <a:pt x="2100" y="1630"/>
                  <a:pt x="2080" y="1636"/>
                </a:cubicBezTo>
                <a:close/>
                <a:moveTo>
                  <a:pt x="2357" y="1506"/>
                </a:moveTo>
                <a:cubicBezTo>
                  <a:pt x="2313" y="1536"/>
                  <a:pt x="2263" y="1563"/>
                  <a:pt x="2208" y="1588"/>
                </a:cubicBezTo>
                <a:cubicBezTo>
                  <a:pt x="2208" y="1543"/>
                  <a:pt x="2208" y="1543"/>
                  <a:pt x="2208" y="1543"/>
                </a:cubicBezTo>
                <a:cubicBezTo>
                  <a:pt x="2233" y="1532"/>
                  <a:pt x="2257" y="1520"/>
                  <a:pt x="2280" y="1508"/>
                </a:cubicBezTo>
                <a:cubicBezTo>
                  <a:pt x="2280" y="1380"/>
                  <a:pt x="2280" y="1380"/>
                  <a:pt x="2280" y="1380"/>
                </a:cubicBezTo>
                <a:cubicBezTo>
                  <a:pt x="2280" y="1342"/>
                  <a:pt x="2280" y="1342"/>
                  <a:pt x="2280" y="1342"/>
                </a:cubicBezTo>
                <a:cubicBezTo>
                  <a:pt x="2263" y="1359"/>
                  <a:pt x="2239" y="1380"/>
                  <a:pt x="2222" y="1396"/>
                </a:cubicBezTo>
                <a:cubicBezTo>
                  <a:pt x="2202" y="1364"/>
                  <a:pt x="2202" y="1364"/>
                  <a:pt x="2202" y="1364"/>
                </a:cubicBezTo>
                <a:cubicBezTo>
                  <a:pt x="2208" y="1359"/>
                  <a:pt x="2214" y="1354"/>
                  <a:pt x="2220" y="1349"/>
                </a:cubicBezTo>
                <a:cubicBezTo>
                  <a:pt x="2244" y="1327"/>
                  <a:pt x="2272" y="1301"/>
                  <a:pt x="2294" y="1280"/>
                </a:cubicBezTo>
                <a:cubicBezTo>
                  <a:pt x="2304" y="1274"/>
                  <a:pt x="2314" y="1268"/>
                  <a:pt x="2324" y="1262"/>
                </a:cubicBezTo>
                <a:cubicBezTo>
                  <a:pt x="2324" y="1284"/>
                  <a:pt x="2324" y="1284"/>
                  <a:pt x="2324" y="1284"/>
                </a:cubicBezTo>
                <a:cubicBezTo>
                  <a:pt x="2324" y="1353"/>
                  <a:pt x="2324" y="1353"/>
                  <a:pt x="2324" y="1353"/>
                </a:cubicBezTo>
                <a:cubicBezTo>
                  <a:pt x="2324" y="1483"/>
                  <a:pt x="2324" y="1483"/>
                  <a:pt x="2324" y="1483"/>
                </a:cubicBezTo>
                <a:cubicBezTo>
                  <a:pt x="2337" y="1475"/>
                  <a:pt x="2349" y="1467"/>
                  <a:pt x="2361" y="1459"/>
                </a:cubicBezTo>
                <a:cubicBezTo>
                  <a:pt x="2369" y="1453"/>
                  <a:pt x="2378" y="1448"/>
                  <a:pt x="2386" y="1442"/>
                </a:cubicBezTo>
                <a:cubicBezTo>
                  <a:pt x="2386" y="1486"/>
                  <a:pt x="2386" y="1486"/>
                  <a:pt x="2386" y="1486"/>
                </a:cubicBezTo>
                <a:cubicBezTo>
                  <a:pt x="2376" y="1493"/>
                  <a:pt x="2367" y="1500"/>
                  <a:pt x="2357" y="1506"/>
                </a:cubicBezTo>
                <a:close/>
                <a:moveTo>
                  <a:pt x="2534" y="1312"/>
                </a:moveTo>
                <a:cubicBezTo>
                  <a:pt x="2527" y="1345"/>
                  <a:pt x="2516" y="1369"/>
                  <a:pt x="2503" y="1386"/>
                </a:cubicBezTo>
                <a:cubicBezTo>
                  <a:pt x="2490" y="1405"/>
                  <a:pt x="2476" y="1414"/>
                  <a:pt x="2465" y="1413"/>
                </a:cubicBezTo>
                <a:cubicBezTo>
                  <a:pt x="2456" y="1413"/>
                  <a:pt x="2447" y="1403"/>
                  <a:pt x="2441" y="1386"/>
                </a:cubicBezTo>
                <a:cubicBezTo>
                  <a:pt x="2432" y="1358"/>
                  <a:pt x="2429" y="1314"/>
                  <a:pt x="2436" y="1266"/>
                </a:cubicBezTo>
                <a:cubicBezTo>
                  <a:pt x="2441" y="1228"/>
                  <a:pt x="2453" y="1189"/>
                  <a:pt x="2473" y="1155"/>
                </a:cubicBezTo>
                <a:cubicBezTo>
                  <a:pt x="2480" y="1144"/>
                  <a:pt x="2487" y="1134"/>
                  <a:pt x="2495" y="1124"/>
                </a:cubicBezTo>
                <a:cubicBezTo>
                  <a:pt x="2512" y="1107"/>
                  <a:pt x="2523" y="1102"/>
                  <a:pt x="2531" y="1109"/>
                </a:cubicBezTo>
                <a:cubicBezTo>
                  <a:pt x="2531" y="1110"/>
                  <a:pt x="2532" y="1111"/>
                  <a:pt x="2532" y="1111"/>
                </a:cubicBezTo>
                <a:cubicBezTo>
                  <a:pt x="2532" y="1111"/>
                  <a:pt x="2532" y="1111"/>
                  <a:pt x="2532" y="1111"/>
                </a:cubicBezTo>
                <a:cubicBezTo>
                  <a:pt x="2549" y="1135"/>
                  <a:pt x="2549" y="1246"/>
                  <a:pt x="2534" y="1312"/>
                </a:cubicBezTo>
                <a:close/>
                <a:moveTo>
                  <a:pt x="2737" y="1197"/>
                </a:moveTo>
                <a:cubicBezTo>
                  <a:pt x="2667" y="1197"/>
                  <a:pt x="2654" y="1127"/>
                  <a:pt x="2654" y="1074"/>
                </a:cubicBezTo>
                <a:cubicBezTo>
                  <a:pt x="2654" y="1022"/>
                  <a:pt x="2668" y="953"/>
                  <a:pt x="2737" y="953"/>
                </a:cubicBezTo>
                <a:cubicBezTo>
                  <a:pt x="2806" y="953"/>
                  <a:pt x="2819" y="1022"/>
                  <a:pt x="2819" y="1074"/>
                </a:cubicBezTo>
                <a:cubicBezTo>
                  <a:pt x="2819" y="1127"/>
                  <a:pt x="2807" y="1197"/>
                  <a:pt x="2737" y="1197"/>
                </a:cubicBezTo>
                <a:close/>
                <a:moveTo>
                  <a:pt x="3062" y="1195"/>
                </a:moveTo>
                <a:cubicBezTo>
                  <a:pt x="2889" y="1195"/>
                  <a:pt x="2889" y="1195"/>
                  <a:pt x="2889" y="1195"/>
                </a:cubicBezTo>
                <a:cubicBezTo>
                  <a:pt x="2889" y="1154"/>
                  <a:pt x="2889" y="1154"/>
                  <a:pt x="2889" y="1154"/>
                </a:cubicBezTo>
                <a:cubicBezTo>
                  <a:pt x="2954" y="1154"/>
                  <a:pt x="2954" y="1154"/>
                  <a:pt x="2954" y="1154"/>
                </a:cubicBezTo>
                <a:cubicBezTo>
                  <a:pt x="2954" y="1005"/>
                  <a:pt x="2954" y="1005"/>
                  <a:pt x="2954" y="1005"/>
                </a:cubicBezTo>
                <a:cubicBezTo>
                  <a:pt x="2902" y="1028"/>
                  <a:pt x="2902" y="1028"/>
                  <a:pt x="2902" y="1028"/>
                </a:cubicBezTo>
                <a:cubicBezTo>
                  <a:pt x="2885" y="991"/>
                  <a:pt x="2885" y="991"/>
                  <a:pt x="2885" y="991"/>
                </a:cubicBezTo>
                <a:cubicBezTo>
                  <a:pt x="2967" y="956"/>
                  <a:pt x="2967" y="956"/>
                  <a:pt x="2967" y="956"/>
                </a:cubicBezTo>
                <a:cubicBezTo>
                  <a:pt x="2997" y="956"/>
                  <a:pt x="2997" y="956"/>
                  <a:pt x="2997" y="956"/>
                </a:cubicBezTo>
                <a:cubicBezTo>
                  <a:pt x="2997" y="1154"/>
                  <a:pt x="2997" y="1154"/>
                  <a:pt x="2997" y="1154"/>
                </a:cubicBezTo>
                <a:cubicBezTo>
                  <a:pt x="3062" y="1154"/>
                  <a:pt x="3062" y="1154"/>
                  <a:pt x="3062" y="1154"/>
                </a:cubicBezTo>
                <a:lnTo>
                  <a:pt x="3062" y="1195"/>
                </a:lnTo>
                <a:close/>
                <a:moveTo>
                  <a:pt x="1111" y="1423"/>
                </a:moveTo>
                <a:cubicBezTo>
                  <a:pt x="1108" y="1419"/>
                  <a:pt x="1106" y="1415"/>
                  <a:pt x="1103" y="1412"/>
                </a:cubicBezTo>
                <a:cubicBezTo>
                  <a:pt x="1092" y="1397"/>
                  <a:pt x="1078" y="1390"/>
                  <a:pt x="1062" y="1395"/>
                </a:cubicBezTo>
                <a:cubicBezTo>
                  <a:pt x="1061" y="1395"/>
                  <a:pt x="1060" y="1395"/>
                  <a:pt x="1059" y="1396"/>
                </a:cubicBezTo>
                <a:cubicBezTo>
                  <a:pt x="1045" y="1402"/>
                  <a:pt x="1039" y="1425"/>
                  <a:pt x="1038" y="1448"/>
                </a:cubicBezTo>
                <a:cubicBezTo>
                  <a:pt x="1036" y="1472"/>
                  <a:pt x="1038" y="1496"/>
                  <a:pt x="1038" y="1498"/>
                </a:cubicBezTo>
                <a:cubicBezTo>
                  <a:pt x="1046" y="1564"/>
                  <a:pt x="1073" y="1575"/>
                  <a:pt x="1082" y="1578"/>
                </a:cubicBezTo>
                <a:cubicBezTo>
                  <a:pt x="1087" y="1580"/>
                  <a:pt x="1092" y="1581"/>
                  <a:pt x="1097" y="1580"/>
                </a:cubicBezTo>
                <a:cubicBezTo>
                  <a:pt x="1105" y="1579"/>
                  <a:pt x="1112" y="1575"/>
                  <a:pt x="1117" y="1566"/>
                </a:cubicBezTo>
                <a:cubicBezTo>
                  <a:pt x="1129" y="1544"/>
                  <a:pt x="1132" y="1511"/>
                  <a:pt x="1128" y="1480"/>
                </a:cubicBezTo>
                <a:cubicBezTo>
                  <a:pt x="1125" y="1459"/>
                  <a:pt x="1119" y="1439"/>
                  <a:pt x="1111" y="1423"/>
                </a:cubicBezTo>
                <a:close/>
                <a:moveTo>
                  <a:pt x="2509" y="1164"/>
                </a:moveTo>
                <a:cubicBezTo>
                  <a:pt x="2502" y="1159"/>
                  <a:pt x="2480" y="1174"/>
                  <a:pt x="2472" y="1231"/>
                </a:cubicBezTo>
                <a:cubicBezTo>
                  <a:pt x="2469" y="1250"/>
                  <a:pt x="2467" y="1273"/>
                  <a:pt x="2468" y="1302"/>
                </a:cubicBezTo>
                <a:cubicBezTo>
                  <a:pt x="2469" y="1330"/>
                  <a:pt x="2474" y="1373"/>
                  <a:pt x="2495" y="1351"/>
                </a:cubicBezTo>
                <a:cubicBezTo>
                  <a:pt x="2521" y="1323"/>
                  <a:pt x="2525" y="1221"/>
                  <a:pt x="2516" y="1180"/>
                </a:cubicBezTo>
                <a:cubicBezTo>
                  <a:pt x="2514" y="1171"/>
                  <a:pt x="2512" y="1165"/>
                  <a:pt x="2509" y="1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93" tIns="41147" rIns="82293" bIns="41147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Hadoop is not…</a:t>
            </a:r>
          </a:p>
        </p:txBody>
      </p:sp>
    </p:spTree>
    <p:extLst>
      <p:ext uri="{BB962C8B-B14F-4D97-AF65-F5344CB8AC3E}">
        <p14:creationId xmlns:p14="http://schemas.microsoft.com/office/powerpoint/2010/main" val="321038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W8q9nvbUqge8KSJaqYl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W8q9nvbUqge8KSJaqY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W8q9nvbUqge8KSJaqY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4126</Words>
  <Application>Microsoft Office PowerPoint</Application>
  <PresentationFormat>Widescreen</PresentationFormat>
  <Paragraphs>1119</Paragraphs>
  <Slides>68</Slides>
  <Notes>68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ＭＳ Ｐゴシック</vt:lpstr>
      <vt:lpstr>Segoe Light</vt:lpstr>
      <vt:lpstr>Yet R</vt:lpstr>
      <vt:lpstr>ヒラギノ角ゴ Pro W3</vt:lpstr>
      <vt:lpstr>Arial</vt:lpstr>
      <vt:lpstr>Calibri</vt:lpstr>
      <vt:lpstr>Calibri Light</vt:lpstr>
      <vt:lpstr>Cambria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Office Theme</vt:lpstr>
      <vt:lpstr>think-cell Slide</vt:lpstr>
      <vt:lpstr>Big data and Hadoop 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HDInsight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0: Provisioning an HD Insight Cluster</vt:lpstr>
      <vt:lpstr>Introducing and development with Hive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Hive on Tez</vt:lpstr>
      <vt:lpstr>Introducing and development with Pig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Pig – Sample ‘Orders’ data file</vt:lpstr>
      <vt:lpstr>PowerPoint Presentation</vt:lpstr>
      <vt:lpstr>Lab 2: Running the Pig application  </vt:lpstr>
      <vt:lpstr>Introducing and development with HBase: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HBase – Sample ‘Customer’ data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HBase and Phoenix  </vt:lpstr>
      <vt:lpstr>Summary</vt:lpstr>
    </vt:vector>
  </TitlesOfParts>
  <Company>Sorrell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on Azure</dc:title>
  <dc:creator>Ingyu Lee</dc:creator>
  <cp:lastModifiedBy>Ingyu Lee</cp:lastModifiedBy>
  <cp:revision>27</cp:revision>
  <dcterms:created xsi:type="dcterms:W3CDTF">2017-10-16T22:02:27Z</dcterms:created>
  <dcterms:modified xsi:type="dcterms:W3CDTF">2017-10-18T15:12:56Z</dcterms:modified>
</cp:coreProperties>
</file>